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2" r:id="rId20"/>
    <p:sldId id="276" r:id="rId21"/>
  </p:sldIdLst>
  <p:sldSz cx="10080625" cy="7559675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154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EA9C4BC-CBE1-0338-1E06-589844AF87F8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37" cy="502563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9E05AD-9096-3330-2A15-D6667CC8D33A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4399196" y="0"/>
            <a:ext cx="3372837" cy="502563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8BF119-6CE2-ED69-25A9-8EB749FB4D5C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9555480"/>
            <a:ext cx="3372837" cy="502563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D8771E-03FB-619B-B164-197D0E763A27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4399196" y="9555480"/>
            <a:ext cx="3372837" cy="502563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A1D4BAD-0E96-436F-A6BC-CC6454EBE550}" type="slidenum">
              <a:t>‹#›</a:t>
            </a:fld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4774479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F5E647A-3502-A43B-3998-D24C8FFC2C6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764282"/>
            <a:ext cx="5028477" cy="377136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04868A6-3A2A-F516-3FA8-D27DCAD21827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77240" y="4777557"/>
            <a:ext cx="6217563" cy="452592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endParaRPr lang="en-US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F14D132B-F3EF-71C4-3B9D-C91AC233966E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37" cy="50256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78DE37-EAF8-981B-2B2C-6113B60B1789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399196" y="0"/>
            <a:ext cx="3372837" cy="50256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B3DD37-093D-1678-7062-3AA52A0B8D0F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9555480"/>
            <a:ext cx="3372837" cy="50256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33C045-7413-7CC3-BD5D-209B45CE889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399196" y="9555480"/>
            <a:ext cx="3372837" cy="50256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D6461D18-5AC5-4E18-B52A-D9BCE73BB4A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285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en-US" sz="2000" b="0" i="0" u="none" strike="noStrike" kern="1200" cap="none" spc="0" baseline="0">
        <a:solidFill>
          <a:srgbClr val="000000"/>
        </a:solidFill>
        <a:uFillTx/>
        <a:latin typeface="Arial" pitchFamily="18"/>
        <a:ea typeface="Microsoft YaHei" pitchFamily="2"/>
        <a:cs typeface="Ari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>
            <a:extLst>
              <a:ext uri="{FF2B5EF4-FFF2-40B4-BE49-F238E27FC236}">
                <a16:creationId xmlns:a16="http://schemas.microsoft.com/office/drawing/2014/main" id="{BC94D495-E8E9-A69E-620F-EAD7B0EA9657}"/>
              </a:ext>
            </a:extLst>
          </p:cNvPr>
          <p:cNvSpPr txBox="1"/>
          <p:nvPr/>
        </p:nvSpPr>
        <p:spPr>
          <a:xfrm>
            <a:off x="4399196" y="9555480"/>
            <a:ext cx="3372837" cy="50256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4BD5114-7807-4BAE-884A-A7F7639C4A4F}" type="slidenum">
              <a:t>1</a:t>
            </a:fld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Slide Image Placeholder 1">
            <a:extLst>
              <a:ext uri="{FF2B5EF4-FFF2-40B4-BE49-F238E27FC236}">
                <a16:creationId xmlns:a16="http://schemas.microsoft.com/office/drawing/2014/main" id="{0757EF70-743A-20C3-3582-0314BCDE652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Notes Placeholder 2">
            <a:extLst>
              <a:ext uri="{FF2B5EF4-FFF2-40B4-BE49-F238E27FC236}">
                <a16:creationId xmlns:a16="http://schemas.microsoft.com/office/drawing/2014/main" id="{F7D49882-0055-6947-B667-882395A9BCC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>
            <a:extLst>
              <a:ext uri="{FF2B5EF4-FFF2-40B4-BE49-F238E27FC236}">
                <a16:creationId xmlns:a16="http://schemas.microsoft.com/office/drawing/2014/main" id="{20BFC95D-8822-7B24-EAF9-ADC2F550C38E}"/>
              </a:ext>
            </a:extLst>
          </p:cNvPr>
          <p:cNvSpPr txBox="1"/>
          <p:nvPr/>
        </p:nvSpPr>
        <p:spPr>
          <a:xfrm>
            <a:off x="4399196" y="9555480"/>
            <a:ext cx="3372837" cy="50256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92C8968-DCFC-415E-9E0B-13D4C94B4B70}" type="slidenum">
              <a:t>10</a:t>
            </a:fld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Slide Image Placeholder 1">
            <a:extLst>
              <a:ext uri="{FF2B5EF4-FFF2-40B4-BE49-F238E27FC236}">
                <a16:creationId xmlns:a16="http://schemas.microsoft.com/office/drawing/2014/main" id="{6763CC02-D9BF-AE50-0705-FC8DB026ED6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371600" y="763588"/>
            <a:ext cx="5029200" cy="3771899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Notes Placeholder 2">
            <a:extLst>
              <a:ext uri="{FF2B5EF4-FFF2-40B4-BE49-F238E27FC236}">
                <a16:creationId xmlns:a16="http://schemas.microsoft.com/office/drawing/2014/main" id="{7EFE938E-2C5C-9D39-BAF7-7AEB83C6EBE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>
            <a:extLst>
              <a:ext uri="{FF2B5EF4-FFF2-40B4-BE49-F238E27FC236}">
                <a16:creationId xmlns:a16="http://schemas.microsoft.com/office/drawing/2014/main" id="{6856DD17-8FB7-4624-D1D9-14344D1A7B50}"/>
              </a:ext>
            </a:extLst>
          </p:cNvPr>
          <p:cNvSpPr txBox="1"/>
          <p:nvPr/>
        </p:nvSpPr>
        <p:spPr>
          <a:xfrm>
            <a:off x="4399196" y="9555480"/>
            <a:ext cx="3372837" cy="50256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154EC36-79F8-4D67-8977-6BF518682C75}" type="slidenum">
              <a:t>11</a:t>
            </a:fld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Slide Image Placeholder 1">
            <a:extLst>
              <a:ext uri="{FF2B5EF4-FFF2-40B4-BE49-F238E27FC236}">
                <a16:creationId xmlns:a16="http://schemas.microsoft.com/office/drawing/2014/main" id="{DDCD26D3-3042-FB29-6E56-3C1F864F707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Notes Placeholder 2">
            <a:extLst>
              <a:ext uri="{FF2B5EF4-FFF2-40B4-BE49-F238E27FC236}">
                <a16:creationId xmlns:a16="http://schemas.microsoft.com/office/drawing/2014/main" id="{5FA2E892-B7C6-9268-3F15-F11FB68C4F7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>
            <a:extLst>
              <a:ext uri="{FF2B5EF4-FFF2-40B4-BE49-F238E27FC236}">
                <a16:creationId xmlns:a16="http://schemas.microsoft.com/office/drawing/2014/main" id="{99CAD3F6-1B06-B48E-3049-BF74FFA22421}"/>
              </a:ext>
            </a:extLst>
          </p:cNvPr>
          <p:cNvSpPr txBox="1"/>
          <p:nvPr/>
        </p:nvSpPr>
        <p:spPr>
          <a:xfrm>
            <a:off x="4399196" y="9555480"/>
            <a:ext cx="3372837" cy="50256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BEAF31F-554A-4B17-8F94-12B1F4B81396}" type="slidenum">
              <a:t>12</a:t>
            </a:fld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Slide Image Placeholder 1">
            <a:extLst>
              <a:ext uri="{FF2B5EF4-FFF2-40B4-BE49-F238E27FC236}">
                <a16:creationId xmlns:a16="http://schemas.microsoft.com/office/drawing/2014/main" id="{E4DAC217-5CDE-8AAD-B806-EC7A06672EB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Notes Placeholder 2">
            <a:extLst>
              <a:ext uri="{FF2B5EF4-FFF2-40B4-BE49-F238E27FC236}">
                <a16:creationId xmlns:a16="http://schemas.microsoft.com/office/drawing/2014/main" id="{7DBC1E48-7EB9-5575-F5FD-7DDC427EC6F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>
            <a:extLst>
              <a:ext uri="{FF2B5EF4-FFF2-40B4-BE49-F238E27FC236}">
                <a16:creationId xmlns:a16="http://schemas.microsoft.com/office/drawing/2014/main" id="{F9E5BF6D-53CF-65A7-9D78-A09976FF9CF1}"/>
              </a:ext>
            </a:extLst>
          </p:cNvPr>
          <p:cNvSpPr txBox="1"/>
          <p:nvPr/>
        </p:nvSpPr>
        <p:spPr>
          <a:xfrm>
            <a:off x="4399196" y="9555480"/>
            <a:ext cx="3372837" cy="50256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BA33A87-1BD6-4504-A2DF-84ECD28D4119}" type="slidenum">
              <a:t>13</a:t>
            </a:fld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Slide Image Placeholder 1">
            <a:extLst>
              <a:ext uri="{FF2B5EF4-FFF2-40B4-BE49-F238E27FC236}">
                <a16:creationId xmlns:a16="http://schemas.microsoft.com/office/drawing/2014/main" id="{22314039-9E9E-CF4C-456B-49ABE307421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371600" y="763588"/>
            <a:ext cx="5029200" cy="3771899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Notes Placeholder 2">
            <a:extLst>
              <a:ext uri="{FF2B5EF4-FFF2-40B4-BE49-F238E27FC236}">
                <a16:creationId xmlns:a16="http://schemas.microsoft.com/office/drawing/2014/main" id="{88185B3D-373C-9712-A03B-D90993FE407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>
            <a:extLst>
              <a:ext uri="{FF2B5EF4-FFF2-40B4-BE49-F238E27FC236}">
                <a16:creationId xmlns:a16="http://schemas.microsoft.com/office/drawing/2014/main" id="{62820A4E-CAE7-4BD8-2BAD-83B762DC9B50}"/>
              </a:ext>
            </a:extLst>
          </p:cNvPr>
          <p:cNvSpPr txBox="1"/>
          <p:nvPr/>
        </p:nvSpPr>
        <p:spPr>
          <a:xfrm>
            <a:off x="4399196" y="9555480"/>
            <a:ext cx="3372837" cy="50256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1F79AB2-C10B-4907-BDBF-3A5D59A3D1F3}" type="slidenum">
              <a:t>14</a:t>
            </a:fld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Slide Image Placeholder 1">
            <a:extLst>
              <a:ext uri="{FF2B5EF4-FFF2-40B4-BE49-F238E27FC236}">
                <a16:creationId xmlns:a16="http://schemas.microsoft.com/office/drawing/2014/main" id="{D8274967-6C9C-AAB5-8DF8-A0487D68AC2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Notes Placeholder 2">
            <a:extLst>
              <a:ext uri="{FF2B5EF4-FFF2-40B4-BE49-F238E27FC236}">
                <a16:creationId xmlns:a16="http://schemas.microsoft.com/office/drawing/2014/main" id="{EC40ED87-B346-518D-2408-3F96AD504B0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>
            <a:extLst>
              <a:ext uri="{FF2B5EF4-FFF2-40B4-BE49-F238E27FC236}">
                <a16:creationId xmlns:a16="http://schemas.microsoft.com/office/drawing/2014/main" id="{2B057B4A-9DEC-CA36-FB3F-01C79D0E3586}"/>
              </a:ext>
            </a:extLst>
          </p:cNvPr>
          <p:cNvSpPr txBox="1"/>
          <p:nvPr/>
        </p:nvSpPr>
        <p:spPr>
          <a:xfrm>
            <a:off x="4399196" y="9555480"/>
            <a:ext cx="3372837" cy="50256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204E97B-A5F3-4D53-903A-5C196DD8AAF1}" type="slidenum">
              <a:t>15</a:t>
            </a:fld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Slide Image Placeholder 1">
            <a:extLst>
              <a:ext uri="{FF2B5EF4-FFF2-40B4-BE49-F238E27FC236}">
                <a16:creationId xmlns:a16="http://schemas.microsoft.com/office/drawing/2014/main" id="{5033D2FE-E8B2-AC33-D739-CD289FB5B63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371600" y="763588"/>
            <a:ext cx="5029200" cy="3771899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Notes Placeholder 2">
            <a:extLst>
              <a:ext uri="{FF2B5EF4-FFF2-40B4-BE49-F238E27FC236}">
                <a16:creationId xmlns:a16="http://schemas.microsoft.com/office/drawing/2014/main" id="{D56CCDEE-1AF0-72D5-57CC-0B8145F723A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>
            <a:extLst>
              <a:ext uri="{FF2B5EF4-FFF2-40B4-BE49-F238E27FC236}">
                <a16:creationId xmlns:a16="http://schemas.microsoft.com/office/drawing/2014/main" id="{12902188-E481-C4C5-AAAC-F74B83806C65}"/>
              </a:ext>
            </a:extLst>
          </p:cNvPr>
          <p:cNvSpPr txBox="1"/>
          <p:nvPr/>
        </p:nvSpPr>
        <p:spPr>
          <a:xfrm>
            <a:off x="4399196" y="9555480"/>
            <a:ext cx="3372837" cy="50256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1A8FBD1-168A-4535-8912-D426F819FD6A}" type="slidenum">
              <a:t>16</a:t>
            </a:fld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Slide Image Placeholder 1">
            <a:extLst>
              <a:ext uri="{FF2B5EF4-FFF2-40B4-BE49-F238E27FC236}">
                <a16:creationId xmlns:a16="http://schemas.microsoft.com/office/drawing/2014/main" id="{3FCF2F26-1D00-92D8-644E-9E590E289C7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Notes Placeholder 2">
            <a:extLst>
              <a:ext uri="{FF2B5EF4-FFF2-40B4-BE49-F238E27FC236}">
                <a16:creationId xmlns:a16="http://schemas.microsoft.com/office/drawing/2014/main" id="{E57B0C2A-F770-0625-6907-71657AFC3CE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>
            <a:extLst>
              <a:ext uri="{FF2B5EF4-FFF2-40B4-BE49-F238E27FC236}">
                <a16:creationId xmlns:a16="http://schemas.microsoft.com/office/drawing/2014/main" id="{7F950050-228F-D296-253B-1E3BB14CFE16}"/>
              </a:ext>
            </a:extLst>
          </p:cNvPr>
          <p:cNvSpPr txBox="1"/>
          <p:nvPr/>
        </p:nvSpPr>
        <p:spPr>
          <a:xfrm>
            <a:off x="4399196" y="9555480"/>
            <a:ext cx="3372837" cy="50256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D7E86A3-ADEE-41B3-89CB-D216C875082B}" type="slidenum">
              <a:t>17</a:t>
            </a:fld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Slide Image Placeholder 1">
            <a:extLst>
              <a:ext uri="{FF2B5EF4-FFF2-40B4-BE49-F238E27FC236}">
                <a16:creationId xmlns:a16="http://schemas.microsoft.com/office/drawing/2014/main" id="{260D9294-977B-4985-6B7B-ECE3A208C8F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Notes Placeholder 2">
            <a:extLst>
              <a:ext uri="{FF2B5EF4-FFF2-40B4-BE49-F238E27FC236}">
                <a16:creationId xmlns:a16="http://schemas.microsoft.com/office/drawing/2014/main" id="{84C664EB-8EFB-311A-2A09-32C9221A9837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>
            <a:extLst>
              <a:ext uri="{FF2B5EF4-FFF2-40B4-BE49-F238E27FC236}">
                <a16:creationId xmlns:a16="http://schemas.microsoft.com/office/drawing/2014/main" id="{42F750EE-A69F-9907-1A8A-224FD3C9FE11}"/>
              </a:ext>
            </a:extLst>
          </p:cNvPr>
          <p:cNvSpPr txBox="1"/>
          <p:nvPr/>
        </p:nvSpPr>
        <p:spPr>
          <a:xfrm>
            <a:off x="4399196" y="9555480"/>
            <a:ext cx="3372837" cy="50256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C2E8812-FE62-4779-8625-136927362BED}" type="slidenum">
              <a:t>18</a:t>
            </a:fld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Slide Image Placeholder 1">
            <a:extLst>
              <a:ext uri="{FF2B5EF4-FFF2-40B4-BE49-F238E27FC236}">
                <a16:creationId xmlns:a16="http://schemas.microsoft.com/office/drawing/2014/main" id="{EB599225-B946-25A9-F4F8-4FC5AD89F09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Notes Placeholder 2">
            <a:extLst>
              <a:ext uri="{FF2B5EF4-FFF2-40B4-BE49-F238E27FC236}">
                <a16:creationId xmlns:a16="http://schemas.microsoft.com/office/drawing/2014/main" id="{509FA621-3DA5-3A99-C9EE-3E7A064F02C7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>
            <a:extLst>
              <a:ext uri="{FF2B5EF4-FFF2-40B4-BE49-F238E27FC236}">
                <a16:creationId xmlns:a16="http://schemas.microsoft.com/office/drawing/2014/main" id="{2A9EBC05-1D8B-1A9A-780B-5ABA4EF90DC5}"/>
              </a:ext>
            </a:extLst>
          </p:cNvPr>
          <p:cNvSpPr txBox="1"/>
          <p:nvPr/>
        </p:nvSpPr>
        <p:spPr>
          <a:xfrm>
            <a:off x="4399196" y="9555480"/>
            <a:ext cx="3372837" cy="50256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1B7957D-A44A-4BFF-91C3-8A30405C2AE8}" type="slidenum">
              <a:t>19</a:t>
            </a:fld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Slide Image Placeholder 1">
            <a:extLst>
              <a:ext uri="{FF2B5EF4-FFF2-40B4-BE49-F238E27FC236}">
                <a16:creationId xmlns:a16="http://schemas.microsoft.com/office/drawing/2014/main" id="{8B306104-4C4F-C1F5-0576-BF7FBF492CA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Notes Placeholder 2">
            <a:extLst>
              <a:ext uri="{FF2B5EF4-FFF2-40B4-BE49-F238E27FC236}">
                <a16:creationId xmlns:a16="http://schemas.microsoft.com/office/drawing/2014/main" id="{3D0FF78A-FE06-89B6-589C-61511252177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>
            <a:extLst>
              <a:ext uri="{FF2B5EF4-FFF2-40B4-BE49-F238E27FC236}">
                <a16:creationId xmlns:a16="http://schemas.microsoft.com/office/drawing/2014/main" id="{FAA754BE-CA25-64CD-42BA-0E09EE342797}"/>
              </a:ext>
            </a:extLst>
          </p:cNvPr>
          <p:cNvSpPr txBox="1"/>
          <p:nvPr/>
        </p:nvSpPr>
        <p:spPr>
          <a:xfrm>
            <a:off x="4399196" y="9555480"/>
            <a:ext cx="3372837" cy="50256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83787E7-90F8-48E5-8006-C63F928BC28F}" type="slidenum">
              <a:t>2</a:t>
            </a:fld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Slide Image Placeholder 1">
            <a:extLst>
              <a:ext uri="{FF2B5EF4-FFF2-40B4-BE49-F238E27FC236}">
                <a16:creationId xmlns:a16="http://schemas.microsoft.com/office/drawing/2014/main" id="{7B02172F-4C96-7DBC-EF0B-D1EEDC97432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Notes Placeholder 2">
            <a:extLst>
              <a:ext uri="{FF2B5EF4-FFF2-40B4-BE49-F238E27FC236}">
                <a16:creationId xmlns:a16="http://schemas.microsoft.com/office/drawing/2014/main" id="{CC604CDD-F248-5875-7DAE-1645E238630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>
            <a:extLst>
              <a:ext uri="{FF2B5EF4-FFF2-40B4-BE49-F238E27FC236}">
                <a16:creationId xmlns:a16="http://schemas.microsoft.com/office/drawing/2014/main" id="{B2C83283-60B2-8E2E-92AF-3DAB969F036C}"/>
              </a:ext>
            </a:extLst>
          </p:cNvPr>
          <p:cNvSpPr txBox="1"/>
          <p:nvPr/>
        </p:nvSpPr>
        <p:spPr>
          <a:xfrm>
            <a:off x="4399196" y="9555480"/>
            <a:ext cx="3372837" cy="50256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B076E2E-82C9-46AF-90E6-F787FE81E135}" type="slidenum">
              <a:t>3</a:t>
            </a:fld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Slide Image Placeholder 1">
            <a:extLst>
              <a:ext uri="{FF2B5EF4-FFF2-40B4-BE49-F238E27FC236}">
                <a16:creationId xmlns:a16="http://schemas.microsoft.com/office/drawing/2014/main" id="{B46201FD-8DBF-4BD5-B634-ED9FC40BCD5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Notes Placeholder 2">
            <a:extLst>
              <a:ext uri="{FF2B5EF4-FFF2-40B4-BE49-F238E27FC236}">
                <a16:creationId xmlns:a16="http://schemas.microsoft.com/office/drawing/2014/main" id="{FA2D5815-77C6-7129-223D-7EE50B23C8C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>
            <a:extLst>
              <a:ext uri="{FF2B5EF4-FFF2-40B4-BE49-F238E27FC236}">
                <a16:creationId xmlns:a16="http://schemas.microsoft.com/office/drawing/2014/main" id="{4781D7F3-C946-472E-2D59-A995CAF58873}"/>
              </a:ext>
            </a:extLst>
          </p:cNvPr>
          <p:cNvSpPr txBox="1"/>
          <p:nvPr/>
        </p:nvSpPr>
        <p:spPr>
          <a:xfrm>
            <a:off x="4399196" y="9555480"/>
            <a:ext cx="3372837" cy="50256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A4B2C2E-9F7A-47E8-AB05-940A46BC4E63}" type="slidenum">
              <a:t>4</a:t>
            </a:fld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Slide Image Placeholder 1">
            <a:extLst>
              <a:ext uri="{FF2B5EF4-FFF2-40B4-BE49-F238E27FC236}">
                <a16:creationId xmlns:a16="http://schemas.microsoft.com/office/drawing/2014/main" id="{ACB086C6-6AF7-B8C3-561A-88744DD6559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Notes Placeholder 2">
            <a:extLst>
              <a:ext uri="{FF2B5EF4-FFF2-40B4-BE49-F238E27FC236}">
                <a16:creationId xmlns:a16="http://schemas.microsoft.com/office/drawing/2014/main" id="{328D7EB2-DE74-30BB-27BD-E4A85AB06C6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>
            <a:extLst>
              <a:ext uri="{FF2B5EF4-FFF2-40B4-BE49-F238E27FC236}">
                <a16:creationId xmlns:a16="http://schemas.microsoft.com/office/drawing/2014/main" id="{25C051C4-79C3-189A-419C-2DF2284BD4AA}"/>
              </a:ext>
            </a:extLst>
          </p:cNvPr>
          <p:cNvSpPr txBox="1"/>
          <p:nvPr/>
        </p:nvSpPr>
        <p:spPr>
          <a:xfrm>
            <a:off x="4399196" y="9555480"/>
            <a:ext cx="3372837" cy="50256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B6FA690-2EB9-4181-B0B5-DE6D2519AEEC}" type="slidenum">
              <a:t>5</a:t>
            </a:fld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Slide Image Placeholder 1">
            <a:extLst>
              <a:ext uri="{FF2B5EF4-FFF2-40B4-BE49-F238E27FC236}">
                <a16:creationId xmlns:a16="http://schemas.microsoft.com/office/drawing/2014/main" id="{0E6A3D64-D1B8-F7A3-DAA7-5CFB931ABCF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Notes Placeholder 2">
            <a:extLst>
              <a:ext uri="{FF2B5EF4-FFF2-40B4-BE49-F238E27FC236}">
                <a16:creationId xmlns:a16="http://schemas.microsoft.com/office/drawing/2014/main" id="{FF4B8809-26C0-8F5E-DE81-C940F42BC8E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>
            <a:extLst>
              <a:ext uri="{FF2B5EF4-FFF2-40B4-BE49-F238E27FC236}">
                <a16:creationId xmlns:a16="http://schemas.microsoft.com/office/drawing/2014/main" id="{9BCC698A-D6BD-1424-9414-EE07C2C6DC9E}"/>
              </a:ext>
            </a:extLst>
          </p:cNvPr>
          <p:cNvSpPr txBox="1"/>
          <p:nvPr/>
        </p:nvSpPr>
        <p:spPr>
          <a:xfrm>
            <a:off x="4399196" y="9555480"/>
            <a:ext cx="3372837" cy="50256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72A27D5-1A3A-4DAD-94AD-1FA554A6AA95}" type="slidenum">
              <a:t>6</a:t>
            </a:fld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Slide Image Placeholder 1">
            <a:extLst>
              <a:ext uri="{FF2B5EF4-FFF2-40B4-BE49-F238E27FC236}">
                <a16:creationId xmlns:a16="http://schemas.microsoft.com/office/drawing/2014/main" id="{453D5921-7803-E90B-6126-5957EB681B2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Notes Placeholder 2">
            <a:extLst>
              <a:ext uri="{FF2B5EF4-FFF2-40B4-BE49-F238E27FC236}">
                <a16:creationId xmlns:a16="http://schemas.microsoft.com/office/drawing/2014/main" id="{C4805F40-D563-0C67-F7DE-4AC2EA90A77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>
            <a:extLst>
              <a:ext uri="{FF2B5EF4-FFF2-40B4-BE49-F238E27FC236}">
                <a16:creationId xmlns:a16="http://schemas.microsoft.com/office/drawing/2014/main" id="{04473ABF-E93E-6AF8-5082-5575059082B1}"/>
              </a:ext>
            </a:extLst>
          </p:cNvPr>
          <p:cNvSpPr txBox="1"/>
          <p:nvPr/>
        </p:nvSpPr>
        <p:spPr>
          <a:xfrm>
            <a:off x="4399196" y="9555480"/>
            <a:ext cx="3372837" cy="50256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1409167-3768-4A76-BC0E-184438247831}" type="slidenum">
              <a:t>7</a:t>
            </a:fld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Slide Image Placeholder 1">
            <a:extLst>
              <a:ext uri="{FF2B5EF4-FFF2-40B4-BE49-F238E27FC236}">
                <a16:creationId xmlns:a16="http://schemas.microsoft.com/office/drawing/2014/main" id="{895C8E2B-8BEF-9E5F-3CB9-B6BDBA9F15E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Notes Placeholder 2">
            <a:extLst>
              <a:ext uri="{FF2B5EF4-FFF2-40B4-BE49-F238E27FC236}">
                <a16:creationId xmlns:a16="http://schemas.microsoft.com/office/drawing/2014/main" id="{B769C955-985D-F72D-B37F-2FE45FB6231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>
            <a:extLst>
              <a:ext uri="{FF2B5EF4-FFF2-40B4-BE49-F238E27FC236}">
                <a16:creationId xmlns:a16="http://schemas.microsoft.com/office/drawing/2014/main" id="{62C355EC-FA9D-9715-AEB7-8450D53A5115}"/>
              </a:ext>
            </a:extLst>
          </p:cNvPr>
          <p:cNvSpPr txBox="1"/>
          <p:nvPr/>
        </p:nvSpPr>
        <p:spPr>
          <a:xfrm>
            <a:off x="4399196" y="9555480"/>
            <a:ext cx="3372837" cy="50256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2B896BF-1759-4E38-865F-B60EA6A70BE4}" type="slidenum">
              <a:t>8</a:t>
            </a:fld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Slide Image Placeholder 1">
            <a:extLst>
              <a:ext uri="{FF2B5EF4-FFF2-40B4-BE49-F238E27FC236}">
                <a16:creationId xmlns:a16="http://schemas.microsoft.com/office/drawing/2014/main" id="{95B6A6C6-C658-5354-4225-BDBFAA8A9C6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Notes Placeholder 2">
            <a:extLst>
              <a:ext uri="{FF2B5EF4-FFF2-40B4-BE49-F238E27FC236}">
                <a16:creationId xmlns:a16="http://schemas.microsoft.com/office/drawing/2014/main" id="{BC615351-202A-B919-C831-0B985DD8EF6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>
            <a:extLst>
              <a:ext uri="{FF2B5EF4-FFF2-40B4-BE49-F238E27FC236}">
                <a16:creationId xmlns:a16="http://schemas.microsoft.com/office/drawing/2014/main" id="{149A6B63-E2B6-D638-F4D3-B226A4C42136}"/>
              </a:ext>
            </a:extLst>
          </p:cNvPr>
          <p:cNvSpPr txBox="1"/>
          <p:nvPr/>
        </p:nvSpPr>
        <p:spPr>
          <a:xfrm>
            <a:off x="4399196" y="9555480"/>
            <a:ext cx="3372837" cy="50256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0BC87FA-A507-4CDF-B7F9-49802C714D3E}" type="slidenum">
              <a:t>9</a:t>
            </a:fld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Slide Image Placeholder 1">
            <a:extLst>
              <a:ext uri="{FF2B5EF4-FFF2-40B4-BE49-F238E27FC236}">
                <a16:creationId xmlns:a16="http://schemas.microsoft.com/office/drawing/2014/main" id="{59C938D2-8AC6-9DE0-E32D-9505A00EAFD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Notes Placeholder 2">
            <a:extLst>
              <a:ext uri="{FF2B5EF4-FFF2-40B4-BE49-F238E27FC236}">
                <a16:creationId xmlns:a16="http://schemas.microsoft.com/office/drawing/2014/main" id="{AD944FD8-408F-E292-AAAA-273BF96F2FE7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56F22-C718-7C6D-9148-81510FE98CC3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260472" y="1236661"/>
            <a:ext cx="7559673" cy="2632072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3D9146-0F3C-0DDB-6255-06E2C5C3634C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260472" y="3970333"/>
            <a:ext cx="7559673" cy="1825627"/>
          </a:xfrm>
        </p:spPr>
        <p:txBody>
          <a:bodyPr anchorCtr="1"/>
          <a:lstStyle>
            <a:lvl1pPr algn="ctr"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932AB7-B6AF-D5DF-ADB4-38E51401FB6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21E61A-DE62-6AA6-747F-835F2D1CE18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F017AB-E39F-2B24-7184-2ACD97D84B4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A8B691B-322D-460C-9CCD-4BAC50EBC75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632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AA6AF-7FDB-2385-37A3-888AEA5E68C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2BB4A9-2C84-9A3D-50B7-092D6514FE7D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1BC1FE-5B4D-4671-EABF-22B32CF3046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E47DBA-5E91-F8DF-F3E2-891C338B9DC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77C4A-3CE8-57BB-5086-49AEB8946C3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B1272AE-91F7-4A39-9256-422126196D9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14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7865CA-FFD5-0747-35D5-D595252592FF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7308854" y="301623"/>
            <a:ext cx="2266953" cy="6456358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40A075-F813-C15E-0D0F-21425A7D9B72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503240" y="301623"/>
            <a:ext cx="6653210" cy="6456358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F35BA1-0223-DC51-3C79-9792580D576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6CFA14-F165-C288-0060-F02FBBAC174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244872-C66E-2DB1-F2FE-A3D0973BA06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C937A34-77E8-41D4-9174-D86BFC01562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557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4782D-8B15-C68F-DC91-71E26B337FE1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FE58B8-9EEF-813D-83B7-ED8B1C9BAA26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B2B8EC-5C2C-6DCD-2E2D-2DD470BBC2A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24574C-A505-17FC-67C6-239B304D1E1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A29EC8-53F6-BAFF-3902-A004BDC5B0C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C403B90-81A8-4B85-A128-CEB390AB994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108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555D1-8657-1DD2-B1BA-F0FE64F4A43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87391" y="1884358"/>
            <a:ext cx="8694736" cy="3144841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832215-466A-A766-52A1-FF8C63B246A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7391" y="5059366"/>
            <a:ext cx="8694736" cy="1652585"/>
          </a:xfrm>
        </p:spPr>
        <p:txBody>
          <a:bodyPr/>
          <a:lstStyle>
            <a:lvl1pPr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1166A1-C542-1B0E-9E64-9E56A31FF99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DB18ED-BE16-AB0F-3ACF-529D040A69E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1A6D37-4956-6F60-92EB-AB2654C3045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59775E5-CC73-4CE6-83B7-68F7C64E9DF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195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E47EF-61CC-9100-0444-5B502574036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D5FFD3-DD42-20C5-436A-D5C2D4AC2470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03240" y="1768477"/>
            <a:ext cx="4459291" cy="498951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DD2DDC-3B5A-7A1F-70B6-0594C23B639E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5114925" y="1768477"/>
            <a:ext cx="4460872" cy="498951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D41535-DF78-BE3A-C3DB-CFC16C19D0E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0FD17D-5801-B547-4AB1-2B99EBCAABD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9A4CE3-39B0-7F58-F666-D054CAEF333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F6E4C61-C5C5-472C-B027-5DD5F4B06FC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173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C01B6-0339-40CE-EEC2-4C141F2C16C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403222"/>
            <a:ext cx="8694736" cy="146049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010A8E-060D-7A80-2988-A715FDC1BD0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93736" y="1852610"/>
            <a:ext cx="4265611" cy="908054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EBD475-53EB-AA96-FCAC-6040FA1AB35A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93736" y="2760665"/>
            <a:ext cx="4265611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924978-E0B7-8B35-DB6C-D1FCBBBF721E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5103815" y="1852610"/>
            <a:ext cx="4284658" cy="908054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F467E9-22B9-6239-FDF3-A34CC7224063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5103815" y="2760665"/>
            <a:ext cx="4284658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EC4EFF-F450-91B6-4C4D-3A0BEE06E83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FA67DE3-CD14-F10C-8F7A-88ECD3AA87A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0C0F12-38A8-BCE2-C311-12CC2DD8AEF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AFE8437-2AD6-4F79-9830-DA69095FC72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712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9FA2C-3CD2-2121-1977-96ACC6F3150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271288-88B6-3049-0F5A-F874436ECAE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68A629-9E91-F21C-4091-3C94810C0B2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265D09-BD3A-3750-2511-122B09F3B22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D3FC3A0-6523-448A-B8FC-EDEDB8D1050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39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8249CA-F33A-D0D6-6296-289C2D844A8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74681D-DE98-0FA9-CF70-894878F56B3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7B2825-54C0-CF15-0EFC-0A4FED78691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39D3437-4572-4093-AAB9-8E0DDF8F478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879263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210C7-FACD-13D7-5542-B43AA182119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A666E-3022-1ECC-37C5-C968F74FFF77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C7D409-C867-1DC7-8041-169E28D1AF06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39290A-ED6A-80B7-446E-598B69D1992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609EAD-214B-7026-BBC0-98E0643EEF3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F166B6-5DF8-9D18-6A4F-B689CCC6B85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14FF44D-FD7B-47F4-ADFB-1DB0E48490B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469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73281-0034-F487-1BE5-420BC0C466C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0EB709-B9F3-FF3B-567C-5F8551DD0DCA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AEA19F-5B6A-FD8D-9D27-4CF27CD3AF9F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AD77A0-CECC-0DAF-840B-90682CADB3A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806FDC-9432-39F5-1F77-FDC758B5BF3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0883C0-211F-6DC3-6EED-8222F724FC9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CEB3559-B7D5-46EA-9F76-922C23F618B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60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380836-1EEC-43DC-E33C-B974B31B1EB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03998" y="301322"/>
            <a:ext cx="9071643" cy="126215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lvl="0"/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0B035D-D59D-1F71-72EE-8089056301D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03998" y="1769043"/>
            <a:ext cx="9071643" cy="498924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C671EE-CA5B-A3D8-3196-62B257AF8B6D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503998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16BE07-5647-46CD-F97D-2AD41763EF49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447361" y="6887160"/>
            <a:ext cx="3194995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1" compatLnSpc="1">
            <a:noAutofit/>
          </a:bodyPr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1C95CD-AB88-0498-4E81-055F07CBF0C7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7227362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A3F96214-5422-4F29-94DF-65AACE131C46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Arial" pitchFamily="18"/>
          <a:ea typeface="Microsoft YaHei" pitchFamily="2"/>
          <a:cs typeface="Arial" pitchFamily="2"/>
        </a:defRPr>
      </a:lvl1pPr>
    </p:titleStyle>
    <p:bodyStyle>
      <a:lvl1pPr marL="0" marR="0" lvl="0" indent="0" defTabSz="914400" rtl="0" fontAlgn="auto" hangingPunct="0">
        <a:lnSpc>
          <a:spcPct val="100000"/>
        </a:lnSpc>
        <a:spcBef>
          <a:spcPts val="0"/>
        </a:spcBef>
        <a:spcAft>
          <a:spcPts val="1415"/>
        </a:spcAft>
        <a:buNone/>
        <a:tabLst/>
        <a:defRPr lang="en-US" sz="3200" b="0" i="0" u="none" strike="noStrike" kern="1200" cap="none" spc="0" baseline="0">
          <a:solidFill>
            <a:srgbClr val="000000"/>
          </a:solidFill>
          <a:uFillTx/>
          <a:latin typeface="Arial" pitchFamily="18"/>
          <a:ea typeface="Microsoft YaHei" pitchFamily="2"/>
          <a:cs typeface="Arial" pitchFamily="2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youtube.com/watch?v=2VrnkXd9QR8" TargetMode="External"/><Relationship Id="rId5" Type="http://schemas.openxmlformats.org/officeDocument/2006/relationships/hyperlink" Target="https://www.youtube.com/watch?v=yHf36x6YKeI" TargetMode="External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6F7cQN5pmbs" TargetMode="External"/><Relationship Id="rId2" Type="http://schemas.openxmlformats.org/officeDocument/2006/relationships/hyperlink" Target="https://www.csl.cornell.edu/~zhiruz/pdfs/heterocl-fpga2019.pdf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github.com/cornell-zhang/heteroc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987B8-AB3F-CB34-D628-06B7BA345B7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/>
          <a:p>
            <a:pPr lvl="0"/>
            <a:r>
              <a:rPr lang="en-US"/>
              <a:t>HeteroCL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4865A0-9E76-7033-2CE1-88C899EC6DD3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503998" y="1769043"/>
            <a:ext cx="9071643" cy="4791055"/>
          </a:xfrm>
        </p:spPr>
        <p:txBody>
          <a:bodyPr>
            <a:spAutoFit/>
          </a:bodyPr>
          <a:lstStyle/>
          <a:p>
            <a:pPr marL="457200" lvl="0" indent="-457200" algn="l">
              <a:buSzPct val="45000"/>
              <a:buFont typeface="Arial" panose="020B0604020202020204" pitchFamily="34" charset="0"/>
              <a:buChar char="•"/>
            </a:pPr>
            <a:r>
              <a:rPr lang="en-US" dirty="0"/>
              <a:t>An open-source, Python-based programming language designed for heterogeneous architecture</a:t>
            </a:r>
          </a:p>
          <a:p>
            <a:pPr marL="457200" lvl="0" indent="-457200" algn="l">
              <a:buSzPct val="45000"/>
              <a:buFont typeface="Arial" panose="020B0604020202020204" pitchFamily="34" charset="0"/>
              <a:buChar char="•"/>
            </a:pPr>
            <a:r>
              <a:rPr lang="en-US" dirty="0"/>
              <a:t>Intended to lower the high level of specialized knowledge needed to use these systems</a:t>
            </a:r>
          </a:p>
          <a:p>
            <a:pPr marL="457200" lvl="0" indent="-457200" algn="l">
              <a:buSzPct val="45000"/>
              <a:buFont typeface="Arial" panose="020B0604020202020204" pitchFamily="34" charset="0"/>
              <a:buChar char="•"/>
            </a:pPr>
            <a:r>
              <a:rPr lang="en-US" dirty="0"/>
              <a:t>Existing High-Level Synthesis (HLS) tools to accomplish this are not structured like normal programming languages and require detailed knowledge of the hardware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062FE-CF17-AC90-530F-6735CFD3A80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US"/>
              <a:t>Computation Customization</a:t>
            </a:r>
          </a:p>
        </p:txBody>
      </p:sp>
      <p:pic>
        <p:nvPicPr>
          <p:cNvPr id="3" name="">
            <a:extLst>
              <a:ext uri="{FF2B5EF4-FFF2-40B4-BE49-F238E27FC236}">
                <a16:creationId xmlns:a16="http://schemas.microsoft.com/office/drawing/2014/main" id="{06D799E7-5B71-9F96-6434-226899955070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82880" y="1371600"/>
            <a:ext cx="5205962" cy="3512155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4" name="">
            <a:extLst>
              <a:ext uri="{FF2B5EF4-FFF2-40B4-BE49-F238E27FC236}">
                <a16:creationId xmlns:a16="http://schemas.microsoft.com/office/drawing/2014/main" id="{80696D64-630F-5146-D9D8-E8079F495C5B}"/>
              </a:ext>
            </a:extLst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510482" y="5730124"/>
            <a:ext cx="3604317" cy="140219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Straight Connector 4">
            <a:extLst>
              <a:ext uri="{FF2B5EF4-FFF2-40B4-BE49-F238E27FC236}">
                <a16:creationId xmlns:a16="http://schemas.microsoft.com/office/drawing/2014/main" id="{CB6C76B9-56DD-9C61-DDDB-5812D0859C6F}"/>
              </a:ext>
            </a:extLst>
          </p:cNvPr>
          <p:cNvSpPr/>
          <p:nvPr/>
        </p:nvSpPr>
        <p:spPr>
          <a:xfrm>
            <a:off x="1828800" y="4937760"/>
            <a:ext cx="0" cy="64008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0" cap="flat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90004" tIns="44997" rIns="90004" bIns="44997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E911625-4CDC-350B-680E-1B47FB072F34}"/>
              </a:ext>
            </a:extLst>
          </p:cNvPr>
          <p:cNvSpPr txBox="1"/>
          <p:nvPr/>
        </p:nvSpPr>
        <p:spPr>
          <a:xfrm>
            <a:off x="2169359" y="5048283"/>
            <a:ext cx="1488240" cy="346676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Microsoft YaHei" pitchFamily="2"/>
                <a:cs typeface="Arial" pitchFamily="2"/>
              </a:rPr>
              <a:t>To HLS code</a:t>
            </a:r>
          </a:p>
        </p:txBody>
      </p:sp>
      <p:sp>
        <p:nvSpPr>
          <p:cNvPr id="7" name="Straight Connector 6">
            <a:extLst>
              <a:ext uri="{FF2B5EF4-FFF2-40B4-BE49-F238E27FC236}">
                <a16:creationId xmlns:a16="http://schemas.microsoft.com/office/drawing/2014/main" id="{CF0EA041-F98B-8436-BF68-9B718B770A7D}"/>
              </a:ext>
            </a:extLst>
          </p:cNvPr>
          <p:cNvSpPr/>
          <p:nvPr/>
        </p:nvSpPr>
        <p:spPr>
          <a:xfrm flipH="1">
            <a:off x="4804559" y="2377440"/>
            <a:ext cx="365760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0" cap="flat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90004" tIns="44997" rIns="90004" bIns="44997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992C06-6B17-9844-6B7C-36F51F96C592}"/>
              </a:ext>
            </a:extLst>
          </p:cNvPr>
          <p:cNvSpPr txBox="1"/>
          <p:nvPr/>
        </p:nvSpPr>
        <p:spPr>
          <a:xfrm>
            <a:off x="5211001" y="2166478"/>
            <a:ext cx="4909678" cy="859316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Microsoft YaHei" pitchFamily="2"/>
                <a:cs typeface="Arial" pitchFamily="2"/>
              </a:rPr>
              <a:t>Define an axis that operates on a subset of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Microsoft YaHei" pitchFamily="2"/>
                <a:cs typeface="Arial" pitchFamily="2"/>
              </a:rPr>
              <a:t>Indices from 0 to the batch size. Define the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Microsoft YaHei" pitchFamily="2"/>
                <a:cs typeface="Arial" pitchFamily="2"/>
              </a:rPr>
              <a:t>inner product operation to operate on that axis.</a:t>
            </a:r>
          </a:p>
        </p:txBody>
      </p:sp>
      <p:sp>
        <p:nvSpPr>
          <p:cNvPr id="9" name="Straight Connector 8">
            <a:extLst>
              <a:ext uri="{FF2B5EF4-FFF2-40B4-BE49-F238E27FC236}">
                <a16:creationId xmlns:a16="http://schemas.microsoft.com/office/drawing/2014/main" id="{147D9310-86E0-C9E4-2116-BB9FD11BEBB1}"/>
              </a:ext>
            </a:extLst>
          </p:cNvPr>
          <p:cNvSpPr/>
          <p:nvPr/>
        </p:nvSpPr>
        <p:spPr>
          <a:xfrm flipH="1">
            <a:off x="4003919" y="3458160"/>
            <a:ext cx="659520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0" cap="flat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90004" tIns="44997" rIns="90004" bIns="44997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4352CDE-A8A0-642A-A04E-B7EA9133AD9C}"/>
              </a:ext>
            </a:extLst>
          </p:cNvPr>
          <p:cNvSpPr txBox="1"/>
          <p:nvPr/>
        </p:nvSpPr>
        <p:spPr>
          <a:xfrm>
            <a:off x="4721760" y="3239280"/>
            <a:ext cx="5365443" cy="346676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Microsoft YaHei" pitchFamily="2"/>
                <a:cs typeface="Arial" pitchFamily="2"/>
              </a:rPr>
              <a:t>Create a scheduler object to execute our operation.</a:t>
            </a:r>
          </a:p>
        </p:txBody>
      </p:sp>
      <p:sp>
        <p:nvSpPr>
          <p:cNvPr id="11" name="Straight Connector 10">
            <a:extLst>
              <a:ext uri="{FF2B5EF4-FFF2-40B4-BE49-F238E27FC236}">
                <a16:creationId xmlns:a16="http://schemas.microsoft.com/office/drawing/2014/main" id="{89C9853E-8F94-2E32-1A23-0AB57ADBF8FF}"/>
              </a:ext>
            </a:extLst>
          </p:cNvPr>
          <p:cNvSpPr/>
          <p:nvPr/>
        </p:nvSpPr>
        <p:spPr>
          <a:xfrm flipH="1">
            <a:off x="4297680" y="3840480"/>
            <a:ext cx="365760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0" cap="flat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90004" tIns="44997" rIns="90004" bIns="44997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5079180-FA16-5A5D-63EE-E650632BDB7A}"/>
              </a:ext>
            </a:extLst>
          </p:cNvPr>
          <p:cNvSpPr txBox="1"/>
          <p:nvPr/>
        </p:nvSpPr>
        <p:spPr>
          <a:xfrm>
            <a:off x="4663440" y="3549600"/>
            <a:ext cx="4894563" cy="603001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Microsoft YaHei" pitchFamily="2"/>
                <a:cs typeface="Arial" pitchFamily="2"/>
              </a:rPr>
              <a:t>Split inner product operation by i (0-batch size)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Microsoft YaHei" pitchFamily="2"/>
                <a:cs typeface="Arial" pitchFamily="2"/>
              </a:rPr>
              <a:t>and number of parallel PEs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725BA65-5276-7B8E-5DF8-CF149CED4A33}"/>
              </a:ext>
            </a:extLst>
          </p:cNvPr>
          <p:cNvSpPr txBox="1"/>
          <p:nvPr/>
        </p:nvSpPr>
        <p:spPr>
          <a:xfrm>
            <a:off x="4679999" y="4097883"/>
            <a:ext cx="2917795" cy="346676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Microsoft YaHei" pitchFamily="2"/>
                <a:cs typeface="Arial" pitchFamily="2"/>
              </a:rPr>
              <a:t>Pipeline each iteration on i.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CEB1AD5-F04A-C416-5801-B47F508594B8}"/>
              </a:ext>
            </a:extLst>
          </p:cNvPr>
          <p:cNvSpPr txBox="1"/>
          <p:nvPr/>
        </p:nvSpPr>
        <p:spPr>
          <a:xfrm>
            <a:off x="4682880" y="4392000"/>
            <a:ext cx="2829601" cy="346676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Microsoft YaHei" pitchFamily="2"/>
                <a:cs typeface="Arial" pitchFamily="2"/>
              </a:rPr>
              <a:t>Unroll innermost loop on j.</a:t>
            </a:r>
          </a:p>
        </p:txBody>
      </p:sp>
      <p:sp>
        <p:nvSpPr>
          <p:cNvPr id="15" name="Straight Connector 14">
            <a:extLst>
              <a:ext uri="{FF2B5EF4-FFF2-40B4-BE49-F238E27FC236}">
                <a16:creationId xmlns:a16="http://schemas.microsoft.com/office/drawing/2014/main" id="{2BEC7253-C967-D646-600F-3A37AF15FDC9}"/>
              </a:ext>
            </a:extLst>
          </p:cNvPr>
          <p:cNvSpPr/>
          <p:nvPr/>
        </p:nvSpPr>
        <p:spPr>
          <a:xfrm flipH="1">
            <a:off x="3291840" y="4206240"/>
            <a:ext cx="1388159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0" cap="flat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90004" tIns="44997" rIns="90004" bIns="44997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16" name="Straight Connector 15">
            <a:extLst>
              <a:ext uri="{FF2B5EF4-FFF2-40B4-BE49-F238E27FC236}">
                <a16:creationId xmlns:a16="http://schemas.microsoft.com/office/drawing/2014/main" id="{3C60B303-CEEB-1C93-F1D4-9409076208AF}"/>
              </a:ext>
            </a:extLst>
          </p:cNvPr>
          <p:cNvSpPr/>
          <p:nvPr/>
        </p:nvSpPr>
        <p:spPr>
          <a:xfrm flipH="1">
            <a:off x="3017520" y="4536000"/>
            <a:ext cx="1665360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0" cap="flat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90004" tIns="44997" rIns="90004" bIns="44997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" pitchFamily="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87A71-513D-2E2B-F082-CCE74A95B9A1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US"/>
              <a:t>Data Type Customization</a:t>
            </a:r>
          </a:p>
        </p:txBody>
      </p:sp>
      <p:pic>
        <p:nvPicPr>
          <p:cNvPr id="3" name="">
            <a:extLst>
              <a:ext uri="{FF2B5EF4-FFF2-40B4-BE49-F238E27FC236}">
                <a16:creationId xmlns:a16="http://schemas.microsoft.com/office/drawing/2014/main" id="{E3048B02-3379-03C6-8791-028368478D84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545759" y="4092479"/>
            <a:ext cx="8772122" cy="2962079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F8F77D-EAF7-C606-0B57-AE5484D9AEC8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04355" y="1769400"/>
            <a:ext cx="9071643" cy="4989240"/>
          </a:xfrm>
        </p:spPr>
        <p:txBody>
          <a:bodyPr/>
          <a:lstStyle/>
          <a:p>
            <a:pPr marL="457200" lvl="0" indent="-457200">
              <a:buSzPct val="45000"/>
              <a:buFont typeface="Arial" panose="020B0604020202020204" pitchFamily="34" charset="0"/>
              <a:buChar char="•"/>
            </a:pPr>
            <a:r>
              <a:rPr lang="en-US" dirty="0"/>
              <a:t>We transfer our 64-bit float input buffer, </a:t>
            </a:r>
            <a:r>
              <a:rPr lang="en-US" dirty="0" err="1"/>
              <a:t>vec_A</a:t>
            </a:r>
            <a:r>
              <a:rPr lang="en-US" dirty="0"/>
              <a:t>, into local memory as </a:t>
            </a:r>
            <a:r>
              <a:rPr lang="en-US" dirty="0" err="1"/>
              <a:t>local_A</a:t>
            </a:r>
            <a:endParaRPr lang="en-US" dirty="0"/>
          </a:p>
          <a:p>
            <a:pPr marL="457200" lvl="0" indent="-457200">
              <a:buSzPct val="45000"/>
              <a:buFont typeface="Arial" panose="020B0604020202020204" pitchFamily="34" charset="0"/>
              <a:buChar char="•"/>
            </a:pPr>
            <a:r>
              <a:rPr lang="en-US" dirty="0"/>
              <a:t>We can then change the quantization scheme, in this example we try both 32 and 8 bit floats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73138-405C-DE72-C8E4-9BB9D9FAFFA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US"/>
              <a:t>Memory Customization</a:t>
            </a:r>
          </a:p>
        </p:txBody>
      </p:sp>
      <p:pic>
        <p:nvPicPr>
          <p:cNvPr id="3" name="">
            <a:extLst>
              <a:ext uri="{FF2B5EF4-FFF2-40B4-BE49-F238E27FC236}">
                <a16:creationId xmlns:a16="http://schemas.microsoft.com/office/drawing/2014/main" id="{4A808B1D-CEE1-7588-F3B6-9B6CC563D509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338480" y="4309558"/>
            <a:ext cx="5705279" cy="1085401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4" name="">
            <a:extLst>
              <a:ext uri="{FF2B5EF4-FFF2-40B4-BE49-F238E27FC236}">
                <a16:creationId xmlns:a16="http://schemas.microsoft.com/office/drawing/2014/main" id="{CBF57005-DE31-827E-4797-10D0B7A477D7}"/>
              </a:ext>
            </a:extLst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1371600" y="5979599"/>
            <a:ext cx="6943322" cy="85680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Straight Connector 4">
            <a:extLst>
              <a:ext uri="{FF2B5EF4-FFF2-40B4-BE49-F238E27FC236}">
                <a16:creationId xmlns:a16="http://schemas.microsoft.com/office/drawing/2014/main" id="{1A4938B9-700B-3992-AB7E-1CAC646FF5C5}"/>
              </a:ext>
            </a:extLst>
          </p:cNvPr>
          <p:cNvSpPr/>
          <p:nvPr/>
        </p:nvSpPr>
        <p:spPr>
          <a:xfrm>
            <a:off x="4297680" y="5486400"/>
            <a:ext cx="0" cy="36576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0" cap="flat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90004" tIns="44997" rIns="90004" bIns="44997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4635557-1688-C7AC-C30E-5852396856A5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04721" y="1769757"/>
            <a:ext cx="9071643" cy="4989240"/>
          </a:xfrm>
        </p:spPr>
        <p:txBody>
          <a:bodyPr/>
          <a:lstStyle/>
          <a:p>
            <a:pPr marL="457200" lvl="0" indent="-457200">
              <a:buSzPct val="45000"/>
              <a:buFont typeface="Arial" panose="020B0604020202020204" pitchFamily="34" charset="0"/>
              <a:buChar char="•"/>
            </a:pPr>
            <a:r>
              <a:rPr lang="en-US" dirty="0"/>
              <a:t>Memory customization is essential for efficient memory sharing between PEs.</a:t>
            </a:r>
          </a:p>
          <a:p>
            <a:pPr marL="457200" lvl="0" indent="-457200">
              <a:buSzPct val="45000"/>
              <a:buFont typeface="Arial" panose="020B0604020202020204" pitchFamily="34" charset="0"/>
              <a:buChar char="•"/>
            </a:pPr>
            <a:r>
              <a:rPr lang="en-US" dirty="0"/>
              <a:t>In this case, we use the schedule object to operate on the buffer to apply the partition by the number of parallel PEs.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C54CC-9960-3AAD-4BA4-0C221FB9F34C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US"/>
              <a:t>Putting It All Together</a:t>
            </a:r>
          </a:p>
        </p:txBody>
      </p:sp>
      <p:pic>
        <p:nvPicPr>
          <p:cNvPr id="3" name="">
            <a:extLst>
              <a:ext uri="{FF2B5EF4-FFF2-40B4-BE49-F238E27FC236}">
                <a16:creationId xmlns:a16="http://schemas.microsoft.com/office/drawing/2014/main" id="{265CB4A8-2DC4-BDA0-C9E6-94A3564EF1D8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389516" y="1463040"/>
            <a:ext cx="4091043" cy="572364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Straight Connector 3">
            <a:extLst>
              <a:ext uri="{FF2B5EF4-FFF2-40B4-BE49-F238E27FC236}">
                <a16:creationId xmlns:a16="http://schemas.microsoft.com/office/drawing/2014/main" id="{B7447740-C61E-D1B1-581E-0F9F643BDC87}"/>
              </a:ext>
            </a:extLst>
          </p:cNvPr>
          <p:cNvSpPr/>
          <p:nvPr/>
        </p:nvSpPr>
        <p:spPr>
          <a:xfrm flipH="1">
            <a:off x="2468880" y="3108960"/>
            <a:ext cx="2560320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0" cap="flat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90004" tIns="44997" rIns="90004" bIns="44997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7A68761-1B20-C2B8-47EE-D58E62975772}"/>
              </a:ext>
            </a:extLst>
          </p:cNvPr>
          <p:cNvSpPr txBox="1"/>
          <p:nvPr/>
        </p:nvSpPr>
        <p:spPr>
          <a:xfrm>
            <a:off x="5212080" y="2834640"/>
            <a:ext cx="3484796" cy="603001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Microsoft YaHei" pitchFamily="2"/>
                <a:cs typeface="Arial" pitchFamily="2"/>
              </a:rPr>
              <a:t>Iterates along possible bit-widths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Microsoft YaHei" pitchFamily="2"/>
                <a:cs typeface="Arial" pitchFamily="2"/>
              </a:rPr>
              <a:t>and number of parallel PEs</a:t>
            </a:r>
          </a:p>
        </p:txBody>
      </p:sp>
      <p:sp>
        <p:nvSpPr>
          <p:cNvPr id="6" name="Straight Connector 5">
            <a:extLst>
              <a:ext uri="{FF2B5EF4-FFF2-40B4-BE49-F238E27FC236}">
                <a16:creationId xmlns:a16="http://schemas.microsoft.com/office/drawing/2014/main" id="{7762FE99-07E3-72EA-1EE7-DFEBDC59761C}"/>
              </a:ext>
            </a:extLst>
          </p:cNvPr>
          <p:cNvSpPr/>
          <p:nvPr/>
        </p:nvSpPr>
        <p:spPr>
          <a:xfrm flipH="1">
            <a:off x="4023360" y="2103120"/>
            <a:ext cx="914400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0" cap="flat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90004" tIns="44997" rIns="90004" bIns="44997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854314A-C54A-0424-5FC4-9F12119F3027}"/>
              </a:ext>
            </a:extLst>
          </p:cNvPr>
          <p:cNvSpPr txBox="1"/>
          <p:nvPr/>
        </p:nvSpPr>
        <p:spPr>
          <a:xfrm>
            <a:off x="5212080" y="1737360"/>
            <a:ext cx="3856683" cy="603001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Microsoft YaHei" pitchFamily="2"/>
                <a:cs typeface="Arial" pitchFamily="2"/>
              </a:rPr>
              <a:t>Algorithm implementation, note no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Microsoft YaHei" pitchFamily="2"/>
                <a:cs typeface="Arial" pitchFamily="2"/>
              </a:rPr>
              <a:t>optimization details are present here</a:t>
            </a:r>
          </a:p>
        </p:txBody>
      </p:sp>
      <p:sp>
        <p:nvSpPr>
          <p:cNvPr id="8" name="Straight Connector 7">
            <a:extLst>
              <a:ext uri="{FF2B5EF4-FFF2-40B4-BE49-F238E27FC236}">
                <a16:creationId xmlns:a16="http://schemas.microsoft.com/office/drawing/2014/main" id="{A31316FE-CC72-F5B3-C17B-DCDE95E1E05A}"/>
              </a:ext>
            </a:extLst>
          </p:cNvPr>
          <p:cNvSpPr/>
          <p:nvPr/>
        </p:nvSpPr>
        <p:spPr>
          <a:xfrm flipH="1">
            <a:off x="4572000" y="4754880"/>
            <a:ext cx="548640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0" cap="flat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90004" tIns="44997" rIns="90004" bIns="44997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4EF2554-7BDE-B632-1936-142D0931D508}"/>
              </a:ext>
            </a:extLst>
          </p:cNvPr>
          <p:cNvSpPr txBox="1"/>
          <p:nvPr/>
        </p:nvSpPr>
        <p:spPr>
          <a:xfrm>
            <a:off x="5212080" y="4591083"/>
            <a:ext cx="3704042" cy="346676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Microsoft YaHei" pitchFamily="2"/>
                <a:cs typeface="Arial" pitchFamily="2"/>
              </a:rPr>
              <a:t>From data type customization slide</a:t>
            </a:r>
          </a:p>
        </p:txBody>
      </p:sp>
      <p:sp>
        <p:nvSpPr>
          <p:cNvPr id="10" name="Straight Connector 9">
            <a:extLst>
              <a:ext uri="{FF2B5EF4-FFF2-40B4-BE49-F238E27FC236}">
                <a16:creationId xmlns:a16="http://schemas.microsoft.com/office/drawing/2014/main" id="{62B69697-0C13-10A5-AB9E-F6DF32FBB9A6}"/>
              </a:ext>
            </a:extLst>
          </p:cNvPr>
          <p:cNvSpPr/>
          <p:nvPr/>
        </p:nvSpPr>
        <p:spPr>
          <a:xfrm flipH="1">
            <a:off x="4572356" y="5439244"/>
            <a:ext cx="548640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0" cap="flat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90004" tIns="44997" rIns="90004" bIns="44997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91F0ECD-E4F1-C572-D1BF-B1F894EE7C03}"/>
              </a:ext>
            </a:extLst>
          </p:cNvPr>
          <p:cNvSpPr txBox="1"/>
          <p:nvPr/>
        </p:nvSpPr>
        <p:spPr>
          <a:xfrm>
            <a:off x="5212436" y="5275438"/>
            <a:ext cx="4010402" cy="346676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Microsoft YaHei" pitchFamily="2"/>
                <a:cs typeface="Arial" pitchFamily="2"/>
              </a:rPr>
              <a:t>From computation customization slide</a:t>
            </a:r>
          </a:p>
        </p:txBody>
      </p:sp>
      <p:sp>
        <p:nvSpPr>
          <p:cNvPr id="12" name="Straight Connector 11">
            <a:extLst>
              <a:ext uri="{FF2B5EF4-FFF2-40B4-BE49-F238E27FC236}">
                <a16:creationId xmlns:a16="http://schemas.microsoft.com/office/drawing/2014/main" id="{EC013EBD-C5CB-B41D-3B53-9E055109232E}"/>
              </a:ext>
            </a:extLst>
          </p:cNvPr>
          <p:cNvSpPr/>
          <p:nvPr/>
        </p:nvSpPr>
        <p:spPr>
          <a:xfrm flipH="1">
            <a:off x="4572356" y="6051599"/>
            <a:ext cx="548640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0" cap="flat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90004" tIns="44997" rIns="90004" bIns="44997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79FF24A-C559-B11C-7B40-06B13A839AF5}"/>
              </a:ext>
            </a:extLst>
          </p:cNvPr>
          <p:cNvSpPr txBox="1"/>
          <p:nvPr/>
        </p:nvSpPr>
        <p:spPr>
          <a:xfrm>
            <a:off x="5212436" y="5887803"/>
            <a:ext cx="3589916" cy="346676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Microsoft YaHei" pitchFamily="2"/>
                <a:cs typeface="Arial" pitchFamily="2"/>
              </a:rPr>
              <a:t>From memory customization slide</a:t>
            </a:r>
          </a:p>
        </p:txBody>
      </p:sp>
      <p:sp>
        <p:nvSpPr>
          <p:cNvPr id="14" name="Straight Connector 13">
            <a:extLst>
              <a:ext uri="{FF2B5EF4-FFF2-40B4-BE49-F238E27FC236}">
                <a16:creationId xmlns:a16="http://schemas.microsoft.com/office/drawing/2014/main" id="{50314AC3-1FFE-27B1-6276-03A38D6FC5E0}"/>
              </a:ext>
            </a:extLst>
          </p:cNvPr>
          <p:cNvSpPr/>
          <p:nvPr/>
        </p:nvSpPr>
        <p:spPr>
          <a:xfrm flipH="1">
            <a:off x="4572356" y="6843963"/>
            <a:ext cx="548640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0" cap="flat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90004" tIns="44997" rIns="90004" bIns="44997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00677C2-7085-A5E9-F860-6B309C0CDC89}"/>
              </a:ext>
            </a:extLst>
          </p:cNvPr>
          <p:cNvSpPr txBox="1"/>
          <p:nvPr/>
        </p:nvSpPr>
        <p:spPr>
          <a:xfrm>
            <a:off x="5212436" y="6680158"/>
            <a:ext cx="4225323" cy="603001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Microsoft YaHei" pitchFamily="2"/>
                <a:cs typeface="Arial" pitchFamily="2"/>
              </a:rPr>
              <a:t>Searches all optimization options for the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Microsoft YaHei" pitchFamily="2"/>
                <a:cs typeface="Arial" pitchFamily="2"/>
              </a:rPr>
              <a:t>best “Quality of Results” metrics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5E790-735A-8815-25F2-3052F5B03F4C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US" dirty="0"/>
              <a:t>Spatial Architecture Techniques</a:t>
            </a:r>
          </a:p>
        </p:txBody>
      </p:sp>
      <p:pic>
        <p:nvPicPr>
          <p:cNvPr id="3" name="">
            <a:extLst>
              <a:ext uri="{FF2B5EF4-FFF2-40B4-BE49-F238E27FC236}">
                <a16:creationId xmlns:a16="http://schemas.microsoft.com/office/drawing/2014/main" id="{A2C11942-7A23-816C-9F51-F869C14DBA40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005840" y="6043681"/>
            <a:ext cx="3108960" cy="1307518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4" name="">
            <a:extLst>
              <a:ext uri="{FF2B5EF4-FFF2-40B4-BE49-F238E27FC236}">
                <a16:creationId xmlns:a16="http://schemas.microsoft.com/office/drawing/2014/main" id="{F2988245-F3D7-486C-7D18-6623EDD79587}"/>
              </a:ext>
            </a:extLst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5101199" y="6115315"/>
            <a:ext cx="3833274" cy="129276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96F4C3-0ECC-021F-AB26-F1D4C9F07E6F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04355" y="1655096"/>
            <a:ext cx="9071643" cy="4989240"/>
          </a:xfrm>
        </p:spPr>
        <p:txBody>
          <a:bodyPr/>
          <a:lstStyle/>
          <a:p>
            <a:pPr marL="457200" lvl="0" indent="-457200">
              <a:buSzPct val="45000"/>
              <a:buFont typeface="Arial" panose="020B0604020202020204" pitchFamily="34" charset="0"/>
              <a:buChar char="•"/>
            </a:pPr>
            <a:r>
              <a:rPr lang="en-US" dirty="0"/>
              <a:t>There are several techniques that take advantage of the grid-based nature of a FPGA</a:t>
            </a:r>
          </a:p>
          <a:p>
            <a:pPr marL="457200" lvl="0" indent="-457200">
              <a:buSzPct val="45000"/>
              <a:buFont typeface="Arial" panose="020B0604020202020204" pitchFamily="34" charset="0"/>
              <a:buChar char="•"/>
            </a:pPr>
            <a:r>
              <a:rPr lang="en-US" dirty="0"/>
              <a:t>Coercing normal HLS code to take advantage of these patterns is cumbersome</a:t>
            </a:r>
          </a:p>
          <a:p>
            <a:pPr marL="457200" lvl="0" indent="-457200">
              <a:buSzPct val="45000"/>
              <a:buFont typeface="Arial" panose="020B0604020202020204" pitchFamily="34" charset="0"/>
              <a:buChar char="•"/>
            </a:pPr>
            <a:r>
              <a:rPr lang="en-US" dirty="0"/>
              <a:t>In </a:t>
            </a:r>
            <a:r>
              <a:rPr lang="en-US" dirty="0" err="1"/>
              <a:t>HeteroCL</a:t>
            </a:r>
            <a:r>
              <a:rPr lang="en-US" dirty="0"/>
              <a:t> its just a simple function call!</a:t>
            </a:r>
          </a:p>
          <a:p>
            <a:pPr marL="457200" lvl="0" indent="-457200">
              <a:buSzPct val="45000"/>
              <a:buFont typeface="Arial" panose="020B0604020202020204" pitchFamily="34" charset="0"/>
              <a:buChar char="•"/>
            </a:pPr>
            <a:r>
              <a:rPr lang="en-US" dirty="0" err="1"/>
              <a:t>HeteroCL</a:t>
            </a:r>
            <a:r>
              <a:rPr lang="en-US" dirty="0"/>
              <a:t> supports </a:t>
            </a:r>
            <a:r>
              <a:rPr lang="en-US" dirty="0">
                <a:hlinkClick r:id="rId5"/>
              </a:rPr>
              <a:t>stencils</a:t>
            </a:r>
            <a:r>
              <a:rPr lang="en-US" dirty="0"/>
              <a:t> (reading a fixed pattern from a 2-D array) and </a:t>
            </a:r>
            <a:r>
              <a:rPr lang="en-US" dirty="0">
                <a:hlinkClick r:id="rId6"/>
              </a:rPr>
              <a:t>systolic arrays</a:t>
            </a:r>
            <a:r>
              <a:rPr lang="en-US" dirty="0"/>
              <a:t> (where nodes read data from adjacent nodes)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E71808-5D17-7CC6-2A61-D05006C4806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US"/>
              <a:t>Performance</a:t>
            </a:r>
          </a:p>
        </p:txBody>
      </p:sp>
      <p:pic>
        <p:nvPicPr>
          <p:cNvPr id="3" name="">
            <a:extLst>
              <a:ext uri="{FF2B5EF4-FFF2-40B4-BE49-F238E27FC236}">
                <a16:creationId xmlns:a16="http://schemas.microsoft.com/office/drawing/2014/main" id="{7DAFFBD7-C753-B916-0976-90E5C29E434B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5029200" y="2560320"/>
            <a:ext cx="3749039" cy="978124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4" name="">
            <a:extLst>
              <a:ext uri="{FF2B5EF4-FFF2-40B4-BE49-F238E27FC236}">
                <a16:creationId xmlns:a16="http://schemas.microsoft.com/office/drawing/2014/main" id="{1253FBB9-7E0E-DE8C-200B-E7B316432EF0}"/>
              </a:ext>
            </a:extLst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2560320" y="4023360"/>
            <a:ext cx="3127677" cy="1031763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5" name="">
            <a:extLst>
              <a:ext uri="{FF2B5EF4-FFF2-40B4-BE49-F238E27FC236}">
                <a16:creationId xmlns:a16="http://schemas.microsoft.com/office/drawing/2014/main" id="{7A995274-9126-244A-08DD-8F91F6552875}"/>
              </a:ext>
            </a:extLst>
          </p:cNvPr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4039563" y="5430603"/>
            <a:ext cx="4647236" cy="1884596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064A1DA-FF0E-0CFC-C5C7-45A1D40EB0B9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04355" y="1769400"/>
            <a:ext cx="9071643" cy="4989240"/>
          </a:xfrm>
        </p:spPr>
        <p:txBody>
          <a:bodyPr/>
          <a:lstStyle/>
          <a:p>
            <a:pPr lvl="0"/>
            <a:r>
              <a:rPr lang="en-US"/>
              <a:t>(Speedup with FPGA + HeteroCL over CPU)</a:t>
            </a:r>
          </a:p>
          <a:p>
            <a:pPr lvl="0"/>
            <a:r>
              <a:rPr lang="en-US"/>
              <a:t>General benchmarks:</a:t>
            </a:r>
          </a:p>
          <a:p>
            <a:pPr lvl="0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Stencil:</a:t>
            </a:r>
          </a:p>
          <a:p>
            <a:pPr lvl="0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Systolic arrays: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1CE0B-F866-B605-6727-CAD9125FFCA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US"/>
              <a:t>Benefits of HeteroCL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B25CEB-B3F1-BB5E-2A00-79B9870EE2FB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03998" y="1411083"/>
            <a:ext cx="9071643" cy="4989240"/>
          </a:xfrm>
        </p:spPr>
        <p:txBody>
          <a:bodyPr/>
          <a:lstStyle/>
          <a:p>
            <a:pPr marL="457200" lvl="0" indent="-457200">
              <a:buSzPct val="45000"/>
              <a:buFont typeface="Arial" panose="020B0604020202020204" pitchFamily="34" charset="0"/>
              <a:buChar char="•"/>
            </a:pPr>
            <a:r>
              <a:rPr lang="en-US" sz="2800" dirty="0"/>
              <a:t>Allows for high performance using heterogeneous architecture with readable code</a:t>
            </a:r>
          </a:p>
          <a:p>
            <a:pPr marL="457200" lvl="0" indent="-457200">
              <a:buSzPct val="45000"/>
              <a:buFont typeface="Arial" panose="020B0604020202020204" pitchFamily="34" charset="0"/>
              <a:buChar char="•"/>
            </a:pPr>
            <a:r>
              <a:rPr lang="en-US" sz="2800" dirty="0"/>
              <a:t>Separation of optimizations and the algorithm allows for better portability, maintainability, and exploration of the design space</a:t>
            </a:r>
          </a:p>
          <a:p>
            <a:pPr marL="457200" lvl="0" indent="-457200">
              <a:buSzPct val="45000"/>
              <a:buFont typeface="Arial" panose="020B0604020202020204" pitchFamily="34" charset="0"/>
              <a:buChar char="•"/>
            </a:pPr>
            <a:r>
              <a:rPr lang="en-US" sz="2800" dirty="0"/>
              <a:t>Well-known design patterns that take advantage of FPGA architecture are built in to </a:t>
            </a:r>
            <a:r>
              <a:rPr lang="en-US" sz="2800" dirty="0" err="1"/>
              <a:t>HeteroCL</a:t>
            </a:r>
            <a:r>
              <a:rPr lang="en-US" sz="2800" dirty="0"/>
              <a:t>, no specialized knowledge is needed</a:t>
            </a:r>
          </a:p>
          <a:p>
            <a:pPr marL="457200" lvl="0" indent="-457200">
              <a:buSzPct val="45000"/>
              <a:buFont typeface="Arial" panose="020B0604020202020204" pitchFamily="34" charset="0"/>
              <a:buChar char="•"/>
            </a:pPr>
            <a:r>
              <a:rPr lang="en-US" sz="2800" dirty="0"/>
              <a:t>Combines both imperative and declarative programming, allowing programmers to leverage advantages of either/both in their applications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C779B9-E99E-6379-A149-43D2DF625FD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US"/>
              <a:t>Limitations of HeteroCL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C69277-DDF6-1DB4-3F69-792130F13E0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03998" y="1563477"/>
            <a:ext cx="9071643" cy="4989240"/>
          </a:xfrm>
        </p:spPr>
        <p:txBody>
          <a:bodyPr/>
          <a:lstStyle/>
          <a:p>
            <a:pPr marL="457200" lvl="0" indent="-457200">
              <a:buSzPct val="45000"/>
              <a:buFont typeface="Arial" panose="020B0604020202020204" pitchFamily="34" charset="0"/>
              <a:buChar char="•"/>
            </a:pPr>
            <a:r>
              <a:rPr lang="en-US" sz="2800" dirty="0"/>
              <a:t>Current implementation focuses on CPU + FPGA platforms, does not include GPU optimization</a:t>
            </a:r>
          </a:p>
          <a:p>
            <a:pPr marL="457200" lvl="0" indent="-457200">
              <a:buSzPct val="45000"/>
              <a:buFont typeface="Arial" panose="020B0604020202020204" pitchFamily="34" charset="0"/>
              <a:buChar char="•"/>
            </a:pPr>
            <a:r>
              <a:rPr lang="en-US" sz="2800" dirty="0" err="1"/>
              <a:t>HeteroCL</a:t>
            </a:r>
            <a:r>
              <a:rPr lang="en-US" sz="2800" dirty="0"/>
              <a:t> may lack more complex domain-specific structures that are highlighted in existing DSLs </a:t>
            </a:r>
          </a:p>
          <a:p>
            <a:pPr marL="457200" lvl="0" indent="-457200">
              <a:buSzPct val="45000"/>
              <a:buFont typeface="Arial" panose="020B0604020202020204" pitchFamily="34" charset="0"/>
              <a:buChar char="•"/>
            </a:pPr>
            <a:r>
              <a:rPr lang="en-US" sz="2800" dirty="0"/>
              <a:t>Speedup is not guaranteed by using just one </a:t>
            </a:r>
            <a:r>
              <a:rPr lang="en-US" sz="2800" dirty="0" err="1"/>
              <a:t>HeteroCL</a:t>
            </a:r>
            <a:r>
              <a:rPr lang="en-US" sz="2800" dirty="0"/>
              <a:t> customization; multiple customizations may need to be implemented to see improvement</a:t>
            </a:r>
          </a:p>
          <a:p>
            <a:pPr marL="457200" lvl="0" indent="-457200">
              <a:buSzPct val="45000"/>
              <a:buFont typeface="Arial" panose="020B0604020202020204" pitchFamily="34" charset="0"/>
              <a:buChar char="•"/>
            </a:pPr>
            <a:r>
              <a:rPr lang="en-US" sz="2800" dirty="0"/>
              <a:t>Primarily a proof-of-concept; would need more validation/reliability testing before using in large scale implementations</a:t>
            </a:r>
          </a:p>
          <a:p>
            <a:pPr lvl="0">
              <a:buSzPct val="45000"/>
              <a:buFont typeface="StarSymbol"/>
              <a:buChar char="●"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2C524-25AD-1D58-FB0A-0503AE93E62B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US" dirty="0"/>
              <a:t>What’s Next?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D1EA04-A997-BBFF-03ED-B0E843E5FC45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457200" lvl="0" indent="-457200">
              <a:buSzPct val="45000"/>
              <a:buFont typeface="Arial" panose="020B0604020202020204" pitchFamily="34" charset="0"/>
              <a:buChar char="•"/>
            </a:pPr>
            <a:r>
              <a:rPr lang="en-US" sz="2800" dirty="0"/>
              <a:t>The </a:t>
            </a:r>
            <a:r>
              <a:rPr lang="en-US" sz="2800" dirty="0" err="1"/>
              <a:t>HeteroCL</a:t>
            </a:r>
            <a:r>
              <a:rPr lang="en-US" sz="2800" dirty="0"/>
              <a:t> framework is released as an open-source tool; infrastructure and docs/examples are publicly available</a:t>
            </a:r>
          </a:p>
          <a:p>
            <a:pPr marL="457200" lvl="0" indent="-457200">
              <a:buSzPct val="45000"/>
              <a:buFont typeface="Arial" panose="020B0604020202020204" pitchFamily="34" charset="0"/>
              <a:buChar char="•"/>
            </a:pPr>
            <a:r>
              <a:rPr lang="en-US" sz="2800" dirty="0"/>
              <a:t>Opportunities to introduce new primitives, support data streaming to further optimize FPGA programming and application-specific interfaces</a:t>
            </a:r>
          </a:p>
          <a:p>
            <a:pPr marL="457200" lvl="0" indent="-457200">
              <a:buSzPct val="45000"/>
              <a:buFont typeface="Arial" panose="020B0604020202020204" pitchFamily="34" charset="0"/>
              <a:buChar char="•"/>
            </a:pPr>
            <a:r>
              <a:rPr lang="en-US" sz="2800" dirty="0"/>
              <a:t>Integrate more spatial architecture templates, autotuning capabilities, and accurate </a:t>
            </a:r>
            <a:r>
              <a:rPr lang="en-US" sz="2800" dirty="0" err="1"/>
              <a:t>QoR</a:t>
            </a:r>
            <a:r>
              <a:rPr lang="en-US" sz="2800" dirty="0"/>
              <a:t> (quality of results) using ML techniques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548C8-DD83-42E0-89D9-076B0389ADA1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US" dirty="0"/>
              <a:t>Questions?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B8528-FE06-7BD2-B33B-4CB31F86A12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US"/>
              <a:t>Separating Out Optimization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FE2A15-B2FB-511D-49CD-E471B9CF56D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457200" lvl="0" indent="-457200">
              <a:buSzPct val="45000"/>
              <a:buFont typeface="Arial" panose="020B0604020202020204" pitchFamily="34" charset="0"/>
              <a:buChar char="•"/>
            </a:pPr>
            <a:r>
              <a:rPr lang="en-US" dirty="0"/>
              <a:t>Existing tools “entangle” algorithms and hardware-specific optimizations</a:t>
            </a:r>
          </a:p>
          <a:p>
            <a:pPr marL="457200" lvl="0" indent="-457200">
              <a:buSzPct val="45000"/>
              <a:buFont typeface="Arial" panose="020B0604020202020204" pitchFamily="34" charset="0"/>
              <a:buChar char="•"/>
            </a:pPr>
            <a:r>
              <a:rPr lang="en-US" dirty="0"/>
              <a:t>This not only effects readability and ease of maintenance, but also hinders portability to new hardware</a:t>
            </a:r>
          </a:p>
          <a:p>
            <a:pPr marL="457200" lvl="0" indent="-457200">
              <a:buSzPct val="45000"/>
              <a:buFont typeface="Arial" panose="020B0604020202020204" pitchFamily="34" charset="0"/>
              <a:buChar char="•"/>
            </a:pPr>
            <a:r>
              <a:rPr lang="en-US" dirty="0"/>
              <a:t>Does not allow the programmer to describe relationships between different optimizations, such as the amount of available buffer space and degree of parallelization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9147B-893A-6E59-56C7-E8F9CEE68CBC}"/>
              </a:ext>
            </a:extLst>
          </p:cNvPr>
          <p:cNvSpPr txBox="1">
            <a:spLocks/>
          </p:cNvSpPr>
          <p:nvPr/>
        </p:nvSpPr>
        <p:spPr>
          <a:xfrm>
            <a:off x="503997" y="301322"/>
            <a:ext cx="9071643" cy="126215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>
            <a:noAutofit/>
          </a:bodyPr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44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Microsoft YaHei" pitchFamily="2"/>
                <a:cs typeface="Arial" pitchFamily="2"/>
              </a:defRPr>
            </a:lvl1pPr>
          </a:lstStyle>
          <a:p>
            <a:r>
              <a:rPr lang="en-US" dirty="0"/>
              <a:t>References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D3812E-D420-31C3-AF45-7AAAF26962E4}"/>
              </a:ext>
            </a:extLst>
          </p:cNvPr>
          <p:cNvSpPr txBox="1">
            <a:spLocks/>
          </p:cNvSpPr>
          <p:nvPr/>
        </p:nvSpPr>
        <p:spPr>
          <a:xfrm>
            <a:off x="503998" y="1769043"/>
            <a:ext cx="9071643" cy="498924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1415"/>
              </a:spcAft>
              <a:buNone/>
              <a:tabLst/>
              <a:def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Microsoft YaHei" pitchFamily="2"/>
                <a:cs typeface="Arial" pitchFamily="2"/>
              </a:defRPr>
            </a:lvl1pPr>
            <a:lvl2pPr marL="685800" marR="0" lvl="1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L="1143000" marR="0" lvl="2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en-US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L="1600200" marR="0" lvl="3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L="2057400" marR="0" lvl="4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The Paper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457200" lvl="1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Lai, Yi-Hsiang, et al. "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HeteroCL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: A multi-paradigm programming infrastructure for software-defined reconfigurable computing." 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Proceedings of the 2019 ACM/SIGDA International Symposium on Field-Programmable Gate Arrays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2019.</a:t>
            </a:r>
          </a:p>
          <a:p>
            <a:pPr marL="457200" lvl="1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SAMPL YouTube Talk</a:t>
            </a:r>
            <a:r>
              <a:rPr lang="en-US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457200" lvl="1" indent="0">
              <a:buNone/>
            </a:pPr>
            <a:r>
              <a:rPr lang="en-US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Lai, Yi-Hsiang. </a:t>
            </a:r>
            <a:r>
              <a:rPr lang="en-US" sz="2000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Decoupling Algorithm from Hardware Customizations for Software-Defined Reconfigurable Computing</a:t>
            </a:r>
            <a:r>
              <a:rPr lang="en-US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YouTube</a:t>
            </a:r>
            <a:r>
              <a:rPr lang="en-US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SAMPL, 3 Dec. 2021, https://www.youtube.com/watch?v=6F7cQN5pmbs. Accessed 4 Aug. 2022.</a:t>
            </a:r>
          </a:p>
          <a:p>
            <a:pPr marL="457200" lvl="1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GitHub page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457200" lvl="1" indent="0">
              <a:buNone/>
            </a:pPr>
            <a:r>
              <a:rPr lang="en-US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Heterocl</a:t>
            </a:r>
            <a:r>
              <a:rPr lang="en-US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A Multi-Paradigm Programming Infrastructure for Software-Defined Heterogeneous Computing.” </a:t>
            </a:r>
            <a:r>
              <a:rPr lang="en-US" sz="2000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GitHub</a:t>
            </a:r>
            <a:r>
              <a:rPr lang="en-US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https://github.com/cornell-zhang/heterocl. </a:t>
            </a:r>
          </a:p>
          <a:p>
            <a:pPr marL="457200" lvl="1" indent="0">
              <a:buNone/>
            </a:pPr>
            <a:endParaRPr lang="en-US" sz="2000" dirty="0">
              <a:effectLst/>
            </a:endParaRPr>
          </a:p>
          <a:p>
            <a:pPr marL="457200" lvl="1" indent="0">
              <a:buNone/>
            </a:pPr>
            <a:endParaRPr lang="en-US" sz="1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07185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236DEF-5002-03FA-127E-C442E69D6B2C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US"/>
              <a:t>DSLs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AF533A-9192-B924-4618-F1E4CF9581E5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457200" lvl="0" indent="-457200">
              <a:buSzPct val="45000"/>
              <a:buFont typeface="Arial" panose="020B0604020202020204" pitchFamily="34" charset="0"/>
              <a:buChar char="•"/>
            </a:pPr>
            <a:r>
              <a:rPr lang="en-US" dirty="0"/>
              <a:t>“Domain Specific Languages” or DSLs are being created to make optimization for specific fields easier</a:t>
            </a:r>
          </a:p>
          <a:p>
            <a:pPr marL="457200" lvl="0" indent="-457200">
              <a:buSzPct val="45000"/>
              <a:buFont typeface="Arial" panose="020B0604020202020204" pitchFamily="34" charset="0"/>
              <a:buChar char="•"/>
            </a:pPr>
            <a:r>
              <a:rPr lang="en-US" dirty="0"/>
              <a:t>For example, Halide is a language for optimizing image and big data processing and TVM is a language for machine learning</a:t>
            </a:r>
          </a:p>
          <a:p>
            <a:pPr marL="457200" lvl="0" indent="-457200">
              <a:buSzPct val="45000"/>
              <a:buFont typeface="Arial" panose="020B0604020202020204" pitchFamily="34" charset="0"/>
              <a:buChar char="•"/>
            </a:pPr>
            <a:r>
              <a:rPr lang="en-US" dirty="0" err="1"/>
              <a:t>HeteroCL</a:t>
            </a:r>
            <a:r>
              <a:rPr lang="en-US" dirty="0"/>
              <a:t> is based on TVM and Halide with the goal of being a DSL for heterogeneous architectures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4A22F-09E8-4481-AAD2-BBDB88BA922B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US"/>
              <a:t>Compilation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57B646-66BB-7058-1017-86D34E2452B9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457200" lvl="0" indent="-457200">
              <a:buSzPct val="45000"/>
              <a:buFont typeface="Arial" panose="020B0604020202020204" pitchFamily="34" charset="0"/>
              <a:buChar char="•"/>
            </a:pPr>
            <a:r>
              <a:rPr lang="en-US" dirty="0" err="1"/>
              <a:t>HeteroCL</a:t>
            </a:r>
            <a:r>
              <a:rPr lang="en-US" dirty="0"/>
              <a:t> code (syntax based on TVM) is compiled into an extended version Halide code (or another target language)</a:t>
            </a:r>
          </a:p>
          <a:p>
            <a:pPr marL="457200" lvl="0" indent="-457200">
              <a:buSzPct val="45000"/>
              <a:buFont typeface="Arial" panose="020B0604020202020204" pitchFamily="34" charset="0"/>
              <a:buChar char="•"/>
            </a:pPr>
            <a:r>
              <a:rPr lang="en-US" dirty="0"/>
              <a:t>This code can then be targeted to a FPGA with a HLS compiler or a CPU</a:t>
            </a:r>
          </a:p>
        </p:txBody>
      </p:sp>
      <p:pic>
        <p:nvPicPr>
          <p:cNvPr id="4" name="">
            <a:extLst>
              <a:ext uri="{FF2B5EF4-FFF2-40B4-BE49-F238E27FC236}">
                <a16:creationId xmlns:a16="http://schemas.microsoft.com/office/drawing/2014/main" id="{C6227FE6-9055-F41C-A422-776183540BBF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224799" y="4422239"/>
            <a:ext cx="5672516" cy="3108960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30EE1-7C5E-45EF-91A7-BE543AE78C11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US"/>
              <a:t>TVM vs HeteroCL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1FD0CB-3AC9-BA29-3102-EB68B49C90E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03998" y="1563477"/>
            <a:ext cx="9071643" cy="5308201"/>
          </a:xfrm>
        </p:spPr>
        <p:txBody>
          <a:bodyPr/>
          <a:lstStyle/>
          <a:p>
            <a:pPr marL="457200" lvl="0" indent="-457200">
              <a:buSzPct val="45000"/>
              <a:buFont typeface="Arial" panose="020B0604020202020204" pitchFamily="34" charset="0"/>
              <a:buChar char="•"/>
            </a:pPr>
            <a:r>
              <a:rPr lang="en-US" dirty="0"/>
              <a:t>TVM:</a:t>
            </a:r>
          </a:p>
          <a:p>
            <a:pPr marL="1143000" lvl="1" indent="-457200">
              <a:buSzPct val="45000"/>
              <a:buFont typeface="Arial" panose="020B0604020202020204" pitchFamily="34" charset="0"/>
              <a:buChar char="•"/>
            </a:pPr>
            <a:r>
              <a:rPr lang="en-US" sz="3200" dirty="0">
                <a:latin typeface="Arial" pitchFamily="18"/>
                <a:ea typeface="Microsoft YaHei" pitchFamily="2"/>
                <a:cs typeface="Arial" pitchFamily="2"/>
              </a:rPr>
              <a:t>Compiles an execution graph that allows for a high level of parallelism</a:t>
            </a:r>
          </a:p>
          <a:p>
            <a:pPr marL="1143000" lvl="1" indent="-457200">
              <a:buSzPct val="45000"/>
              <a:buFont typeface="Arial" panose="020B0604020202020204" pitchFamily="34" charset="0"/>
              <a:buChar char="•"/>
            </a:pPr>
            <a:r>
              <a:rPr lang="en-US" sz="3200" dirty="0">
                <a:latin typeface="Arial" pitchFamily="18"/>
                <a:ea typeface="Microsoft YaHei" pitchFamily="2"/>
                <a:cs typeface="Arial" pitchFamily="2"/>
              </a:rPr>
              <a:t>Decouples algorithm from execution timing, you tell the language what you need done, and it creates an execution schedule</a:t>
            </a:r>
          </a:p>
          <a:p>
            <a:pPr marL="457200" lvl="0" indent="-457200">
              <a:buSzPct val="45000"/>
              <a:buFont typeface="Arial" panose="020B0604020202020204" pitchFamily="34" charset="0"/>
              <a:buChar char="•"/>
            </a:pPr>
            <a:r>
              <a:rPr lang="en-US" dirty="0" err="1"/>
              <a:t>HeteroCL</a:t>
            </a:r>
            <a:r>
              <a:rPr lang="en-US" dirty="0"/>
              <a:t> adds:</a:t>
            </a:r>
          </a:p>
          <a:p>
            <a:pPr marL="1143000" lvl="1" indent="-457200">
              <a:buSzPct val="45000"/>
              <a:buFont typeface="Arial" panose="020B0604020202020204" pitchFamily="34" charset="0"/>
              <a:buChar char="•"/>
            </a:pPr>
            <a:r>
              <a:rPr lang="en-US" sz="3200" dirty="0">
                <a:latin typeface="Arial" pitchFamily="18"/>
                <a:ea typeface="Microsoft YaHei" pitchFamily="2"/>
                <a:cs typeface="Arial" pitchFamily="2"/>
              </a:rPr>
              <a:t>Hardware optimization along 3 axes:</a:t>
            </a:r>
          </a:p>
          <a:p>
            <a:pPr marL="1600200" lvl="2" indent="-457200">
              <a:buSzPct val="45000"/>
              <a:buFont typeface="Arial" panose="020B0604020202020204" pitchFamily="34" charset="0"/>
              <a:buChar char="•"/>
            </a:pPr>
            <a:r>
              <a:rPr lang="en-US" sz="3200" dirty="0">
                <a:latin typeface="Arial" pitchFamily="18"/>
                <a:ea typeface="Microsoft YaHei" pitchFamily="2"/>
                <a:cs typeface="Arial" pitchFamily="2"/>
              </a:rPr>
              <a:t>Computation</a:t>
            </a:r>
          </a:p>
          <a:p>
            <a:pPr marL="1600200" lvl="2" indent="-457200">
              <a:buSzPct val="45000"/>
              <a:buFont typeface="Arial" panose="020B0604020202020204" pitchFamily="34" charset="0"/>
              <a:buChar char="•"/>
            </a:pPr>
            <a:r>
              <a:rPr lang="en-US" sz="3200" dirty="0">
                <a:latin typeface="Arial" pitchFamily="18"/>
                <a:ea typeface="Microsoft YaHei" pitchFamily="2"/>
                <a:cs typeface="Arial" pitchFamily="2"/>
              </a:rPr>
              <a:t>Data type</a:t>
            </a:r>
          </a:p>
          <a:p>
            <a:pPr marL="1600200" lvl="2" indent="-457200">
              <a:buSzPct val="45000"/>
              <a:buFont typeface="Arial" panose="020B0604020202020204" pitchFamily="34" charset="0"/>
              <a:buChar char="•"/>
            </a:pPr>
            <a:r>
              <a:rPr lang="en-US" sz="3200" dirty="0">
                <a:latin typeface="Arial" pitchFamily="18"/>
                <a:ea typeface="Microsoft YaHei" pitchFamily="2"/>
                <a:cs typeface="Arial" pitchFamily="2"/>
              </a:rPr>
              <a:t>Memory layout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C26F2-F4C7-195E-5314-DDFED25D6B2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US"/>
              <a:t>Example: The Dot Product!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2A1E94-0AEF-3155-E490-604DE6D2814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457200" lvl="0" indent="-457200">
              <a:buSzPct val="45000"/>
              <a:buFont typeface="Arial" panose="020B0604020202020204" pitchFamily="34" charset="0"/>
              <a:buChar char="•"/>
            </a:pPr>
            <a:r>
              <a:rPr lang="en-US" dirty="0"/>
              <a:t>Normal dot product: Iterate along vectors A and B, multiply the elements at each index and sum them</a:t>
            </a:r>
          </a:p>
          <a:p>
            <a:pPr marL="457200" lvl="0" indent="-457200">
              <a:buSzPct val="45000"/>
              <a:buFont typeface="Arial" panose="020B0604020202020204" pitchFamily="34" charset="0"/>
              <a:buChar char="•"/>
            </a:pPr>
            <a:r>
              <a:rPr lang="en-US" dirty="0"/>
              <a:t>Optimization: Pack elements of the vectors into a single buffer of size BATCH, then compute them all with one Single Instruction Multiple Data (SIMD) instruction</a:t>
            </a:r>
          </a:p>
        </p:txBody>
      </p:sp>
      <p:pic>
        <p:nvPicPr>
          <p:cNvPr id="4" name="">
            <a:extLst>
              <a:ext uri="{FF2B5EF4-FFF2-40B4-BE49-F238E27FC236}">
                <a16:creationId xmlns:a16="http://schemas.microsoft.com/office/drawing/2014/main" id="{7EC025C1-3133-7A97-A777-F3A6461ACCFB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743200" y="5355841"/>
            <a:ext cx="4266718" cy="2047679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5AABC-5952-794F-5EC3-4D9EBA1275D8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US"/>
              <a:t>Go Even Farther Beyond!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5CB331-A2B4-2532-AEF3-91EDC3E73C86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457200" lvl="0" indent="-457200">
              <a:buSzPct val="45000"/>
              <a:buFont typeface="Arial" panose="020B0604020202020204" pitchFamily="34" charset="0"/>
              <a:buChar char="•"/>
            </a:pPr>
            <a:r>
              <a:rPr lang="en-US" dirty="0"/>
              <a:t>We can use HLS for more detailed optimization</a:t>
            </a:r>
          </a:p>
          <a:p>
            <a:pPr marL="457200" lvl="0" indent="-457200">
              <a:buSzPct val="45000"/>
              <a:buFont typeface="Arial" panose="020B0604020202020204" pitchFamily="34" charset="0"/>
              <a:buChar char="•"/>
            </a:pPr>
            <a:r>
              <a:rPr lang="en-US" dirty="0"/>
              <a:t>When packing the vectors, reduce the number of bits on the input data, trading off accuracy for less memory accesses (lines 4 and 7)</a:t>
            </a:r>
          </a:p>
          <a:p>
            <a:pPr marL="457200" lvl="0" indent="-457200">
              <a:buSzPct val="45000"/>
              <a:buFont typeface="Arial" panose="020B0604020202020204" pitchFamily="34" charset="0"/>
              <a:buChar char="•"/>
            </a:pPr>
            <a:r>
              <a:rPr lang="en-US" dirty="0"/>
              <a:t>Partition packed vector into separate memory banks so they can be operated on in parallel (lines 5 and 6)</a:t>
            </a:r>
          </a:p>
        </p:txBody>
      </p:sp>
      <p:pic>
        <p:nvPicPr>
          <p:cNvPr id="4" name="">
            <a:extLst>
              <a:ext uri="{FF2B5EF4-FFF2-40B4-BE49-F238E27FC236}">
                <a16:creationId xmlns:a16="http://schemas.microsoft.com/office/drawing/2014/main" id="{637C6BD7-D02D-6B22-6813-1B4AC76168BD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297680" y="5072063"/>
            <a:ext cx="3366791" cy="2487940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61F3D-408A-2220-7A7A-316D577F3E4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US"/>
              <a:t>Go Even More Farther Beyond!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BBF550-A4D7-D981-F7AF-F5CE7FB36D14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457200" lvl="0" indent="-457200">
              <a:buSzPct val="45000"/>
              <a:buFont typeface="Arial" panose="020B0604020202020204" pitchFamily="34" charset="0"/>
              <a:buChar char="•"/>
            </a:pPr>
            <a:r>
              <a:rPr lang="en-US" dirty="0"/>
              <a:t>Separate the loop into blocks based on the batch size and the number of parallel executions (lines 10-13) and let them all run at once</a:t>
            </a:r>
          </a:p>
          <a:p>
            <a:pPr marL="457200" lvl="0" indent="-457200">
              <a:buSzPct val="45000"/>
              <a:buFont typeface="Arial" panose="020B0604020202020204" pitchFamily="34" charset="0"/>
              <a:buChar char="•"/>
            </a:pPr>
            <a:r>
              <a:rPr lang="en-US" dirty="0"/>
              <a:t>Each parallel execution “thread” is called a Processing Element (PE)</a:t>
            </a:r>
          </a:p>
        </p:txBody>
      </p:sp>
      <p:pic>
        <p:nvPicPr>
          <p:cNvPr id="4" name="">
            <a:extLst>
              <a:ext uri="{FF2B5EF4-FFF2-40B4-BE49-F238E27FC236}">
                <a16:creationId xmlns:a16="http://schemas.microsoft.com/office/drawing/2014/main" id="{A2450AAD-81EC-9EFC-30ED-A47A553C0C26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640080" y="4865759"/>
            <a:ext cx="3562083" cy="2632319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Straight Connector 4">
            <a:extLst>
              <a:ext uri="{FF2B5EF4-FFF2-40B4-BE49-F238E27FC236}">
                <a16:creationId xmlns:a16="http://schemas.microsoft.com/office/drawing/2014/main" id="{017C3475-3924-D162-A46B-9CF81A3EF66B}"/>
              </a:ext>
            </a:extLst>
          </p:cNvPr>
          <p:cNvSpPr/>
          <p:nvPr/>
        </p:nvSpPr>
        <p:spPr>
          <a:xfrm>
            <a:off x="4572000" y="6035040"/>
            <a:ext cx="1097280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0" cap="flat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90004" tIns="44997" rIns="90004" bIns="44997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" pitchFamily="2"/>
            </a:endParaRPr>
          </a:p>
        </p:txBody>
      </p:sp>
      <p:pic>
        <p:nvPicPr>
          <p:cNvPr id="6" name="">
            <a:extLst>
              <a:ext uri="{FF2B5EF4-FFF2-40B4-BE49-F238E27FC236}">
                <a16:creationId xmlns:a16="http://schemas.microsoft.com/office/drawing/2014/main" id="{C9F27499-9D35-2DF6-CAE1-87932D9E5A14}"/>
              </a:ext>
            </a:extLst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5951884" y="4865760"/>
            <a:ext cx="3740755" cy="2294997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893BF-FB6E-7CCA-8FBA-0C03F4ADF4D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US"/>
              <a:t>HeteroCL's Optimizations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4FC359-600F-B201-2E6F-75840E7C7C2B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457200" lvl="0" indent="-457200">
              <a:buSzPct val="45000"/>
              <a:buFont typeface="Arial" panose="020B0604020202020204" pitchFamily="34" charset="0"/>
              <a:buChar char="•"/>
            </a:pPr>
            <a:r>
              <a:rPr lang="en-US" dirty="0"/>
              <a:t>We used all 3 of </a:t>
            </a:r>
            <a:r>
              <a:rPr lang="en-US" dirty="0" err="1"/>
              <a:t>HeteroCL's</a:t>
            </a:r>
            <a:r>
              <a:rPr lang="en-US" dirty="0"/>
              <a:t> axes of optimization in this example:</a:t>
            </a:r>
          </a:p>
        </p:txBody>
      </p:sp>
      <p:pic>
        <p:nvPicPr>
          <p:cNvPr id="4" name="">
            <a:extLst>
              <a:ext uri="{FF2B5EF4-FFF2-40B4-BE49-F238E27FC236}">
                <a16:creationId xmlns:a16="http://schemas.microsoft.com/office/drawing/2014/main" id="{2CA83BE1-5A14-C9B6-0FB9-C065C8A5CF9D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685800" y="3200400"/>
            <a:ext cx="3703320" cy="2849764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Straight Connector 4">
            <a:extLst>
              <a:ext uri="{FF2B5EF4-FFF2-40B4-BE49-F238E27FC236}">
                <a16:creationId xmlns:a16="http://schemas.microsoft.com/office/drawing/2014/main" id="{79631B30-FA09-D34E-AF84-29DE12B8DF89}"/>
              </a:ext>
            </a:extLst>
          </p:cNvPr>
          <p:cNvSpPr/>
          <p:nvPr/>
        </p:nvSpPr>
        <p:spPr>
          <a:xfrm flipH="1">
            <a:off x="3291840" y="5029200"/>
            <a:ext cx="1371600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0" cap="flat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90004" tIns="44997" rIns="90004" bIns="44997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Straight Connector 5">
            <a:extLst>
              <a:ext uri="{FF2B5EF4-FFF2-40B4-BE49-F238E27FC236}">
                <a16:creationId xmlns:a16="http://schemas.microsoft.com/office/drawing/2014/main" id="{14695447-B4CB-0ADF-D00B-C4ED8CF47BD5}"/>
              </a:ext>
            </a:extLst>
          </p:cNvPr>
          <p:cNvSpPr/>
          <p:nvPr/>
        </p:nvSpPr>
        <p:spPr>
          <a:xfrm flipH="1">
            <a:off x="4206240" y="4023360"/>
            <a:ext cx="457200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0" cap="flat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90004" tIns="44997" rIns="90004" bIns="44997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7" name="Straight Connector 6">
            <a:extLst>
              <a:ext uri="{FF2B5EF4-FFF2-40B4-BE49-F238E27FC236}">
                <a16:creationId xmlns:a16="http://schemas.microsoft.com/office/drawing/2014/main" id="{0ABDD502-39AA-8690-8DD5-3BEF64A9DD45}"/>
              </a:ext>
            </a:extLst>
          </p:cNvPr>
          <p:cNvSpPr/>
          <p:nvPr/>
        </p:nvSpPr>
        <p:spPr>
          <a:xfrm flipH="1">
            <a:off x="2651760" y="3291840"/>
            <a:ext cx="2011680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0" cap="flat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90004" tIns="44997" rIns="90004" bIns="44997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AB4892-5DE6-F110-7CCB-05FF45A3E7D1}"/>
              </a:ext>
            </a:extLst>
          </p:cNvPr>
          <p:cNvSpPr txBox="1"/>
          <p:nvPr/>
        </p:nvSpPr>
        <p:spPr>
          <a:xfrm>
            <a:off x="4757037" y="3108960"/>
            <a:ext cx="4173477" cy="603001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Microsoft YaHei" pitchFamily="2"/>
                <a:cs typeface="Arial" pitchFamily="2"/>
              </a:rPr>
              <a:t>Data type customization: using less bits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Microsoft YaHei" pitchFamily="2"/>
                <a:cs typeface="Arial" pitchFamily="2"/>
              </a:rPr>
              <a:t>to save of memory accesses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26E75C6-75B8-9F37-157C-E40FA298E085}"/>
              </a:ext>
            </a:extLst>
          </p:cNvPr>
          <p:cNvSpPr txBox="1"/>
          <p:nvPr/>
        </p:nvSpPr>
        <p:spPr>
          <a:xfrm>
            <a:off x="4757037" y="3877558"/>
            <a:ext cx="4752722" cy="603001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Microsoft YaHei" pitchFamily="2"/>
                <a:cs typeface="Arial" pitchFamily="2"/>
              </a:rPr>
              <a:t>Memory layout customization: using separate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Microsoft YaHei" pitchFamily="2"/>
                <a:cs typeface="Arial" pitchFamily="2"/>
              </a:rPr>
              <a:t>data banks for each parallel PE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18A2D64-963A-6551-8DC2-D203EEFAC6E6}"/>
              </a:ext>
            </a:extLst>
          </p:cNvPr>
          <p:cNvSpPr txBox="1"/>
          <p:nvPr/>
        </p:nvSpPr>
        <p:spPr>
          <a:xfrm>
            <a:off x="4742636" y="4830116"/>
            <a:ext cx="4438799" cy="1371956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Microsoft YaHei" pitchFamily="2"/>
                <a:cs typeface="Arial" pitchFamily="2"/>
              </a:rPr>
              <a:t>Computation customization: separate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Microsoft YaHei" pitchFamily="2"/>
                <a:cs typeface="Arial" pitchFamily="2"/>
              </a:rPr>
              <a:t>operations into blocks and run on parallel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Microsoft YaHei" pitchFamily="2"/>
                <a:cs typeface="Arial" pitchFamily="2"/>
              </a:rPr>
              <a:t>PEs. Also, we unroll the inner loop to save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Microsoft YaHei" pitchFamily="2"/>
                <a:cs typeface="Arial" pitchFamily="2"/>
              </a:rPr>
              <a:t>on having to iterate j and check the loop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Microsoft YaHei" pitchFamily="2"/>
                <a:cs typeface="Arial" pitchFamily="2"/>
              </a:rPr>
              <a:t>condition.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</TotalTime>
  <Words>1095</Words>
  <Application>Microsoft Office PowerPoint</Application>
  <PresentationFormat>Widescreen</PresentationFormat>
  <Paragraphs>128</Paragraphs>
  <Slides>20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StarSymbol</vt:lpstr>
      <vt:lpstr>Arial</vt:lpstr>
      <vt:lpstr>Calibri</vt:lpstr>
      <vt:lpstr>Times New Roman</vt:lpstr>
      <vt:lpstr>Default</vt:lpstr>
      <vt:lpstr>HeteroCL</vt:lpstr>
      <vt:lpstr>Separating Out Optimization</vt:lpstr>
      <vt:lpstr>DSLs</vt:lpstr>
      <vt:lpstr>Compilation</vt:lpstr>
      <vt:lpstr>TVM vs HeteroCL</vt:lpstr>
      <vt:lpstr>Example: The Dot Product!</vt:lpstr>
      <vt:lpstr>Go Even Farther Beyond!</vt:lpstr>
      <vt:lpstr>Go Even More Farther Beyond!</vt:lpstr>
      <vt:lpstr>HeteroCL's Optimizations</vt:lpstr>
      <vt:lpstr>Computation Customization</vt:lpstr>
      <vt:lpstr>Data Type Customization</vt:lpstr>
      <vt:lpstr>Memory Customization</vt:lpstr>
      <vt:lpstr>Putting It All Together</vt:lpstr>
      <vt:lpstr>Spatial Architecture Techniques</vt:lpstr>
      <vt:lpstr>Performance</vt:lpstr>
      <vt:lpstr>Benefits of HeteroCL</vt:lpstr>
      <vt:lpstr>Limitations of HeteroCL</vt:lpstr>
      <vt:lpstr>What’s Next?</vt:lpstr>
      <vt:lpstr>Questions?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HeteroCL</dc:title>
  <dc:creator>Sam Weismuller</dc:creator>
  <cp:lastModifiedBy>Samuel P Weismuller</cp:lastModifiedBy>
  <cp:revision>51</cp:revision>
  <dcterms:created xsi:type="dcterms:W3CDTF">2022-08-01T22:15:47Z</dcterms:created>
  <dcterms:modified xsi:type="dcterms:W3CDTF">2022-08-05T05:47:51Z</dcterms:modified>
</cp:coreProperties>
</file>