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937" r:id="rId3"/>
    <p:sldId id="1383" r:id="rId4"/>
    <p:sldId id="1029" r:id="rId5"/>
    <p:sldId id="1281" r:id="rId6"/>
    <p:sldId id="1392" r:id="rId7"/>
    <p:sldId id="1484" r:id="rId8"/>
    <p:sldId id="1485" r:id="rId9"/>
    <p:sldId id="1486" r:id="rId10"/>
    <p:sldId id="1487" r:id="rId11"/>
    <p:sldId id="1217" r:id="rId12"/>
    <p:sldId id="1488" r:id="rId13"/>
    <p:sldId id="1489" r:id="rId14"/>
    <p:sldId id="1490" r:id="rId15"/>
    <p:sldId id="1491" r:id="rId16"/>
    <p:sldId id="1492" r:id="rId17"/>
    <p:sldId id="1493" r:id="rId18"/>
    <p:sldId id="1219" r:id="rId19"/>
    <p:sldId id="1227" r:id="rId20"/>
    <p:sldId id="1226" r:id="rId21"/>
    <p:sldId id="1228" r:id="rId22"/>
    <p:sldId id="1229" r:id="rId23"/>
    <p:sldId id="1230" r:id="rId24"/>
    <p:sldId id="1494" r:id="rId25"/>
    <p:sldId id="1495" r:id="rId26"/>
    <p:sldId id="1496" r:id="rId27"/>
    <p:sldId id="1271" r:id="rId28"/>
    <p:sldId id="1497" r:id="rId29"/>
    <p:sldId id="1498" r:id="rId30"/>
    <p:sldId id="1235" r:id="rId31"/>
    <p:sldId id="1499" r:id="rId32"/>
    <p:sldId id="1500" r:id="rId33"/>
    <p:sldId id="1268" r:id="rId34"/>
    <p:sldId id="1238" r:id="rId35"/>
    <p:sldId id="1239" r:id="rId36"/>
    <p:sldId id="1240" r:id="rId37"/>
    <p:sldId id="1241" r:id="rId38"/>
    <p:sldId id="1242" r:id="rId39"/>
    <p:sldId id="1243" r:id="rId40"/>
    <p:sldId id="1244" r:id="rId41"/>
    <p:sldId id="1245" r:id="rId42"/>
    <p:sldId id="1246" r:id="rId43"/>
    <p:sldId id="1256" r:id="rId44"/>
    <p:sldId id="1257" r:id="rId45"/>
    <p:sldId id="1258" r:id="rId46"/>
    <p:sldId id="1259" r:id="rId47"/>
    <p:sldId id="1260" r:id="rId48"/>
    <p:sldId id="1261" r:id="rId49"/>
    <p:sldId id="1262" r:id="rId50"/>
    <p:sldId id="1263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1501" r:id="rId61"/>
    <p:sldId id="1467" r:id="rId62"/>
    <p:sldId id="648" r:id="rId63"/>
    <p:sldId id="1468" r:id="rId64"/>
    <p:sldId id="1469" r:id="rId65"/>
    <p:sldId id="1470" r:id="rId66"/>
    <p:sldId id="653" r:id="rId67"/>
    <p:sldId id="1471" r:id="rId68"/>
    <p:sldId id="655" r:id="rId69"/>
    <p:sldId id="656" r:id="rId70"/>
    <p:sldId id="657" r:id="rId71"/>
    <p:sldId id="658" r:id="rId72"/>
    <p:sldId id="659" r:id="rId73"/>
    <p:sldId id="660" r:id="rId74"/>
    <p:sldId id="526" r:id="rId75"/>
    <p:sldId id="530" r:id="rId76"/>
    <p:sldId id="531" r:id="rId77"/>
    <p:sldId id="532" r:id="rId78"/>
    <p:sldId id="529" r:id="rId79"/>
    <p:sldId id="578" r:id="rId80"/>
    <p:sldId id="576" r:id="rId81"/>
    <p:sldId id="557" r:id="rId82"/>
    <p:sldId id="554" r:id="rId83"/>
    <p:sldId id="527" r:id="rId84"/>
    <p:sldId id="534" r:id="rId85"/>
    <p:sldId id="646" r:id="rId86"/>
    <p:sldId id="617" r:id="rId87"/>
    <p:sldId id="662" r:id="rId88"/>
    <p:sldId id="597" r:id="rId89"/>
    <p:sldId id="616" r:id="rId90"/>
    <p:sldId id="598" r:id="rId91"/>
    <p:sldId id="619" r:id="rId92"/>
    <p:sldId id="623" r:id="rId93"/>
    <p:sldId id="1503" r:id="rId94"/>
    <p:sldId id="624" r:id="rId95"/>
    <p:sldId id="626" r:id="rId96"/>
    <p:sldId id="667" r:id="rId97"/>
    <p:sldId id="628" r:id="rId98"/>
    <p:sldId id="1504" r:id="rId99"/>
    <p:sldId id="563" r:id="rId100"/>
    <p:sldId id="559" r:id="rId101"/>
    <p:sldId id="565" r:id="rId102"/>
    <p:sldId id="639" r:id="rId103"/>
    <p:sldId id="566" r:id="rId104"/>
    <p:sldId id="568" r:id="rId105"/>
    <p:sldId id="580" r:id="rId106"/>
    <p:sldId id="587" r:id="rId107"/>
    <p:sldId id="607" r:id="rId108"/>
    <p:sldId id="629" r:id="rId109"/>
    <p:sldId id="630" r:id="rId110"/>
    <p:sldId id="631" r:id="rId111"/>
    <p:sldId id="632" r:id="rId112"/>
    <p:sldId id="633" r:id="rId113"/>
    <p:sldId id="634" r:id="rId114"/>
    <p:sldId id="593" r:id="rId115"/>
    <p:sldId id="1502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0D68050-95F4-034E-9239-70AA3D89D753}">
          <p14:sldIdLst>
            <p14:sldId id="256"/>
            <p14:sldId id="937"/>
            <p14:sldId id="1383"/>
            <p14:sldId id="1029"/>
            <p14:sldId id="1281"/>
            <p14:sldId id="1392"/>
          </p14:sldIdLst>
        </p14:section>
        <p14:section name="Parallel Programming Patterns" id="{46BACE94-DB7B-E84B-8880-B60F52D559B1}">
          <p14:sldIdLst>
            <p14:sldId id="1484"/>
            <p14:sldId id="1485"/>
            <p14:sldId id="1486"/>
            <p14:sldId id="1487"/>
            <p14:sldId id="1217"/>
            <p14:sldId id="1488"/>
            <p14:sldId id="1489"/>
            <p14:sldId id="1490"/>
            <p14:sldId id="1491"/>
            <p14:sldId id="1492"/>
            <p14:sldId id="1493"/>
            <p14:sldId id="1219"/>
            <p14:sldId id="1227"/>
            <p14:sldId id="1226"/>
            <p14:sldId id="1228"/>
            <p14:sldId id="1229"/>
            <p14:sldId id="1230"/>
            <p14:sldId id="1494"/>
            <p14:sldId id="1495"/>
            <p14:sldId id="1496"/>
            <p14:sldId id="1271"/>
            <p14:sldId id="1497"/>
            <p14:sldId id="1498"/>
            <p14:sldId id="1235"/>
            <p14:sldId id="1499"/>
            <p14:sldId id="1500"/>
          </p14:sldIdLst>
        </p14:section>
        <p14:section name="Streaming Programming" id="{3C122F86-065F-784E-A82E-7AC54A358ECC}">
          <p14:sldIdLst>
            <p14:sldId id="1268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56"/>
            <p14:sldId id="1257"/>
            <p14:sldId id="1258"/>
            <p14:sldId id="1259"/>
            <p14:sldId id="1260"/>
            <p14:sldId id="1261"/>
            <p14:sldId id="1262"/>
            <p14:sldId id="1263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1501"/>
          </p14:sldIdLst>
        </p14:section>
        <p14:section name="Deep Learning Lite" id="{6843DAA7-44E6-F343-BB5C-BC7D585C981B}">
          <p14:sldIdLst>
            <p14:sldId id="1467"/>
            <p14:sldId id="648"/>
            <p14:sldId id="1468"/>
            <p14:sldId id="1469"/>
            <p14:sldId id="1470"/>
            <p14:sldId id="653"/>
            <p14:sldId id="1471"/>
            <p14:sldId id="655"/>
            <p14:sldId id="656"/>
            <p14:sldId id="657"/>
            <p14:sldId id="658"/>
            <p14:sldId id="659"/>
            <p14:sldId id="660"/>
            <p14:sldId id="526"/>
            <p14:sldId id="530"/>
            <p14:sldId id="531"/>
            <p14:sldId id="532"/>
            <p14:sldId id="529"/>
            <p14:sldId id="578"/>
            <p14:sldId id="576"/>
            <p14:sldId id="557"/>
            <p14:sldId id="554"/>
            <p14:sldId id="527"/>
            <p14:sldId id="534"/>
            <p14:sldId id="646"/>
            <p14:sldId id="617"/>
            <p14:sldId id="662"/>
            <p14:sldId id="597"/>
            <p14:sldId id="616"/>
            <p14:sldId id="598"/>
            <p14:sldId id="619"/>
            <p14:sldId id="623"/>
            <p14:sldId id="1503"/>
            <p14:sldId id="624"/>
            <p14:sldId id="626"/>
            <p14:sldId id="667"/>
            <p14:sldId id="628"/>
            <p14:sldId id="1504"/>
            <p14:sldId id="563"/>
            <p14:sldId id="559"/>
            <p14:sldId id="565"/>
            <p14:sldId id="639"/>
            <p14:sldId id="566"/>
            <p14:sldId id="568"/>
            <p14:sldId id="580"/>
            <p14:sldId id="587"/>
            <p14:sldId id="607"/>
            <p14:sldId id="629"/>
            <p14:sldId id="630"/>
            <p14:sldId id="631"/>
            <p14:sldId id="632"/>
            <p14:sldId id="633"/>
            <p14:sldId id="634"/>
            <p14:sldId id="593"/>
            <p14:sldId id="15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9" autoAdjust="0"/>
    <p:restoredTop sz="84160" autoAdjust="0"/>
  </p:normalViewPr>
  <p:slideViewPr>
    <p:cSldViewPr snapToGrid="0">
      <p:cViewPr varScale="1">
        <p:scale>
          <a:sx n="101" d="100"/>
          <a:sy n="101" d="100"/>
        </p:scale>
        <p:origin x="10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715DA-121A-3447-99A9-58759D320269}" type="datetimeFigureOut">
              <a:rPr lang="en-US" smtClean="0"/>
              <a:pPr/>
              <a:t>8/12/22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533C-F5A8-C343-83A4-9C9B4F288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77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481B-4382-4A6A-8CD1-032B8C7D5B63}" type="datetimeFigureOut">
              <a:rPr lang="en-US" smtClean="0"/>
              <a:pPr/>
              <a:t>8/12/22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1E51-F578-4AA7-8F26-1698E0F0E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1E51-F578-4AA7-8F26-1698E0F0EC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1E51-F578-4AA7-8F26-1698E0F0EC7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6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61E51-F578-4AA7-8F26-1698E0F0EC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61E51-F578-4AA7-8F26-1698E0F0EC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61E51-F578-4AA7-8F26-1698E0F0EC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2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literally these loops, but multi-dimensional math, which boils down to loops of basic op’s marching through 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61E51-F578-4AA7-8F26-1698E0F0EC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1E51-F578-4AA7-8F26-1698E0F0EC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1E51-F578-4AA7-8F26-1698E0F0EC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57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Most </a:t>
            </a:r>
            <a:r>
              <a:rPr lang="en-US" baseline="0" dirty="0" err="1"/>
              <a:t>mutexes</a:t>
            </a:r>
            <a:r>
              <a:rPr lang="en-US" baseline="0" dirty="0"/>
              <a:t> and semaphores can be eliminated too.  Semaphores are truly the “</a:t>
            </a:r>
            <a:r>
              <a:rPr lang="en-US" baseline="0" dirty="0" err="1"/>
              <a:t>goto</a:t>
            </a:r>
            <a:r>
              <a:rPr lang="en-US" baseline="0" dirty="0"/>
              <a:t>” of parallel programming, since a “signal” operation causes a “wait” operation somewhere else to return.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EF79B-CF6A-4EB7-8084-9C1D0AAF9BC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9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1E51-F578-4AA7-8F26-1698E0F0EC7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943B5-9312-164E-83A5-746AD8E1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8ECB4F-7160-354E-BF6A-4AA635C6AF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FA31C-F0D3-834F-B7D3-F20946BD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FFAAE-E3E7-F842-8D62-FBC1B4BD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07D01-F95C-3F47-AD72-B2D5CE0F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09120-E64E-2645-811C-3C75E684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0" y="1603375"/>
            <a:ext cx="10668000" cy="192024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92480" y="3566160"/>
            <a:ext cx="10668000" cy="1143000"/>
          </a:xfrm>
        </p:spPr>
        <p:txBody>
          <a:bodyPr>
            <a:normAutofit/>
          </a:bodyPr>
          <a:lstStyle>
            <a:lvl1pPr marL="2117" indent="0">
              <a:buFontTx/>
              <a:buNone/>
              <a:defRPr sz="26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1802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558"/>
            <a:ext cx="10515600" cy="48214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1259306"/>
            <a:ext cx="12192000" cy="0"/>
          </a:xfrm>
          <a:prstGeom prst="line">
            <a:avLst/>
          </a:prstGeom>
          <a:ln w="63500" cap="rnd">
            <a:gradFill flip="none" rotWithShape="1">
              <a:gsLst>
                <a:gs pos="3600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D4C65B-51D7-BD4E-B108-B908FDC1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86C6FFCA-EDF3-5E41-83E0-2A3F42DF7AC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680094" y="6356350"/>
            <a:ext cx="2743200" cy="365125"/>
          </a:xfr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6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B0A711-0380-804C-B14C-0450DA3A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8913A74-7D1C-E243-85CF-9088E15F0974}"/>
              </a:ext>
            </a:extLst>
          </p:cNvPr>
          <p:cNvSpPr txBox="1">
            <a:spLocks/>
          </p:cNvSpPr>
          <p:nvPr userDrawn="1"/>
        </p:nvSpPr>
        <p:spPr>
          <a:xfrm>
            <a:off x="8680094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BDC7C-A47F-5F41-8035-8BFEDB51C0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4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86E59F-AF85-F448-8B0C-934CB3A7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6842B363-B29B-1F45-B0F2-B76D13307FBB}"/>
              </a:ext>
            </a:extLst>
          </p:cNvPr>
          <p:cNvSpPr txBox="1">
            <a:spLocks/>
          </p:cNvSpPr>
          <p:nvPr userDrawn="1"/>
        </p:nvSpPr>
        <p:spPr>
          <a:xfrm>
            <a:off x="8680094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BDC7C-A47F-5F41-8035-8BFEDB51C0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2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59ED38E-53D6-354A-BB9B-F6A1EC03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5B448ACD-0AD1-214D-8E0B-EBE27709172F}"/>
              </a:ext>
            </a:extLst>
          </p:cNvPr>
          <p:cNvSpPr txBox="1">
            <a:spLocks/>
          </p:cNvSpPr>
          <p:nvPr userDrawn="1"/>
        </p:nvSpPr>
        <p:spPr>
          <a:xfrm>
            <a:off x="8680094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BDC7C-A47F-5F41-8035-8BFEDB51C0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286A2F-1924-A144-9FCB-FD2FD92F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53F6AC-417A-0B4C-8E27-A0C50BB6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7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8224C-A0FA-9A44-BB73-CDF8442B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D22A2-58F1-7E43-9B62-15D03521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1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E12B223-DBA0-E144-AD8D-5772035E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ABAF3F-AC90-DF44-903C-6E91839D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1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792683-F5CE-9044-8864-84A24FDC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89A12A-EA99-3940-B40E-C58E02FE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9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117B32-CADA-3645-B72F-CFAAA9FB5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094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s://cseweb.ucsd.edu/classes/fa15/cse260-a/lecture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arallelbook.com/sites/parallelbook.com/files/SC13_20131117_Intel_McCool_Robison_Reinders_Hebenstrei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ufldl.stanford.edu/housenumbe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7QJUby9x-I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dl.acm.org/doi/pdf/10.1145/3131672.3131675" TargetMode="External"/><Relationship Id="rId4" Type="http://schemas.openxmlformats.org/officeDocument/2006/relationships/image" Target="../media/image3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0828"/>
            <a:ext cx="9144000" cy="2387600"/>
          </a:xfrm>
        </p:spPr>
        <p:txBody>
          <a:bodyPr/>
          <a:lstStyle/>
          <a:p>
            <a:r>
              <a:rPr lang="en-US" dirty="0"/>
              <a:t>WES237B: Software for Embedded Systems</a:t>
            </a:r>
          </a:p>
        </p:txBody>
      </p:sp>
      <p:pic>
        <p:nvPicPr>
          <p:cNvPr id="4" name="Picture 3" descr="CSELogo_text_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6146801"/>
            <a:ext cx="310476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727EE83-6D00-9E4E-8AED-493C13A18BE4}"/>
              </a:ext>
            </a:extLst>
          </p:cNvPr>
          <p:cNvSpPr txBox="1">
            <a:spLocks/>
          </p:cNvSpPr>
          <p:nvPr/>
        </p:nvSpPr>
        <p:spPr>
          <a:xfrm>
            <a:off x="1213899" y="3379304"/>
            <a:ext cx="9144000" cy="2492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Pat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Pannuto</a:t>
            </a:r>
            <a:endParaRPr lang="en-US" sz="2800" i="1" baseline="300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Department of Computer Science and Engineering 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University of California, San Diego</a:t>
            </a:r>
          </a:p>
          <a:p>
            <a:pPr algn="l"/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Summer Session 2022</a:t>
            </a:r>
          </a:p>
        </p:txBody>
      </p:sp>
    </p:spTree>
    <p:extLst>
      <p:ext uri="{BB962C8B-B14F-4D97-AF65-F5344CB8AC3E}">
        <p14:creationId xmlns:p14="http://schemas.microsoft.com/office/powerpoint/2010/main" val="318100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vs. Parallelism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558"/>
            <a:ext cx="10515600" cy="1622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Single CPU performance</a:t>
            </a:r>
          </a:p>
          <a:p>
            <a:pPr lvl="1"/>
            <a:r>
              <a:rPr lang="en-US" dirty="0"/>
              <a:t>Doubled every 2 years for 30 years; stopped around 2006</a:t>
            </a:r>
          </a:p>
          <a:p>
            <a:pPr lvl="1"/>
            <a:r>
              <a:rPr lang="en-US" dirty="0"/>
              <a:t>Marginal improvement since around 2006</a:t>
            </a:r>
          </a:p>
          <a:p>
            <a:r>
              <a:rPr lang="en-US" sz="2400" dirty="0"/>
              <a:t>Solution </a:t>
            </a:r>
            <a:r>
              <a:rPr lang="en-US" sz="2400" dirty="0">
                <a:sym typeface="Wingdings" pitchFamily="2" charset="2"/>
              </a:rPr>
              <a:t> Parallelism (Heterogeneous Parallel Programming)</a:t>
            </a:r>
          </a:p>
          <a:p>
            <a:endParaRPr lang="en-US" sz="2400" dirty="0"/>
          </a:p>
        </p:txBody>
      </p:sp>
      <p:pic>
        <p:nvPicPr>
          <p:cNvPr id="4" name="Picture 3" descr="ZedBoard_RevA_sideA_0_0 (1)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249" y="4094910"/>
            <a:ext cx="2918089" cy="2501832"/>
          </a:xfrm>
          <a:prstGeom prst="rect">
            <a:avLst/>
          </a:prstGeom>
        </p:spPr>
      </p:pic>
      <p:pic>
        <p:nvPicPr>
          <p:cNvPr id="5" name="Picture 4" descr="jetson-tk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222" y="4215942"/>
            <a:ext cx="3846371" cy="2197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51" y="653143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ARM +FPGA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6468" y="648789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ARM +GPU</a:t>
            </a:r>
          </a:p>
        </p:txBody>
      </p:sp>
      <p:pic>
        <p:nvPicPr>
          <p:cNvPr id="120834" name="Picture 2" descr="Image result for Zynq UltraScale+ MPSoC ZCU1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611" y="4218990"/>
            <a:ext cx="3600106" cy="20250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495211" y="6444347"/>
            <a:ext cx="33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ARM +Graphics Processor + FPGA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6535" y="2978331"/>
            <a:ext cx="10515600" cy="1179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Does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(Heterogeneous) Parallel Programming Matter for Embedded Systems  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43342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BinaryConnect</a:t>
            </a:r>
            <a:r>
              <a:rPr lang="en-US" dirty="0"/>
              <a:t>: Binary Weights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59" y="5558007"/>
            <a:ext cx="4503420" cy="585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6731252" y="1914905"/>
                <a:ext cx="4843528" cy="1049276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t" anchorCtr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67" i="1">
                          <a:latin typeface="Cambria Math"/>
                        </a:rPr>
                        <m:t>𝑦</m:t>
                      </m:r>
                      <m:r>
                        <a:rPr lang="en-US" sz="5867" i="1">
                          <a:latin typeface="Cambria Math"/>
                        </a:rPr>
                        <m:t>=</m:t>
                      </m:r>
                      <m:r>
                        <a:rPr lang="en-US" sz="5867" i="1">
                          <a:latin typeface="Cambria Math"/>
                        </a:rPr>
                        <m:t>𝑓</m:t>
                      </m:r>
                      <m:r>
                        <a:rPr lang="en-US" sz="5867" i="1">
                          <a:latin typeface="Cambria Math"/>
                        </a:rPr>
                        <m:t>(</m:t>
                      </m:r>
                      <m:r>
                        <a:rPr lang="en-US" sz="5867" i="1">
                          <a:latin typeface="Cambria Math"/>
                        </a:rPr>
                        <m:t>𝑊</m:t>
                      </m:r>
                      <m:r>
                        <a:rPr lang="en-US" sz="5867" i="1">
                          <a:latin typeface="Cambria Math"/>
                        </a:rPr>
                        <m:t>,</m:t>
                      </m:r>
                      <m:r>
                        <a:rPr lang="en-US" sz="5867" i="1">
                          <a:latin typeface="Cambria Math"/>
                        </a:rPr>
                        <m:t>𝑥</m:t>
                      </m:r>
                      <m:r>
                        <a:rPr lang="en-US" sz="5867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867" dirty="0" err="1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1252" y="1914905"/>
                <a:ext cx="4843528" cy="1049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 bwMode="auto">
          <a:xfrm>
            <a:off x="7475219" y="1389888"/>
            <a:ext cx="1912620" cy="40614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Inference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02641" y="1384300"/>
            <a:ext cx="1912620" cy="40614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4595112" y="1932685"/>
                <a:ext cx="1028448" cy="1049276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t" anchorCtr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67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5867" dirty="0" err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5112" y="1932685"/>
                <a:ext cx="1028448" cy="1049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944879" y="2043301"/>
            <a:ext cx="952500" cy="822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13" name="Straight Arrow Connector 12"/>
          <p:cNvCxnSpPr>
            <a:stCxn id="11" idx="6"/>
            <a:endCxn id="10" idx="1"/>
          </p:cNvCxnSpPr>
          <p:nvPr/>
        </p:nvCxnSpPr>
        <p:spPr bwMode="auto">
          <a:xfrm>
            <a:off x="1897379" y="2454782"/>
            <a:ext cx="2697733" cy="254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Up Arrow 14"/>
          <p:cNvSpPr/>
          <p:nvPr/>
        </p:nvSpPr>
        <p:spPr bwMode="auto">
          <a:xfrm>
            <a:off x="4080634" y="2866262"/>
            <a:ext cx="1901065" cy="1134239"/>
          </a:xfrm>
          <a:prstGeom prst="up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r>
              <a:rPr lang="en-US" sz="2133" dirty="0"/>
              <a:t>+1 / -1</a:t>
            </a:r>
          </a:p>
        </p:txBody>
      </p:sp>
    </p:spTree>
    <p:extLst>
      <p:ext uri="{BB962C8B-B14F-4D97-AF65-F5344CB8AC3E}">
        <p14:creationId xmlns:p14="http://schemas.microsoft.com/office/powerpoint/2010/main" val="7112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286" y="1603378"/>
            <a:ext cx="6209583" cy="1808629"/>
          </a:xfrm>
        </p:spPr>
        <p:txBody>
          <a:bodyPr/>
          <a:lstStyle/>
          <a:p>
            <a:r>
              <a:rPr lang="en-US" dirty="0" err="1"/>
              <a:t>BinaryNet</a:t>
            </a:r>
            <a:endParaRPr lang="en-US" dirty="0"/>
          </a:p>
          <a:p>
            <a:pPr lvl="1"/>
            <a:r>
              <a:rPr lang="en-US" dirty="0"/>
              <a:t>Binary Input /Output Activations</a:t>
            </a:r>
          </a:p>
          <a:p>
            <a:pPr lvl="1"/>
            <a:r>
              <a:rPr lang="en-US" dirty="0"/>
              <a:t>Binary Weights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BinaryNet</a:t>
            </a:r>
            <a:r>
              <a:rPr lang="en-US" dirty="0"/>
              <a:t> (</a:t>
            </a:r>
            <a:r>
              <a:rPr lang="en-US" dirty="0" err="1"/>
              <a:t>Binarized</a:t>
            </a:r>
            <a:r>
              <a:rPr lang="en-US" dirty="0"/>
              <a:t> Neural Network) BNN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784363" y="4134078"/>
                <a:ext cx="6969400" cy="1049276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t" anchorCtr="0"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5867" i="1">
                        <a:latin typeface="Cambria Math"/>
                      </a:rPr>
                      <m:t>𝑦</m:t>
                    </m:r>
                    <m:r>
                      <a:rPr lang="en-US" sz="5867" i="1">
                        <a:latin typeface="Cambria Math"/>
                      </a:rPr>
                      <m:t>=</m:t>
                    </m:r>
                    <m:r>
                      <a:rPr lang="en-US" sz="5867" i="1">
                        <a:latin typeface="Cambria Math"/>
                      </a:rPr>
                      <m:t>𝑓</m:t>
                    </m:r>
                    <m:r>
                      <a:rPr lang="en-US" sz="5867" i="1">
                        <a:latin typeface="Cambria Math"/>
                      </a:rPr>
                      <m:t>(</m:t>
                    </m:r>
                    <m:r>
                      <a:rPr lang="en-US" sz="5867" i="1">
                        <a:latin typeface="Cambria Math"/>
                      </a:rPr>
                      <m:t>𝑊</m:t>
                    </m:r>
                    <m:r>
                      <a:rPr lang="en-US" sz="5867" i="1" baseline="-25000">
                        <a:latin typeface="Cambria Math"/>
                      </a:rPr>
                      <m:t>2</m:t>
                    </m:r>
                    <m:r>
                      <a:rPr lang="en-US" sz="5867" i="1">
                        <a:latin typeface="Cambria Math"/>
                      </a:rPr>
                      <m:t>,</m:t>
                    </m:r>
                    <m:r>
                      <a:rPr lang="en-US" sz="5867" i="1">
                        <a:latin typeface="Cambria Math"/>
                      </a:rPr>
                      <m:t>𝑓</m:t>
                    </m:r>
                    <m:r>
                      <a:rPr lang="en-US" sz="5867" i="1">
                        <a:latin typeface="Cambria Math"/>
                      </a:rPr>
                      <m:t>(</m:t>
                    </m:r>
                    <m:r>
                      <a:rPr lang="en-US" sz="5867" i="1">
                        <a:latin typeface="Cambria Math"/>
                      </a:rPr>
                      <m:t>𝑊</m:t>
                    </m:r>
                    <m:r>
                      <a:rPr lang="en-US" sz="5867" i="1" baseline="-25000">
                        <a:latin typeface="Cambria Math"/>
                      </a:rPr>
                      <m:t>1</m:t>
                    </m:r>
                    <m:r>
                      <a:rPr lang="en-US" sz="5867" i="1">
                        <a:latin typeface="Cambria Math"/>
                      </a:rPr>
                      <m:t>,</m:t>
                    </m:r>
                    <m:r>
                      <a:rPr lang="en-US" sz="5867" i="1">
                        <a:latin typeface="Cambria Math"/>
                      </a:rPr>
                      <m:t>𝑥</m:t>
                    </m:r>
                    <m:r>
                      <a:rPr lang="en-US" sz="5867" i="1" baseline="-25000">
                        <a:latin typeface="Cambria Math"/>
                      </a:rPr>
                      <m:t>1</m:t>
                    </m:r>
                    <m:r>
                      <a:rPr lang="en-US" sz="5867" i="1">
                        <a:latin typeface="Cambria Math"/>
                      </a:rPr>
                      <m:t>)</m:t>
                    </m:r>
                  </m:oMath>
                </a14:m>
                <a:r>
                  <a:rPr lang="en-US" sz="5867" dirty="0"/>
                  <a:t>)</a:t>
                </a:r>
                <a:endParaRPr lang="en-US" sz="5867" dirty="0" err="1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363" y="4134078"/>
                <a:ext cx="6969400" cy="1049276"/>
              </a:xfrm>
              <a:prstGeom prst="rect">
                <a:avLst/>
              </a:prstGeom>
              <a:blipFill>
                <a:blip r:embed="rId2"/>
                <a:stretch>
                  <a:fillRect t="-16279" r="-2537" b="-32558"/>
                </a:stretch>
              </a:blip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 bwMode="auto">
          <a:xfrm>
            <a:off x="2368228" y="5200896"/>
            <a:ext cx="9086989" cy="41224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2133" dirty="0"/>
              <a:t>In hardware, matrix multiplication </a:t>
            </a:r>
            <a:r>
              <a:rPr lang="en-US" sz="2133" dirty="0">
                <a:sym typeface="Wingdings" panose="05000000000000000000" pitchFamily="2" charset="2"/>
              </a:rPr>
              <a:t> XNOR &amp; </a:t>
            </a:r>
            <a:r>
              <a:rPr lang="en-US" sz="2133" dirty="0" err="1">
                <a:sym typeface="Wingdings" panose="05000000000000000000" pitchFamily="2" charset="2"/>
              </a:rPr>
              <a:t>Bitcount</a:t>
            </a:r>
            <a:r>
              <a:rPr lang="en-US" sz="2133" dirty="0">
                <a:sym typeface="Wingdings" panose="05000000000000000000" pitchFamily="2" charset="2"/>
              </a:rPr>
              <a:t> operations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2128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Binarized Neural Network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3520" y="2059358"/>
            <a:ext cx="4694049" cy="1845348"/>
            <a:chOff x="2668017" y="1825308"/>
            <a:chExt cx="4994846" cy="2374267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3145220" y="2722564"/>
              <a:ext cx="826389" cy="28575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3145220" y="2072959"/>
              <a:ext cx="826389" cy="45148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3145220" y="2722564"/>
              <a:ext cx="826389" cy="78867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3145220" y="2072959"/>
              <a:ext cx="826389" cy="93535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145220" y="2072959"/>
              <a:ext cx="826389" cy="143827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3145220" y="2556829"/>
              <a:ext cx="826389" cy="16573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145220" y="2524444"/>
              <a:ext cx="826389" cy="86677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3145220" y="2524444"/>
              <a:ext cx="826389" cy="141922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3145220" y="3008314"/>
              <a:ext cx="826389" cy="38290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3145220" y="3008314"/>
              <a:ext cx="826389" cy="93535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145220" y="3511234"/>
              <a:ext cx="826389" cy="43243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3145220" y="3391219"/>
              <a:ext cx="826389" cy="12001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343084" y="2072959"/>
              <a:ext cx="723900" cy="381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4343084" y="2076769"/>
              <a:ext cx="723900" cy="186690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343084" y="2076769"/>
              <a:ext cx="723900" cy="64960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343084" y="2072959"/>
              <a:ext cx="723900" cy="132207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4343084" y="2076769"/>
              <a:ext cx="723900" cy="64579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343084" y="2724469"/>
              <a:ext cx="723900" cy="190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4343084" y="2722564"/>
              <a:ext cx="723900" cy="67246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343084" y="2722564"/>
              <a:ext cx="723900" cy="122491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4343084" y="2076769"/>
              <a:ext cx="723900" cy="131445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4343084" y="2726374"/>
              <a:ext cx="723900" cy="66484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343084" y="3391219"/>
              <a:ext cx="723900" cy="381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4343084" y="2072959"/>
              <a:ext cx="723900" cy="187452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343084" y="3391219"/>
              <a:ext cx="723900" cy="55626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4343084" y="2726374"/>
              <a:ext cx="723900" cy="121729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4343084" y="3395029"/>
              <a:ext cx="723900" cy="54864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5184459" y="2076769"/>
              <a:ext cx="930275" cy="2542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Rounded Rectangle 32"/>
            <p:cNvSpPr/>
            <p:nvPr/>
          </p:nvSpPr>
          <p:spPr bwMode="auto">
            <a:xfrm>
              <a:off x="3868739" y="1827214"/>
              <a:ext cx="582930" cy="2371725"/>
            </a:xfrm>
            <a:prstGeom prst="roundRect">
              <a:avLst/>
            </a:prstGeom>
            <a:solidFill>
              <a:srgbClr val="0070C0">
                <a:alpha val="16000"/>
              </a:srgb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440"/>
                </a:spcBef>
              </a:pPr>
              <a:r>
                <a:rPr lang="en-US" sz="1600" dirty="0"/>
                <a:t>256-4096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4961256" y="1825308"/>
              <a:ext cx="582930" cy="2371725"/>
            </a:xfrm>
            <a:prstGeom prst="roundRect">
              <a:avLst/>
            </a:prstGeom>
            <a:solidFill>
              <a:srgbClr val="0070C0">
                <a:alpha val="16000"/>
              </a:srgb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440"/>
                </a:spcBef>
              </a:pPr>
              <a:r>
                <a:rPr lang="en-US" sz="1600" dirty="0"/>
                <a:t>256-4096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2668017" y="2275364"/>
              <a:ext cx="582930" cy="1473519"/>
            </a:xfrm>
            <a:prstGeom prst="roundRect">
              <a:avLst/>
            </a:prstGeom>
            <a:solidFill>
              <a:srgbClr val="FF0000">
                <a:alpha val="16000"/>
              </a:srgb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440"/>
                </a:spcBef>
              </a:pPr>
              <a:r>
                <a:rPr lang="en-US" sz="1600" dirty="0"/>
                <a:t>784</a:t>
              </a:r>
            </a:p>
          </p:txBody>
        </p:sp>
        <p:grpSp>
          <p:nvGrpSpPr>
            <p:cNvPr id="36" name="Group 1"/>
            <p:cNvGrpSpPr/>
            <p:nvPr/>
          </p:nvGrpSpPr>
          <p:grpSpPr>
            <a:xfrm>
              <a:off x="7079933" y="2690179"/>
              <a:ext cx="582930" cy="612457"/>
              <a:chOff x="6302376" y="2722564"/>
              <a:chExt cx="582930" cy="612457"/>
            </a:xfrm>
          </p:grpSpPr>
          <p:sp>
            <p:nvSpPr>
              <p:cNvPr id="56" name="Rounded Rectangle 55"/>
              <p:cNvSpPr/>
              <p:nvPr/>
            </p:nvSpPr>
            <p:spPr bwMode="auto">
              <a:xfrm>
                <a:off x="6302376" y="2722564"/>
                <a:ext cx="582930" cy="612457"/>
              </a:xfrm>
              <a:prstGeom prst="roundRect">
                <a:avLst/>
              </a:prstGeom>
              <a:solidFill>
                <a:srgbClr val="00B050">
                  <a:alpha val="16000"/>
                </a:srgbClr>
              </a:solid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rIns="0" rtlCol="0" anchor="ctr"/>
              <a:lstStyle/>
              <a:p>
                <a:pPr algn="ctr">
                  <a:spcBef>
                    <a:spcPts val="1440"/>
                  </a:spcBef>
                </a:pPr>
                <a:endParaRPr lang="en-US" sz="1600" dirty="0"/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6408104" y="2845436"/>
                <a:ext cx="371475" cy="331470"/>
              </a:xfrm>
              <a:prstGeom prst="ellipse">
                <a:avLst/>
              </a:prstGeom>
              <a:solidFill>
                <a:schemeClr val="bg1"/>
              </a:solidFill>
              <a:ln w="12700" cap="sq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square" lIns="0" rIns="0" rtlCol="0" anchor="ctr"/>
              <a:lstStyle/>
              <a:p>
                <a:pPr algn="ctr">
                  <a:spcBef>
                    <a:spcPts val="1440"/>
                  </a:spcBef>
                </a:pPr>
                <a:endParaRPr lang="en-US" sz="1600" dirty="0"/>
              </a:p>
            </p:txBody>
          </p:sp>
        </p:grpSp>
        <p:sp>
          <p:nvSpPr>
            <p:cNvPr id="37" name="Rounded Rectangle 36"/>
            <p:cNvSpPr/>
            <p:nvPr/>
          </p:nvSpPr>
          <p:spPr bwMode="auto">
            <a:xfrm>
              <a:off x="6002656" y="1827850"/>
              <a:ext cx="582930" cy="2371725"/>
            </a:xfrm>
            <a:prstGeom prst="roundRect">
              <a:avLst/>
            </a:prstGeom>
            <a:solidFill>
              <a:srgbClr val="0070C0">
                <a:alpha val="16000"/>
              </a:srgb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440"/>
                </a:spcBef>
              </a:pPr>
              <a:r>
                <a:rPr lang="en-US" sz="1600" dirty="0"/>
                <a:t>256-4096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5438459" y="2063951"/>
              <a:ext cx="676275" cy="66496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5438459" y="2079311"/>
              <a:ext cx="676275" cy="131826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5438459" y="2076769"/>
              <a:ext cx="676275" cy="1873252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438459" y="2726374"/>
              <a:ext cx="676275" cy="121729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5438459" y="2079311"/>
              <a:ext cx="676275" cy="647063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5438459" y="2726374"/>
              <a:ext cx="676275" cy="2542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endCxn id="57" idx="2"/>
            </p:cNvCxnSpPr>
            <p:nvPr/>
          </p:nvCxnSpPr>
          <p:spPr bwMode="auto">
            <a:xfrm>
              <a:off x="6486209" y="2079311"/>
              <a:ext cx="699452" cy="89947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5438459" y="2079311"/>
              <a:ext cx="676275" cy="1315718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5438459" y="2728916"/>
              <a:ext cx="676275" cy="666113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5438459" y="3395029"/>
              <a:ext cx="676275" cy="2542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5438459" y="2079311"/>
              <a:ext cx="676275" cy="1868168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5438459" y="2728916"/>
              <a:ext cx="676275" cy="1218563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5438459" y="3397571"/>
              <a:ext cx="676275" cy="549908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438459" y="3947479"/>
              <a:ext cx="676275" cy="2542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>
              <a:endCxn id="57" idx="2"/>
            </p:cNvCxnSpPr>
            <p:nvPr/>
          </p:nvCxnSpPr>
          <p:spPr bwMode="auto">
            <a:xfrm>
              <a:off x="6486209" y="2728916"/>
              <a:ext cx="699452" cy="24987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>
              <a:endCxn id="57" idx="2"/>
            </p:cNvCxnSpPr>
            <p:nvPr/>
          </p:nvCxnSpPr>
          <p:spPr bwMode="auto">
            <a:xfrm flipV="1">
              <a:off x="6486209" y="2978786"/>
              <a:ext cx="699452" cy="41878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>
              <a:endCxn id="57" idx="2"/>
            </p:cNvCxnSpPr>
            <p:nvPr/>
          </p:nvCxnSpPr>
          <p:spPr bwMode="auto">
            <a:xfrm flipV="1">
              <a:off x="6486209" y="2978786"/>
              <a:ext cx="699452" cy="971235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438459" y="3397571"/>
              <a:ext cx="676275" cy="552450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rot="16200000">
            <a:off x="8470351" y="907120"/>
            <a:ext cx="1303259" cy="4526952"/>
            <a:chOff x="7670434" y="343115"/>
            <a:chExt cx="1157802" cy="4199935"/>
          </a:xfrm>
        </p:grpSpPr>
        <p:sp>
          <p:nvSpPr>
            <p:cNvPr id="59" name="Rectangle 58"/>
            <p:cNvSpPr/>
            <p:nvPr/>
          </p:nvSpPr>
          <p:spPr bwMode="auto">
            <a:xfrm>
              <a:off x="7670434" y="343115"/>
              <a:ext cx="1157802" cy="3157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Image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670434" y="733441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Conv3-64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670434" y="1054852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Conv3-64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670434" y="1368650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MP2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670434" y="1805970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Conv3-128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670434" y="2120803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Conv3-128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670434" y="2434601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MP2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670434" y="2860758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Conv3-256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670434" y="3175591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Conv3-256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670434" y="3482811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MP2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670434" y="3911517"/>
              <a:ext cx="1157802" cy="315764"/>
            </a:xfrm>
            <a:prstGeom prst="rect">
              <a:avLst/>
            </a:prstGeom>
            <a:solidFill>
              <a:srgbClr val="92D050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1867" dirty="0"/>
                <a:t>FC-512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670434" y="4227286"/>
              <a:ext cx="1157802" cy="315764"/>
            </a:xfrm>
            <a:prstGeom prst="rect">
              <a:avLst/>
            </a:prstGeom>
            <a:solidFill>
              <a:srgbClr val="92D050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r>
                <a:rPr lang="en-US" sz="1867" dirty="0"/>
                <a:t>FC-512</a:t>
              </a:r>
            </a:p>
          </p:txBody>
        </p:sp>
      </p:grpSp>
      <p:sp>
        <p:nvSpPr>
          <p:cNvPr id="71" name="TextBox 70"/>
          <p:cNvSpPr txBox="1"/>
          <p:nvPr/>
        </p:nvSpPr>
        <p:spPr bwMode="auto">
          <a:xfrm>
            <a:off x="541743" y="1589866"/>
            <a:ext cx="4741131" cy="3915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b="1" u="sng" dirty="0"/>
              <a:t>1. Binary Neural Network (MNIST)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583557" y="1565783"/>
            <a:ext cx="5076849" cy="92947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b="1" u="sng" dirty="0"/>
              <a:t>2. Binary Convolutional Neural </a:t>
            </a:r>
          </a:p>
          <a:p>
            <a:pPr algn="l"/>
            <a:r>
              <a:rPr lang="en-US" sz="2133" b="1" u="sng" dirty="0"/>
              <a:t>Network (CIFAR)</a:t>
            </a:r>
          </a:p>
        </p:txBody>
      </p:sp>
    </p:spTree>
    <p:extLst>
      <p:ext uri="{BB962C8B-B14F-4D97-AF65-F5344CB8AC3E}">
        <p14:creationId xmlns:p14="http://schemas.microsoft.com/office/powerpoint/2010/main" val="27756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374" y="1457008"/>
            <a:ext cx="10853385" cy="3943984"/>
          </a:xfrm>
        </p:spPr>
        <p:txBody>
          <a:bodyPr/>
          <a:lstStyle/>
          <a:p>
            <a:r>
              <a:rPr lang="en-US" dirty="0"/>
              <a:t>MNIST</a:t>
            </a:r>
          </a:p>
          <a:p>
            <a:pPr lvl="1"/>
            <a:r>
              <a:rPr lang="en-US" dirty="0"/>
              <a:t>3 hidden units: 4096 neurons each  + SVM, </a:t>
            </a:r>
          </a:p>
          <a:p>
            <a:r>
              <a:rPr lang="en-US" dirty="0"/>
              <a:t>CIFAR</a:t>
            </a:r>
          </a:p>
          <a:p>
            <a:pPr lvl="1"/>
            <a:r>
              <a:rPr lang="en-US" dirty="0"/>
              <a:t>2x128@3x3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M2</a:t>
            </a:r>
            <a:r>
              <a:rPr lang="en-US" dirty="0">
                <a:sym typeface="Wingdings" panose="05000000000000000000" pitchFamily="2" charset="2"/>
              </a:rPr>
              <a:t> 2x256@3x3 M22x512@3x3 M2  2x1024 FC  10SVM</a:t>
            </a:r>
          </a:p>
          <a:p>
            <a:pPr lvl="1"/>
            <a:r>
              <a:rPr lang="en-US" sz="2133" dirty="0">
                <a:sym typeface="Wingdings" panose="05000000000000000000" pitchFamily="2" charset="2"/>
              </a:rPr>
              <a:t>No data augmentation or pre-processing </a:t>
            </a:r>
            <a:endParaRPr lang="en-US" sz="2133" dirty="0"/>
          </a:p>
          <a:p>
            <a:r>
              <a:rPr lang="en-US" dirty="0"/>
              <a:t>SVHN</a:t>
            </a:r>
          </a:p>
          <a:p>
            <a:pPr lvl="1"/>
            <a:r>
              <a:rPr lang="en-US" sz="2133" dirty="0"/>
              <a:t>The same (half) of CIFAR</a:t>
            </a:r>
            <a:endParaRPr lang="en-US" sz="2133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BinaryNet</a:t>
            </a:r>
            <a:r>
              <a:rPr lang="en-US" dirty="0"/>
              <a:t> (BNN)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88357" y="4490864"/>
          <a:ext cx="6121402" cy="2057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endParaRPr lang="en-US" sz="19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MNIST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CIFAR-10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SVHN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900" b="0" dirty="0"/>
                        <a:t>Ordinary DNN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1.30± 0.04%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10.64%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2.44%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900" b="0" dirty="0" err="1"/>
                        <a:t>BinaryConnect</a:t>
                      </a:r>
                      <a:r>
                        <a:rPr lang="en-US" sz="1900" b="0" dirty="0"/>
                        <a:t> (D)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1.29±0.08%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9.90%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2.30%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900" b="0" dirty="0" err="1"/>
                        <a:t>BinaryConnect</a:t>
                      </a:r>
                      <a:r>
                        <a:rPr lang="en-US" sz="1900" b="0" dirty="0"/>
                        <a:t> (S)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1.18±0.04%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8.27%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2.15%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900" b="0" dirty="0" err="1"/>
                        <a:t>BinaryNet</a:t>
                      </a:r>
                      <a:endParaRPr lang="en-US" sz="19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0.96%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b="0" dirty="0"/>
                        <a:t>2.8%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5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CNV Topology: CIFAR  &amp; SVHN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48092" y="2909678"/>
            <a:ext cx="802048" cy="1055369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38" name="TextBox 37"/>
          <p:cNvSpPr txBox="1"/>
          <p:nvPr/>
        </p:nvSpPr>
        <p:spPr bwMode="auto">
          <a:xfrm rot="19438347">
            <a:off x="987133" y="3115051"/>
            <a:ext cx="966636" cy="6812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i="1" dirty="0">
                <a:solidFill>
                  <a:schemeClr val="bg1"/>
                </a:solidFill>
              </a:rPr>
              <a:t>32x32x3</a:t>
            </a:r>
            <a:endParaRPr lang="en-US" sz="1600" i="1" baseline="-25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1364386" y="2010289"/>
            <a:ext cx="116153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64</a:t>
            </a:r>
            <a:r>
              <a:rPr lang="en-US" sz="1600" i="1" dirty="0"/>
              <a:t>@3x3x3</a:t>
            </a:r>
            <a:endParaRPr lang="en-US" sz="1600" i="1" baseline="-25000" dirty="0"/>
          </a:p>
        </p:txBody>
      </p:sp>
      <p:sp>
        <p:nvSpPr>
          <p:cNvPr id="34" name="TextBox 33"/>
          <p:cNvSpPr txBox="1"/>
          <p:nvPr/>
        </p:nvSpPr>
        <p:spPr bwMode="auto">
          <a:xfrm>
            <a:off x="3024909" y="2010289"/>
            <a:ext cx="131593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64</a:t>
            </a:r>
            <a:r>
              <a:rPr lang="en-US" sz="1600" i="1" dirty="0"/>
              <a:t>@64x3x3</a:t>
            </a:r>
            <a:endParaRPr lang="en-US" sz="1600" i="1" baseline="-250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500313" y="3114646"/>
            <a:ext cx="940883" cy="850401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609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2086748" y="4156081"/>
            <a:ext cx="107704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/>
              <a:t>32x32x64</a:t>
            </a:r>
            <a:endParaRPr lang="en-US" sz="1600" b="1" i="1" baseline="-250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5785611" y="3252082"/>
            <a:ext cx="564583" cy="653357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609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54" name="TextBox 53"/>
          <p:cNvSpPr txBox="1"/>
          <p:nvPr/>
        </p:nvSpPr>
        <p:spPr bwMode="auto">
          <a:xfrm>
            <a:off x="5296031" y="4156082"/>
            <a:ext cx="979159" cy="23955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16x16x64</a:t>
            </a:r>
            <a:endParaRPr lang="en-US" sz="1467" b="1" i="1" baseline="-25000" dirty="0"/>
          </a:p>
        </p:txBody>
      </p:sp>
      <p:sp>
        <p:nvSpPr>
          <p:cNvPr id="55" name="TextBox 54"/>
          <p:cNvSpPr txBox="1"/>
          <p:nvPr/>
        </p:nvSpPr>
        <p:spPr bwMode="auto">
          <a:xfrm>
            <a:off x="5785610" y="2010289"/>
            <a:ext cx="138637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128</a:t>
            </a:r>
            <a:r>
              <a:rPr lang="en-US" sz="1600" i="1" dirty="0"/>
              <a:t>@3x3x64</a:t>
            </a:r>
            <a:endParaRPr lang="en-US" sz="1600" i="1" baseline="-25000" dirty="0"/>
          </a:p>
        </p:txBody>
      </p:sp>
      <p:sp>
        <p:nvSpPr>
          <p:cNvPr id="58" name="TextBox 57"/>
          <p:cNvSpPr txBox="1"/>
          <p:nvPr/>
        </p:nvSpPr>
        <p:spPr bwMode="auto">
          <a:xfrm>
            <a:off x="6974590" y="4156082"/>
            <a:ext cx="1124477" cy="23955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16x16x128</a:t>
            </a:r>
            <a:endParaRPr lang="en-US" sz="1467" b="1" i="1" baseline="-25000" dirty="0"/>
          </a:p>
        </p:txBody>
      </p:sp>
      <p:sp>
        <p:nvSpPr>
          <p:cNvPr id="87" name="Rectangle 86"/>
          <p:cNvSpPr/>
          <p:nvPr/>
        </p:nvSpPr>
        <p:spPr bwMode="auto">
          <a:xfrm>
            <a:off x="4105352" y="3092192"/>
            <a:ext cx="940883" cy="850401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609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88" name="TextBox 87"/>
          <p:cNvSpPr txBox="1"/>
          <p:nvPr/>
        </p:nvSpPr>
        <p:spPr bwMode="auto">
          <a:xfrm>
            <a:off x="3691787" y="4156081"/>
            <a:ext cx="107704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/>
              <a:t>32x32x64</a:t>
            </a:r>
            <a:endParaRPr lang="en-US" sz="1600" b="1" i="1" baseline="-25000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7334541" y="3274127"/>
            <a:ext cx="564583" cy="653357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8128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1751996" y="3168529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24" name="Straight Arrow Connector 23"/>
          <p:cNvCxnSpPr>
            <a:stCxn id="39" idx="2"/>
            <a:endCxn id="22" idx="0"/>
          </p:cNvCxnSpPr>
          <p:nvPr/>
        </p:nvCxnSpPr>
        <p:spPr bwMode="auto">
          <a:xfrm flipH="1">
            <a:off x="1934871" y="2406529"/>
            <a:ext cx="10283" cy="762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Right Arrow 99"/>
          <p:cNvSpPr/>
          <p:nvPr/>
        </p:nvSpPr>
        <p:spPr bwMode="auto">
          <a:xfrm>
            <a:off x="3374496" y="3168529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101" name="Straight Arrow Connector 100"/>
          <p:cNvCxnSpPr>
            <a:endCxn id="100" idx="0"/>
          </p:cNvCxnSpPr>
          <p:nvPr/>
        </p:nvCxnSpPr>
        <p:spPr bwMode="auto">
          <a:xfrm flipH="1">
            <a:off x="3557371" y="2406529"/>
            <a:ext cx="10283" cy="762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" name="Right Arrow 101"/>
          <p:cNvSpPr/>
          <p:nvPr/>
        </p:nvSpPr>
        <p:spPr bwMode="auto">
          <a:xfrm>
            <a:off x="6320151" y="3252081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103" name="Straight Arrow Connector 102"/>
          <p:cNvCxnSpPr>
            <a:endCxn id="102" idx="0"/>
          </p:cNvCxnSpPr>
          <p:nvPr/>
        </p:nvCxnSpPr>
        <p:spPr bwMode="auto">
          <a:xfrm flipH="1">
            <a:off x="6503025" y="2490081"/>
            <a:ext cx="10283" cy="762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0" name="Right Arrow 109"/>
          <p:cNvSpPr/>
          <p:nvPr/>
        </p:nvSpPr>
        <p:spPr bwMode="auto">
          <a:xfrm>
            <a:off x="4978740" y="3235655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sp>
        <p:nvSpPr>
          <p:cNvPr id="112" name="TextBox 111"/>
          <p:cNvSpPr txBox="1"/>
          <p:nvPr/>
        </p:nvSpPr>
        <p:spPr bwMode="auto">
          <a:xfrm>
            <a:off x="4772280" y="3616091"/>
            <a:ext cx="610777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pool</a:t>
            </a:r>
            <a:endParaRPr lang="en-US" sz="1600" i="1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227245" y="457488"/>
            <a:ext cx="1543736" cy="5599913"/>
            <a:chOff x="7670434" y="343115"/>
            <a:chExt cx="1157802" cy="4199935"/>
          </a:xfrm>
        </p:grpSpPr>
        <p:sp>
          <p:nvSpPr>
            <p:cNvPr id="2" name="Rectangle 1"/>
            <p:cNvSpPr/>
            <p:nvPr/>
          </p:nvSpPr>
          <p:spPr bwMode="auto">
            <a:xfrm>
              <a:off x="7670434" y="343115"/>
              <a:ext cx="1157802" cy="3157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Image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670434" y="733441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Conv3-64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670434" y="1054852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Conv3-64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670434" y="1368650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MP2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7670434" y="1805970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Conv3-128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7670434" y="2120803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Conv3-128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670434" y="2434601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MP2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7670434" y="2860758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Conv3-256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7670434" y="3175591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Conv3-256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7670434" y="3482811"/>
              <a:ext cx="1157802" cy="315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MP2</a:t>
              </a: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670434" y="3911517"/>
              <a:ext cx="1157802" cy="315764"/>
            </a:xfrm>
            <a:prstGeom prst="rect">
              <a:avLst/>
            </a:prstGeom>
            <a:solidFill>
              <a:srgbClr val="92D050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 fontAlgn="t"/>
              <a:r>
                <a:rPr lang="en-US" sz="2133" dirty="0"/>
                <a:t>FC-512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7670434" y="4227286"/>
              <a:ext cx="1157802" cy="315764"/>
            </a:xfrm>
            <a:prstGeom prst="rect">
              <a:avLst/>
            </a:prstGeom>
            <a:solidFill>
              <a:srgbClr val="92D050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r>
                <a:rPr lang="en-US" sz="2133" dirty="0"/>
                <a:t>FC-512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3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FINN Conclusion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3724" y="1304433"/>
          <a:ext cx="8895876" cy="30276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8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Work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Accuracy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FPS /Latency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2100" dirty="0"/>
                        <a:t>FINN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SFC</a:t>
                      </a:r>
                    </a:p>
                    <a:p>
                      <a:r>
                        <a:rPr lang="en-US" sz="2100" dirty="0"/>
                        <a:t>(MNIST)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95.83%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12261</a:t>
                      </a:r>
                      <a:r>
                        <a:rPr lang="en-US" sz="2100" baseline="0" dirty="0"/>
                        <a:t> K (0.31 us)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2100" dirty="0"/>
                        <a:t>FINN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LFC</a:t>
                      </a:r>
                    </a:p>
                    <a:p>
                      <a:r>
                        <a:rPr lang="en-US" sz="2100" dirty="0"/>
                        <a:t>(MNIST)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98.4%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1561 </a:t>
                      </a:r>
                      <a:r>
                        <a:rPr lang="en-US" sz="2100" baseline="0" dirty="0"/>
                        <a:t>K (2.44 us)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FINN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1" u="sng" dirty="0"/>
                        <a:t>CNV </a:t>
                      </a:r>
                      <a:r>
                        <a:rPr lang="en-US" sz="2100" dirty="0"/>
                        <a:t>(CIFAR-10)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80.1%</a:t>
                      </a:r>
                      <a:r>
                        <a:rPr lang="en-US" sz="21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100" b="1" dirty="0">
                          <a:sym typeface="Wingdings" panose="05000000000000000000" pitchFamily="2" charset="2"/>
                        </a:rPr>
                        <a:t>88%</a:t>
                      </a:r>
                      <a:endParaRPr 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21.9 K </a:t>
                      </a:r>
                      <a:r>
                        <a:rPr lang="en-US" sz="2100" baseline="0" dirty="0"/>
                        <a:t>(283 us)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FINN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1" u="sng" dirty="0"/>
                        <a:t>CNV </a:t>
                      </a:r>
                      <a:r>
                        <a:rPr lang="en-US" sz="2100" dirty="0"/>
                        <a:t>(SVHN)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94.9%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21.9 K </a:t>
                      </a:r>
                      <a:r>
                        <a:rPr lang="en-US" sz="2100" baseline="0" dirty="0"/>
                        <a:t>(283 us)</a:t>
                      </a:r>
                      <a:endParaRPr 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1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FPGA Beat GPUs in Accelerating DNN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7" y="3950208"/>
            <a:ext cx="6060537" cy="25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23950"/>
            <a:ext cx="4562976" cy="16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749300" y="3340608"/>
            <a:ext cx="3149600" cy="1219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b="1" u="sng" dirty="0"/>
              <a:t>1) Deep Compression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3950209"/>
            <a:ext cx="637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7835900" y="3340608"/>
            <a:ext cx="3149600" cy="1219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b="1" u="sng" dirty="0"/>
              <a:t>2) BNN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956300" y="3340609"/>
            <a:ext cx="0" cy="3403092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91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on an embedded systems</a:t>
            </a:r>
          </a:p>
        </p:txBody>
      </p:sp>
      <p:cxnSp>
        <p:nvCxnSpPr>
          <p:cNvPr id="5" name="Straight Arrow Connector 4"/>
          <p:cNvCxnSpPr>
            <a:stCxn id="10" idx="3"/>
            <a:endCxn id="11" idx="1"/>
          </p:cNvCxnSpPr>
          <p:nvPr/>
        </p:nvCxnSpPr>
        <p:spPr bwMode="auto">
          <a:xfrm>
            <a:off x="2254371" y="3813106"/>
            <a:ext cx="8323531" cy="168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>
            <a:off x="-57508" y="3560064"/>
            <a:ext cx="231187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577901" y="3561751"/>
            <a:ext cx="161409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Training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335611" y="1874811"/>
            <a:ext cx="49844" cy="401798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5352203" y="5892793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302359" y="1368728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2219854" y="2357886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 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216017" y="4125344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456394" y="235305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464065" y="412089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231365" y="1840301"/>
            <a:ext cx="8304363" cy="4060167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2231367" y="1840302"/>
            <a:ext cx="4117675" cy="1978325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38862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on an embedded systems</a:t>
            </a:r>
          </a:p>
        </p:txBody>
      </p:sp>
      <p:cxnSp>
        <p:nvCxnSpPr>
          <p:cNvPr id="5" name="Straight Arrow Connector 4"/>
          <p:cNvCxnSpPr>
            <a:stCxn id="10" idx="3"/>
            <a:endCxn id="11" idx="1"/>
          </p:cNvCxnSpPr>
          <p:nvPr/>
        </p:nvCxnSpPr>
        <p:spPr bwMode="auto">
          <a:xfrm>
            <a:off x="2254371" y="3813106"/>
            <a:ext cx="8323531" cy="168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>
            <a:off x="-57508" y="3560064"/>
            <a:ext cx="231187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577901" y="3561751"/>
            <a:ext cx="161409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Training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335611" y="1874811"/>
            <a:ext cx="49844" cy="401798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5352203" y="5892793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302359" y="1368728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2219854" y="2357886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 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216017" y="4125344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456394" y="235305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464065" y="412089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231365" y="1840301"/>
            <a:ext cx="8304363" cy="4060167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2254371" y="3841631"/>
            <a:ext cx="4117675" cy="2070339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41788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286" y="1603378"/>
            <a:ext cx="3252356" cy="1985213"/>
          </a:xfrm>
        </p:spPr>
        <p:txBody>
          <a:bodyPr>
            <a:norm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3200" dirty="0"/>
              <a:t>EIE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 err="1"/>
              <a:t>Diannao</a:t>
            </a:r>
            <a:endParaRPr lang="en-US" sz="3200" dirty="0"/>
          </a:p>
          <a:p>
            <a:pPr marL="609585" indent="-609585">
              <a:buFont typeface="+mj-lt"/>
              <a:buAutoNum type="arabicPeriod"/>
            </a:pPr>
            <a:r>
              <a:rPr lang="en-US" sz="3200" dirty="0" err="1"/>
              <a:t>Eyeriss</a:t>
            </a:r>
            <a:r>
              <a:rPr lang="en-US" sz="32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for Efficient Inference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614" y="3801655"/>
            <a:ext cx="10834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[1] Han, Song, et al. "EIE: efficient inference engine on compressed deep neural network." </a:t>
            </a:r>
            <a:r>
              <a:rPr lang="en-US" sz="1600" i="1" dirty="0"/>
              <a:t>Proceedings of the 43rd International Symposium on Computer Architecture</a:t>
            </a:r>
            <a:r>
              <a:rPr lang="en-US" sz="1600" dirty="0"/>
              <a:t>. IEEE Press, 2016.</a:t>
            </a:r>
          </a:p>
          <a:p>
            <a:pPr algn="l"/>
            <a:r>
              <a:rPr lang="en-US" sz="1600" dirty="0"/>
              <a:t>[2] Chen, </a:t>
            </a:r>
            <a:r>
              <a:rPr lang="en-US" sz="1600" dirty="0" err="1"/>
              <a:t>Tianshi</a:t>
            </a:r>
            <a:r>
              <a:rPr lang="en-US" sz="1600" dirty="0"/>
              <a:t>, et al. "</a:t>
            </a:r>
            <a:r>
              <a:rPr lang="en-US" sz="1600" dirty="0" err="1"/>
              <a:t>Diannao</a:t>
            </a:r>
            <a:r>
              <a:rPr lang="en-US" sz="1600" dirty="0"/>
              <a:t>: A small-footprint high-throughput accelerator for ubiquitous machine-learning." </a:t>
            </a:r>
            <a:r>
              <a:rPr lang="en-US" sz="1600" i="1" dirty="0"/>
              <a:t>ACM </a:t>
            </a:r>
            <a:r>
              <a:rPr lang="en-US" sz="1600" i="1" dirty="0" err="1"/>
              <a:t>Sigplan</a:t>
            </a:r>
            <a:r>
              <a:rPr lang="en-US" sz="1600" i="1" dirty="0"/>
              <a:t> Notices</a:t>
            </a:r>
            <a:r>
              <a:rPr lang="en-US" sz="1600" dirty="0"/>
              <a:t>. Vol. 49. No. 4. ACM, 2014.</a:t>
            </a:r>
          </a:p>
          <a:p>
            <a:pPr algn="l"/>
            <a:r>
              <a:rPr lang="en-US" sz="1600" dirty="0"/>
              <a:t>[3] Chen, Yu-</a:t>
            </a:r>
            <a:r>
              <a:rPr lang="en-US" sz="1600" dirty="0" err="1"/>
              <a:t>Hsin</a:t>
            </a:r>
            <a:r>
              <a:rPr lang="en-US" sz="1600" dirty="0"/>
              <a:t>, et al. "</a:t>
            </a:r>
            <a:r>
              <a:rPr lang="en-US" sz="1600" dirty="0" err="1"/>
              <a:t>Eyeriss</a:t>
            </a:r>
            <a:r>
              <a:rPr lang="en-US" sz="1600" dirty="0"/>
              <a:t>: An energy-efficient reconfigurable accelerator for deep convolutional neural networks." </a:t>
            </a:r>
            <a:r>
              <a:rPr lang="en-US" sz="1600" i="1" dirty="0"/>
              <a:t>IEEE Journal of Solid-State Circuits</a:t>
            </a:r>
            <a:r>
              <a:rPr lang="en-US" sz="1600" dirty="0"/>
              <a:t> (2016).</a:t>
            </a:r>
          </a:p>
          <a:p>
            <a:pPr algn="l"/>
            <a:r>
              <a:rPr lang="en-US" sz="1600" dirty="0"/>
              <a:t>[4] </a:t>
            </a:r>
            <a:r>
              <a:rPr lang="en-US" sz="1600" b="1" dirty="0"/>
              <a:t>DNPU</a:t>
            </a:r>
            <a:r>
              <a:rPr lang="en-US" sz="1600" dirty="0"/>
              <a:t>: An 8.1TOPS/W Reconfigurable CNN-RNN Processor for General-Purpose </a:t>
            </a:r>
            <a:r>
              <a:rPr lang="en-US" sz="1600" b="1" dirty="0" err="1"/>
              <a:t>Deep</a:t>
            </a:r>
            <a:r>
              <a:rPr lang="en-US" sz="1600" dirty="0" err="1"/>
              <a:t>Neural</a:t>
            </a:r>
            <a:r>
              <a:rPr lang="en-US" sz="1600" dirty="0"/>
              <a:t> Network</a:t>
            </a:r>
          </a:p>
          <a:p>
            <a:pPr algn="l"/>
            <a:r>
              <a:rPr lang="en-US" sz="1600" dirty="0"/>
              <a:t>[5] </a:t>
            </a:r>
            <a:r>
              <a:rPr lang="en-US" sz="1600" dirty="0" err="1"/>
              <a:t>Reagen</a:t>
            </a:r>
            <a:r>
              <a:rPr lang="en-US" sz="1600" dirty="0"/>
              <a:t>, Brandon, et al. "Minerva: Enabling low-power, highly-accurate deep neural network accelerators." </a:t>
            </a:r>
            <a:r>
              <a:rPr lang="en-US" sz="1600" i="1" dirty="0"/>
              <a:t>Proceedings of the 43rd International Symposium on Computer Architecture</a:t>
            </a:r>
            <a:r>
              <a:rPr lang="en-US" sz="1600" dirty="0"/>
              <a:t>. IEEE Press, 2016.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gray">
          <a:xfrm>
            <a:off x="4387747" y="1476742"/>
            <a:ext cx="6337918" cy="198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609585" indent="-609585" defTabSz="1219170" fontAlgn="base">
              <a:lnSpc>
                <a:spcPct val="95000"/>
              </a:lnSpc>
              <a:spcBef>
                <a:spcPts val="16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en-US" sz="3200" kern="0" dirty="0"/>
              <a:t>DNPU</a:t>
            </a:r>
          </a:p>
          <a:p>
            <a:pPr marL="609585" indent="-609585" defTabSz="1219170" fontAlgn="base">
              <a:lnSpc>
                <a:spcPct val="95000"/>
              </a:lnSpc>
              <a:spcBef>
                <a:spcPts val="16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en-US" sz="3200" kern="0" dirty="0"/>
              <a:t>Minerva</a:t>
            </a:r>
          </a:p>
          <a:p>
            <a:pPr marL="609585" indent="-609585" defTabSz="1219170" fontAlgn="base">
              <a:lnSpc>
                <a:spcPct val="95000"/>
              </a:lnSpc>
              <a:spcBef>
                <a:spcPts val="16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en-US" sz="3200" kern="0" dirty="0"/>
              <a:t>Plethora of academic + industry </a:t>
            </a:r>
          </a:p>
        </p:txBody>
      </p:sp>
    </p:spTree>
    <p:extLst>
      <p:ext uri="{BB962C8B-B14F-4D97-AF65-F5344CB8AC3E}">
        <p14:creationId xmlns:p14="http://schemas.microsoft.com/office/powerpoint/2010/main" val="21528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Parallelism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433"/>
            <a:ext cx="10515600" cy="4451530"/>
          </a:xfrm>
        </p:spPr>
        <p:txBody>
          <a:bodyPr/>
          <a:lstStyle/>
          <a:p>
            <a:r>
              <a:rPr lang="en-US" dirty="0"/>
              <a:t>Parallelism is achieved by partitioning or decomposing an application into serial &amp; parallel parts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5E8F80-1969-4CD1-ADCD-E559A91EB542}"/>
              </a:ext>
            </a:extLst>
          </p:cNvPr>
          <p:cNvSpPr txBox="1">
            <a:spLocks/>
          </p:cNvSpPr>
          <p:nvPr/>
        </p:nvSpPr>
        <p:spPr>
          <a:xfrm>
            <a:off x="959603" y="3410919"/>
            <a:ext cx="10515600" cy="2038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/>
              <a:t>How to know where the parallelism is?</a:t>
            </a:r>
          </a:p>
          <a:p>
            <a:r>
              <a:rPr lang="en-US" sz="4400" i="1" dirty="0"/>
              <a:t>How to write parallel programs? </a:t>
            </a:r>
          </a:p>
        </p:txBody>
      </p:sp>
    </p:spTree>
    <p:extLst>
      <p:ext uri="{BB962C8B-B14F-4D97-AF65-F5344CB8AC3E}">
        <p14:creationId xmlns:p14="http://schemas.microsoft.com/office/powerpoint/2010/main" val="7456552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on an embedded systems</a:t>
            </a:r>
          </a:p>
        </p:txBody>
      </p:sp>
      <p:cxnSp>
        <p:nvCxnSpPr>
          <p:cNvPr id="5" name="Straight Arrow Connector 4"/>
          <p:cNvCxnSpPr>
            <a:stCxn id="10" idx="3"/>
            <a:endCxn id="11" idx="1"/>
          </p:cNvCxnSpPr>
          <p:nvPr/>
        </p:nvCxnSpPr>
        <p:spPr bwMode="auto">
          <a:xfrm>
            <a:off x="2254371" y="3813106"/>
            <a:ext cx="8323531" cy="168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>
            <a:off x="-57508" y="3560064"/>
            <a:ext cx="231187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577901" y="3561751"/>
            <a:ext cx="161409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Training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335611" y="1874811"/>
            <a:ext cx="49844" cy="401798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5352203" y="5892793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302359" y="1368728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2219854" y="2357886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 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216017" y="4125344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456394" y="235305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464065" y="412089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231365" y="1840301"/>
            <a:ext cx="8304363" cy="4060167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395051" y="1851804"/>
            <a:ext cx="4117675" cy="1932317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0957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286" y="1603377"/>
            <a:ext cx="10853385" cy="3089393"/>
          </a:xfrm>
        </p:spPr>
        <p:txBody>
          <a:bodyPr/>
          <a:lstStyle/>
          <a:p>
            <a:pPr marL="609585" indent="-609585">
              <a:buFont typeface="+mj-lt"/>
              <a:buAutoNum type="arabicPeriod"/>
            </a:pPr>
            <a:r>
              <a:rPr lang="en-US" dirty="0"/>
              <a:t>Batch  Normalization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Model </a:t>
            </a:r>
            <a:r>
              <a:rPr lang="en-US" dirty="0" err="1"/>
              <a:t>Distilation</a:t>
            </a:r>
            <a:r>
              <a:rPr lang="en-US" dirty="0"/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DSD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Efficient Training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589" y="4859829"/>
            <a:ext cx="111913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/>
              <a:t>[1] </a:t>
            </a:r>
            <a:r>
              <a:rPr lang="en-US" sz="1600" i="1" dirty="0" err="1"/>
              <a:t>Ioffe</a:t>
            </a:r>
            <a:r>
              <a:rPr lang="en-US" sz="1600" i="1" dirty="0"/>
              <a:t>, Sergey, and Christian </a:t>
            </a:r>
            <a:r>
              <a:rPr lang="en-US" sz="1600" i="1" dirty="0" err="1"/>
              <a:t>Szegedy</a:t>
            </a:r>
            <a:r>
              <a:rPr lang="en-US" sz="1600" i="1" dirty="0"/>
              <a:t>. "Batch normalization: Accelerating deep network training by reducing internal covariate shift."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arXiv:1502.03167 (2015).</a:t>
            </a:r>
          </a:p>
          <a:p>
            <a:pPr algn="l"/>
            <a:r>
              <a:rPr lang="en-US" sz="1600" i="1" dirty="0"/>
              <a:t>[2] </a:t>
            </a:r>
            <a:r>
              <a:rPr lang="en-US" sz="1600" dirty="0"/>
              <a:t>Romano, Nathanael, and Robin </a:t>
            </a:r>
            <a:r>
              <a:rPr lang="en-US" sz="1600" dirty="0" err="1"/>
              <a:t>Schucker</a:t>
            </a:r>
            <a:r>
              <a:rPr lang="en-US" sz="1600" dirty="0"/>
              <a:t>. "Distilling Knowledge to Specialist Networks for Clustered Classification.“</a:t>
            </a:r>
          </a:p>
          <a:p>
            <a:pPr algn="l"/>
            <a:r>
              <a:rPr lang="en-US" sz="1600" i="1" dirty="0"/>
              <a:t>[3] </a:t>
            </a:r>
            <a:r>
              <a:rPr lang="en-US" sz="1600" b="1" dirty="0"/>
              <a:t>S. Han</a:t>
            </a:r>
            <a:r>
              <a:rPr lang="en-US" sz="1600" dirty="0"/>
              <a:t>, J. Pool, S. </a:t>
            </a:r>
            <a:r>
              <a:rPr lang="en-US" sz="1600" dirty="0" err="1"/>
              <a:t>Narang</a:t>
            </a:r>
            <a:r>
              <a:rPr lang="en-US" sz="1600" dirty="0"/>
              <a:t>, H. Mao, S. Tang, E. </a:t>
            </a:r>
            <a:r>
              <a:rPr lang="en-US" sz="1600" dirty="0" err="1"/>
              <a:t>Elsen</a:t>
            </a:r>
            <a:r>
              <a:rPr lang="en-US" sz="1600" dirty="0"/>
              <a:t>, B. Catanzaro, J. Tran, W. J. Dally, “DSD: Regularizing Deep Neural Networks with Dense-Sparse-Dense Training Flow”, ICLR’17.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271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on an embedded systems</a:t>
            </a:r>
          </a:p>
        </p:txBody>
      </p:sp>
      <p:cxnSp>
        <p:nvCxnSpPr>
          <p:cNvPr id="5" name="Straight Arrow Connector 4"/>
          <p:cNvCxnSpPr>
            <a:stCxn id="10" idx="3"/>
            <a:endCxn id="11" idx="1"/>
          </p:cNvCxnSpPr>
          <p:nvPr/>
        </p:nvCxnSpPr>
        <p:spPr bwMode="auto">
          <a:xfrm>
            <a:off x="2254371" y="3813106"/>
            <a:ext cx="8323531" cy="168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>
            <a:off x="-57508" y="3560064"/>
            <a:ext cx="231187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577901" y="3561751"/>
            <a:ext cx="161409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Training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335611" y="1874811"/>
            <a:ext cx="49844" cy="401798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5352203" y="5892793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302359" y="1368728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2219854" y="2357886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 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216017" y="4125344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456394" y="235305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464065" y="412089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231365" y="1840301"/>
            <a:ext cx="8304363" cy="4060167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395051" y="3830128"/>
            <a:ext cx="4117675" cy="2035835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8655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55559"/>
            <a:ext cx="5142470" cy="4493306"/>
          </a:xfrm>
        </p:spPr>
        <p:txBody>
          <a:bodyPr>
            <a:normAutofit/>
          </a:bodyPr>
          <a:lstStyle/>
          <a:p>
            <a:r>
              <a:rPr lang="en-US" dirty="0"/>
              <a:t>Hardware types</a:t>
            </a:r>
          </a:p>
          <a:p>
            <a:r>
              <a:rPr lang="en-US" dirty="0"/>
              <a:t>Specific hardware</a:t>
            </a:r>
          </a:p>
          <a:p>
            <a:r>
              <a:rPr lang="en-US" dirty="0" err="1"/>
              <a:t>Nvida</a:t>
            </a:r>
            <a:r>
              <a:rPr lang="en-US" dirty="0"/>
              <a:t> Volta 100 with tensor cores </a:t>
            </a:r>
          </a:p>
          <a:p>
            <a:r>
              <a:rPr lang="en-US" dirty="0"/>
              <a:t>Facebook Big Sur (GPU based)</a:t>
            </a:r>
          </a:p>
          <a:p>
            <a:r>
              <a:rPr lang="en-US" dirty="0"/>
              <a:t>Distributed training on clusters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for Efficient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4FFD4-A11A-4D44-BBAB-F95798EA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332" y="1493520"/>
            <a:ext cx="5588580" cy="34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95% of the GPU version, and 89% on CPU is spent on convolutional layers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" y="1422147"/>
            <a:ext cx="8098279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685800" y="5021580"/>
            <a:ext cx="11155681" cy="5334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b="1" dirty="0"/>
              <a:t>FPGAs are efficient platforms for convolution, BUT,…!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299" y="5827516"/>
            <a:ext cx="1101090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33" i="1" dirty="0" err="1"/>
              <a:t>Jia</a:t>
            </a:r>
            <a:r>
              <a:rPr lang="en-US" sz="2133" i="1" dirty="0"/>
              <a:t>, </a:t>
            </a:r>
            <a:r>
              <a:rPr lang="en-US" sz="2133" i="1" dirty="0" err="1"/>
              <a:t>Yangqing</a:t>
            </a:r>
            <a:r>
              <a:rPr lang="en-US" sz="2133" i="1" dirty="0"/>
              <a:t>. "Learning Semantic Image Representations at a Large Scale." (2014).</a:t>
            </a:r>
          </a:p>
        </p:txBody>
      </p:sp>
    </p:spTree>
    <p:extLst>
      <p:ext uri="{BB962C8B-B14F-4D97-AF65-F5344CB8AC3E}">
        <p14:creationId xmlns:p14="http://schemas.microsoft.com/office/powerpoint/2010/main" val="2494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GPU Teaching Kit</a:t>
            </a:r>
          </a:p>
          <a:p>
            <a:r>
              <a:rPr lang="en-US" dirty="0">
                <a:hlinkClick r:id="" action="ppaction://noaction"/>
              </a:rPr>
              <a:t>https://www.cs.unc.edu/~prins/Classes/633/Readings/CUDA_C_Programming_Guide_4.2.pdf</a:t>
            </a:r>
            <a:endParaRPr lang="en-US" dirty="0"/>
          </a:p>
          <a:p>
            <a:r>
              <a:rPr lang="en-US" dirty="0">
                <a:hlinkClick r:id="rId2"/>
              </a:rPr>
              <a:t>https://cseweb.ucsd.edu/classes/fa15/cse260-a/lectures.html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57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</a:t>
            </a:r>
            <a:r>
              <a:rPr lang="en-US" dirty="0">
                <a:sym typeface="Wingdings" pitchFamily="2" charset="2"/>
              </a:rPr>
              <a:t> Decomposition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63518" y="2114550"/>
            <a:ext cx="4486275" cy="447675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Defining Requirements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63518" y="2819400"/>
            <a:ext cx="4486275" cy="447675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Defining Specification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63518" y="3476625"/>
            <a:ext cx="4486275" cy="904875"/>
          </a:xfrm>
          <a:prstGeom prst="roundRect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Partition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0" y="4855464"/>
            <a:ext cx="4486275" cy="904875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Sequential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" y="4857750"/>
            <a:ext cx="4486275" cy="904875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Parallel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63518" y="5895975"/>
            <a:ext cx="4486275" cy="904875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System Integration &amp; Testing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63518" y="1419225"/>
            <a:ext cx="4486275" cy="447675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Application</a:t>
            </a:r>
          </a:p>
        </p:txBody>
      </p:sp>
      <p:cxnSp>
        <p:nvCxnSpPr>
          <p:cNvPr id="13" name="Straight Arrow Connector 12"/>
          <p:cNvCxnSpPr>
            <a:stCxn id="11" idx="2"/>
            <a:endCxn id="4" idx="0"/>
          </p:cNvCxnSpPr>
          <p:nvPr/>
        </p:nvCxnSpPr>
        <p:spPr>
          <a:xfrm>
            <a:off x="6006656" y="1866900"/>
            <a:ext cx="0" cy="2476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>
            <a:off x="6006656" y="2562225"/>
            <a:ext cx="0" cy="257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>
            <a:off x="6006656" y="3267075"/>
            <a:ext cx="0" cy="209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6" idx="1"/>
            <a:endCxn id="9" idx="0"/>
          </p:cNvCxnSpPr>
          <p:nvPr/>
        </p:nvCxnSpPr>
        <p:spPr>
          <a:xfrm rot="10800000" flipV="1">
            <a:off x="2319338" y="3929062"/>
            <a:ext cx="1444180" cy="92868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6" idx="3"/>
            <a:endCxn id="7" idx="0"/>
          </p:cNvCxnSpPr>
          <p:nvPr/>
        </p:nvCxnSpPr>
        <p:spPr>
          <a:xfrm>
            <a:off x="8249793" y="3929063"/>
            <a:ext cx="1613345" cy="92640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7" idx="2"/>
            <a:endCxn id="10" idx="3"/>
          </p:cNvCxnSpPr>
          <p:nvPr/>
        </p:nvCxnSpPr>
        <p:spPr>
          <a:xfrm rot="5400000">
            <a:off x="8762429" y="5247704"/>
            <a:ext cx="588074" cy="161334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9" idx="2"/>
            <a:endCxn id="10" idx="1"/>
          </p:cNvCxnSpPr>
          <p:nvPr/>
        </p:nvCxnSpPr>
        <p:spPr>
          <a:xfrm rot="16200000" flipH="1">
            <a:off x="2748534" y="5333429"/>
            <a:ext cx="585788" cy="144418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3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Programming is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Programming is </a:t>
            </a:r>
            <a:r>
              <a:rPr lang="en-US" dirty="0">
                <a:solidFill>
                  <a:srgbClr val="FF0000"/>
                </a:solidFill>
              </a:rPr>
              <a:t>Difficult!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are harder than others,..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586" y="15387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vecvecmul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N,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*a, 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*b, 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*c){</a:t>
            </a:r>
          </a:p>
          <a:p>
            <a:r>
              <a:rPr lang="en-US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b=0,a=0;</a:t>
            </a:r>
          </a:p>
          <a:p>
            <a:r>
              <a:rPr lang="en-US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sum=0;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=0;i&lt;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N;i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++){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c[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]=a[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]*b[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440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are harder than others,..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586" y="15387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vecvecmul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N,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*a, 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*b, 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*c){</a:t>
            </a:r>
          </a:p>
          <a:p>
            <a:r>
              <a:rPr lang="en-US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b=0,a=0;</a:t>
            </a:r>
          </a:p>
          <a:p>
            <a:r>
              <a:rPr lang="en-US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sum=0;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=0;i&lt;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N;i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++){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c[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]=a[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]*b[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817" y="4180344"/>
            <a:ext cx="5773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prefixsum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in[SIZE], </a:t>
            </a:r>
            <a:r>
              <a:rPr lang="en-US" sz="1400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out[SIZE]){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out[0] = in[0];</a:t>
            </a:r>
          </a:p>
          <a:p>
            <a:r>
              <a:rPr lang="nn-NO" sz="1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 i = 1; i &lt; SIZE; ++i)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out[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 = out[i-1] + in[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  <a:endParaRPr lang="en-US" sz="1400" dirty="0"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224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are harder than others,..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586" y="15387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vecvecmul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N,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*a, 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*b, 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*c){</a:t>
            </a:r>
          </a:p>
          <a:p>
            <a:r>
              <a:rPr lang="en-US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b=0,a=0;</a:t>
            </a:r>
          </a:p>
          <a:p>
            <a:r>
              <a:rPr lang="en-US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sum=0;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=0;i&lt;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N;i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++){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c[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]=a[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]*b[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1826" y="1672954"/>
            <a:ext cx="4648863" cy="39703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Foo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>
                <a:solidFill>
                  <a:srgbClr val="005032"/>
                </a:solidFill>
                <a:latin typeface="Consolas"/>
              </a:rPr>
              <a:t>DTYPE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numbers[n])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  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en-US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, j, index;</a:t>
            </a:r>
            <a:endParaRPr lang="en-US" sz="1400" dirty="0">
              <a:latin typeface="Consolas"/>
            </a:endParaRPr>
          </a:p>
          <a:p>
            <a:r>
              <a:rPr lang="nn-NO" sz="14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nn-NO" sz="1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 (i=1; i &lt; n; i++)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index = numbers[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j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;</a:t>
            </a:r>
            <a:endParaRPr lang="en-US" sz="1400" dirty="0"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((j &gt; 0)&amp;&amp; (numbers[j-1] &gt; index) 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{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	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	</a:t>
            </a:r>
            <a:endParaRPr lang="en-US" sz="1400" b="1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	numbers[j] = numbers[j-1];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	j = j - 1;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numbers[j] = index;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817" y="4180344"/>
            <a:ext cx="5773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prefixsum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in[SIZE], </a:t>
            </a:r>
            <a:r>
              <a:rPr lang="en-US" sz="1400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out[SIZE]){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out[0] = in[0];</a:t>
            </a:r>
          </a:p>
          <a:p>
            <a:r>
              <a:rPr lang="nn-NO" sz="1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 i = 1; i &lt; SIZE; ++i)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out[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 = out[i-1] + in[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  <a:endParaRPr lang="en-US" sz="1400" dirty="0"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759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Number of Platforms and Programming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Platforms</a:t>
            </a:r>
          </a:p>
          <a:p>
            <a:pPr lvl="1"/>
            <a:r>
              <a:rPr lang="en-US" dirty="0"/>
              <a:t>Multicores</a:t>
            </a:r>
          </a:p>
          <a:p>
            <a:pPr lvl="1"/>
            <a:r>
              <a:rPr lang="en-US" dirty="0"/>
              <a:t>GPUs</a:t>
            </a:r>
          </a:p>
          <a:p>
            <a:pPr lvl="1"/>
            <a:r>
              <a:rPr lang="en-US" dirty="0"/>
              <a:t>FPGAs</a:t>
            </a:r>
          </a:p>
          <a:p>
            <a:pPr lvl="1"/>
            <a:r>
              <a:rPr lang="en-US" dirty="0"/>
              <a:t> …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Programming models, libraries &amp; languages </a:t>
            </a:r>
          </a:p>
          <a:p>
            <a:pPr lvl="1"/>
            <a:r>
              <a:rPr lang="en-US" dirty="0"/>
              <a:t>CPU</a:t>
            </a:r>
          </a:p>
          <a:p>
            <a:pPr lvl="2"/>
            <a:r>
              <a:rPr lang="en-US" dirty="0" err="1"/>
              <a:t>Pthreads</a:t>
            </a:r>
            <a:endParaRPr lang="en-US" dirty="0"/>
          </a:p>
          <a:p>
            <a:pPr lvl="2"/>
            <a:r>
              <a:rPr lang="en-US" dirty="0" err="1"/>
              <a:t>OpenMP</a:t>
            </a:r>
            <a:endParaRPr lang="en-US" dirty="0"/>
          </a:p>
          <a:p>
            <a:pPr lvl="1"/>
            <a:r>
              <a:rPr lang="en-US" dirty="0"/>
              <a:t>GPU</a:t>
            </a:r>
          </a:p>
          <a:p>
            <a:pPr lvl="2"/>
            <a:r>
              <a:rPr lang="en-US" dirty="0"/>
              <a:t>CUDA</a:t>
            </a:r>
          </a:p>
          <a:p>
            <a:pPr lvl="2"/>
            <a:r>
              <a:rPr lang="en-US" dirty="0" err="1"/>
              <a:t>OpenCL</a:t>
            </a:r>
            <a:endParaRPr lang="en-US" dirty="0"/>
          </a:p>
          <a:p>
            <a:pPr lvl="1"/>
            <a:r>
              <a:rPr lang="en-US" dirty="0"/>
              <a:t>FPGA</a:t>
            </a:r>
          </a:p>
          <a:p>
            <a:pPr lvl="2"/>
            <a:r>
              <a:rPr lang="en-US" dirty="0"/>
              <a:t>Models: streaming, pipeline, dataflow pipeline,…</a:t>
            </a:r>
          </a:p>
          <a:p>
            <a:pPr lvl="2"/>
            <a:r>
              <a:rPr lang="en-US" dirty="0"/>
              <a:t>Languages: </a:t>
            </a:r>
            <a:r>
              <a:rPr lang="en-US" dirty="0" err="1"/>
              <a:t>Verilog</a:t>
            </a:r>
            <a:r>
              <a:rPr lang="en-US" dirty="0"/>
              <a:t>, VHDL, HLS, </a:t>
            </a:r>
            <a:r>
              <a:rPr lang="en-US" dirty="0" err="1"/>
              <a:t>OpenCL</a:t>
            </a:r>
            <a:r>
              <a:rPr lang="en-US" dirty="0"/>
              <a:t>, Chisel, FCUDA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96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serial application to parallel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4072633"/>
            <a:ext cx="10515600" cy="2184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Automatic to some degree</a:t>
            </a:r>
          </a:p>
          <a:p>
            <a:r>
              <a:rPr lang="en-US" dirty="0"/>
              <a:t>Parallel Programming Environment</a:t>
            </a:r>
            <a:r>
              <a:rPr lang="en-US" dirty="0">
                <a:sym typeface="Wingdings" pitchFamily="2" charset="2"/>
              </a:rPr>
              <a:t> Another Parallel Programming environment </a:t>
            </a:r>
          </a:p>
          <a:p>
            <a:r>
              <a:rPr lang="en-US" dirty="0">
                <a:sym typeface="Wingdings" pitchFamily="2" charset="2"/>
              </a:rPr>
              <a:t>Manually decomposing parallelism &amp; Mapping it into a parallel platform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02752" y="3313340"/>
            <a:ext cx="2258459" cy="447675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77576" y="2211705"/>
            <a:ext cx="3242527" cy="2125164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Parallel Platform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(GPU or FPGA or,..CPU)</a:t>
            </a:r>
          </a:p>
        </p:txBody>
      </p:sp>
      <p:cxnSp>
        <p:nvCxnSpPr>
          <p:cNvPr id="6" name="Shape 6"/>
          <p:cNvCxnSpPr>
            <a:stCxn id="4" idx="0"/>
            <a:endCxn id="5" idx="0"/>
          </p:cNvCxnSpPr>
          <p:nvPr/>
        </p:nvCxnSpPr>
        <p:spPr>
          <a:xfrm rot="5400000" flipH="1" flipV="1">
            <a:off x="4964594" y="-720906"/>
            <a:ext cx="1101635" cy="6966858"/>
          </a:xfrm>
          <a:prstGeom prst="curvedConnector3">
            <a:avLst>
              <a:gd name="adj1" fmla="val 17055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9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Morning</a:t>
            </a:r>
          </a:p>
          <a:p>
            <a:pPr lvl="1"/>
            <a:r>
              <a:rPr lang="en-US" dirty="0"/>
              <a:t>Parallel Programming Patterns</a:t>
            </a:r>
          </a:p>
          <a:p>
            <a:pPr lvl="1"/>
            <a:r>
              <a:rPr lang="en-US" dirty="0"/>
              <a:t>Streaming Programming Patterns</a:t>
            </a:r>
          </a:p>
          <a:p>
            <a:pPr lvl="1"/>
            <a:r>
              <a:rPr lang="en-US" dirty="0"/>
              <a:t>Deep Learning (Lite)</a:t>
            </a:r>
          </a:p>
          <a:p>
            <a:endParaRPr lang="en-US" dirty="0"/>
          </a:p>
          <a:p>
            <a:r>
              <a:rPr lang="en-US" dirty="0"/>
              <a:t>Afternoon+</a:t>
            </a:r>
          </a:p>
          <a:p>
            <a:pPr lvl="1"/>
            <a:r>
              <a:rPr lang="en-US" dirty="0"/>
              <a:t>Lab session</a:t>
            </a:r>
          </a:p>
          <a:p>
            <a:pPr lvl="2"/>
            <a:r>
              <a:rPr lang="en-US" dirty="0"/>
              <a:t>Applied Deep Learning</a:t>
            </a:r>
          </a:p>
          <a:p>
            <a:pPr lvl="1"/>
            <a:r>
              <a:rPr lang="en-US" dirty="0"/>
              <a:t>Assignment</a:t>
            </a:r>
          </a:p>
          <a:p>
            <a:pPr lvl="2"/>
            <a:r>
              <a:rPr lang="en-US" dirty="0" err="1"/>
              <a:t>Ain’t</a:t>
            </a:r>
            <a:r>
              <a:rPr lang="en-US" dirty="0"/>
              <a:t> that a question</a:t>
            </a:r>
          </a:p>
          <a:p>
            <a:pPr lvl="1"/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99635EA5-AF23-0046-B0F7-3346E7F6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2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serial application to parallel platform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2752" y="3313340"/>
            <a:ext cx="2258459" cy="447675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77576" y="2211705"/>
            <a:ext cx="3242527" cy="2125164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Parallel Platform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(GPU or FPGA or,..CPU)</a:t>
            </a:r>
          </a:p>
        </p:txBody>
      </p:sp>
      <p:cxnSp>
        <p:nvCxnSpPr>
          <p:cNvPr id="7" name="Shape 6"/>
          <p:cNvCxnSpPr>
            <a:stCxn id="4" idx="0"/>
            <a:endCxn id="5" idx="0"/>
          </p:cNvCxnSpPr>
          <p:nvPr/>
        </p:nvCxnSpPr>
        <p:spPr>
          <a:xfrm rot="5400000" flipH="1" flipV="1">
            <a:off x="4964594" y="-720906"/>
            <a:ext cx="1101635" cy="6966858"/>
          </a:xfrm>
          <a:prstGeom prst="curvedConnector3">
            <a:avLst>
              <a:gd name="adj1" fmla="val 17055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53098" y="1832882"/>
            <a:ext cx="3631474" cy="1759404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Automatic to some degree (usually using </a:t>
            </a:r>
            <a:r>
              <a:rPr lang="en-US" sz="2400" dirty="0" err="1">
                <a:solidFill>
                  <a:schemeClr val="tx1"/>
                </a:solidFill>
              </a:rPr>
              <a:t>pragmas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algn="ctr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E.g., </a:t>
            </a:r>
            <a:r>
              <a:rPr lang="en-US" sz="2400" dirty="0" err="1">
                <a:solidFill>
                  <a:schemeClr val="tx1"/>
                </a:solidFill>
              </a:rPr>
              <a:t>OpenMP</a:t>
            </a:r>
            <a:r>
              <a:rPr lang="en-US" sz="2400" dirty="0">
                <a:solidFill>
                  <a:schemeClr val="tx1"/>
                </a:solidFill>
              </a:rPr>
              <a:t> or HLS</a:t>
            </a:r>
          </a:p>
        </p:txBody>
      </p:sp>
    </p:spTree>
    <p:extLst>
      <p:ext uri="{BB962C8B-B14F-4D97-AF65-F5344CB8AC3E}">
        <p14:creationId xmlns:p14="http://schemas.microsoft.com/office/powerpoint/2010/main" val="1905245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serial application to parallel platform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2752" y="3313340"/>
            <a:ext cx="2258459" cy="447675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77576" y="2211705"/>
            <a:ext cx="3242527" cy="2125164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Parallel Platform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(GPU or FPGA or,..CPU)</a:t>
            </a:r>
          </a:p>
        </p:txBody>
      </p:sp>
      <p:cxnSp>
        <p:nvCxnSpPr>
          <p:cNvPr id="7" name="Shape 6"/>
          <p:cNvCxnSpPr>
            <a:stCxn id="4" idx="0"/>
            <a:endCxn id="5" idx="0"/>
          </p:cNvCxnSpPr>
          <p:nvPr/>
        </p:nvCxnSpPr>
        <p:spPr>
          <a:xfrm rot="5400000" flipH="1" flipV="1">
            <a:off x="4964594" y="-720906"/>
            <a:ext cx="1101635" cy="6966858"/>
          </a:xfrm>
          <a:prstGeom prst="curvedConnector3">
            <a:avLst>
              <a:gd name="adj1" fmla="val 17055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53098" y="1832882"/>
            <a:ext cx="3631474" cy="1759404"/>
          </a:xfrm>
          <a:prstGeom prst="roundRect">
            <a:avLst/>
          </a:prstGeom>
          <a:solidFill>
            <a:srgbClr val="0070C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Automatic to some degree (usually using </a:t>
            </a:r>
            <a:r>
              <a:rPr lang="en-US" sz="2400" dirty="0" err="1">
                <a:solidFill>
                  <a:schemeClr val="tx1"/>
                </a:solidFill>
              </a:rPr>
              <a:t>pragmas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algn="ctr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E.g., </a:t>
            </a:r>
            <a:r>
              <a:rPr lang="en-US" sz="2400" dirty="0" err="1">
                <a:solidFill>
                  <a:schemeClr val="tx1"/>
                </a:solidFill>
              </a:rPr>
              <a:t>OpenMP</a:t>
            </a:r>
            <a:r>
              <a:rPr lang="en-US" sz="2400" dirty="0">
                <a:solidFill>
                  <a:schemeClr val="tx1"/>
                </a:solidFill>
              </a:rPr>
              <a:t> or HLS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6586" y="449099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vecvecmul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N,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*a, 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*b, </a:t>
            </a:r>
            <a:r>
              <a:rPr lang="en-US" b="1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*c){</a:t>
            </a:r>
          </a:p>
          <a:p>
            <a:r>
              <a:rPr lang="en-US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b=0,a=0;</a:t>
            </a:r>
          </a:p>
          <a:p>
            <a:r>
              <a:rPr lang="en-US" dirty="0" err="1">
                <a:solidFill>
                  <a:srgbClr val="005032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sum=0;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=0;i&lt;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N;i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++){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c[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]=a[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]*b[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564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serial application to parallel platform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51" y="2362614"/>
            <a:ext cx="4529121" cy="470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5830389" y="4116332"/>
            <a:ext cx="6069874" cy="2154033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25868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__global__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void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saxpy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88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int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float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float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*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float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*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{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88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int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=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blockIdx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.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*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blockDim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.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+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threadIdx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.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;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if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&lt;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[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]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=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*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[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]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+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[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];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0000"/>
              </a:solidFill>
              <a:latin typeface="Arial Unicode MS" pitchFamily="34" charset="-128"/>
              <a:ea typeface="Courier 10 Pitch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Arial Unicode MS" pitchFamily="34" charset="-128"/>
                <a:ea typeface="Courier 10 Pitch"/>
                <a:cs typeface="Arial" pitchFamily="34" charset="0"/>
              </a:rPr>
              <a:t>}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7680" y="1332410"/>
            <a:ext cx="3025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OpenMP</a:t>
            </a:r>
            <a:r>
              <a:rPr lang="en-US" sz="3200" dirty="0" err="1">
                <a:sym typeface="Wingdings" pitchFamily="2" charset="2"/>
              </a:rPr>
              <a:t>CUDA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75805" y="2059576"/>
            <a:ext cx="1827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CPU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4137" y="1898468"/>
            <a:ext cx="2100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CUDA Code</a:t>
            </a:r>
          </a:p>
        </p:txBody>
      </p:sp>
    </p:spTree>
    <p:extLst>
      <p:ext uri="{BB962C8B-B14F-4D97-AF65-F5344CB8AC3E}">
        <p14:creationId xmlns:p14="http://schemas.microsoft.com/office/powerpoint/2010/main" val="331404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serial application to parallel platform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749220" y="1790520"/>
            <a:ext cx="4648863" cy="39703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Foo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>
                <a:solidFill>
                  <a:srgbClr val="005032"/>
                </a:solidFill>
                <a:latin typeface="Consolas"/>
              </a:rPr>
              <a:t>DTYPE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numbers[n])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  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en-US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, j, index;</a:t>
            </a:r>
            <a:endParaRPr lang="en-US" sz="1400" dirty="0">
              <a:latin typeface="Consolas"/>
            </a:endParaRPr>
          </a:p>
          <a:p>
            <a:r>
              <a:rPr lang="nn-NO" sz="14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nn-NO" sz="1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 (i=1; i &lt; n; i++)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index = numbers[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j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;</a:t>
            </a:r>
            <a:endParaRPr lang="en-US" sz="1400" dirty="0"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((j &gt; 0)&amp;&amp; (numbers[j-1] &gt; index) 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{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	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	</a:t>
            </a:r>
            <a:endParaRPr lang="en-US" sz="1400" b="1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	numbers[j] = numbers[j-1];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	j = j - 1;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numbers[j] = index;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7027" y="2760345"/>
            <a:ext cx="3242527" cy="2125164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Parallel Platform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(GPU or FPGA or,..CPU)</a:t>
            </a:r>
          </a:p>
        </p:txBody>
      </p:sp>
      <p:cxnSp>
        <p:nvCxnSpPr>
          <p:cNvPr id="6" name="Shape 6"/>
          <p:cNvCxnSpPr>
            <a:stCxn id="4" idx="0"/>
            <a:endCxn id="5" idx="0"/>
          </p:cNvCxnSpPr>
          <p:nvPr/>
        </p:nvCxnSpPr>
        <p:spPr>
          <a:xfrm rot="16200000" flipH="1">
            <a:off x="5806058" y="-941887"/>
            <a:ext cx="969825" cy="6434639"/>
          </a:xfrm>
          <a:prstGeom prst="curvedConnector3">
            <a:avLst>
              <a:gd name="adj1" fmla="val -2357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943" y="5770804"/>
            <a:ext cx="10515600" cy="93044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Most of the time programmer must modify the code so that it maps well to target platform </a:t>
            </a:r>
            <a:r>
              <a:rPr lang="en-US" dirty="0">
                <a:sym typeface="Wingdings" pitchFamily="2" charset="2"/>
              </a:rPr>
              <a:t> Difficult, time consuming</a:t>
            </a:r>
          </a:p>
          <a:p>
            <a:r>
              <a:rPr lang="en-US" dirty="0">
                <a:sym typeface="Wingdings" pitchFamily="2" charset="2"/>
              </a:rPr>
              <a:t>There are some best practices &amp; and parallel programming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39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80" y="1522794"/>
            <a:ext cx="11871551" cy="1062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The following additional parallel patterns can be used for “</a:t>
            </a:r>
            <a:r>
              <a:rPr lang="en-CA" sz="2400" b="1" dirty="0"/>
              <a:t>structured parallel programming</a:t>
            </a:r>
            <a:r>
              <a:rPr lang="en-CA" sz="2400" dirty="0"/>
              <a:t>”: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7656" y="2018076"/>
            <a:ext cx="5769784" cy="385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</a:rPr>
              <a:t>S</a:t>
            </a:r>
            <a:r>
              <a:rPr kumimoji="0" lang="en-CA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uperscalar</a:t>
            </a:r>
            <a:r>
              <a:rPr kumimoji="0" lang="en-CA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sequence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CA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Speculative</a:t>
            </a:r>
            <a:r>
              <a:rPr kumimoji="0" lang="en-CA" sz="2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</a:rPr>
              <a:t>s</a:t>
            </a:r>
            <a:r>
              <a:rPr kumimoji="0" lang="en-CA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election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CA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Map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noProof="0" dirty="0">
                <a:solidFill>
                  <a:srgbClr val="000000"/>
                </a:solidFill>
                <a:latin typeface="+mn-lt"/>
                <a:ea typeface="+mn-ea"/>
                <a:cs typeface="ＭＳ Ｐゴシック" pitchFamily="-65" charset="-128"/>
              </a:rPr>
              <a:t>Recurrence</a:t>
            </a:r>
            <a:endParaRPr lang="en-CA" sz="2400" kern="0" dirty="0">
              <a:solidFill>
                <a:srgbClr val="000000"/>
              </a:solidFill>
              <a:latin typeface="+mn-lt"/>
              <a:ea typeface="+mn-ea"/>
              <a:cs typeface="ＭＳ Ｐゴシック" pitchFamily="-65" charset="-128"/>
            </a:endParaRP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noProof="0" dirty="0">
                <a:solidFill>
                  <a:srgbClr val="000000"/>
                </a:solidFill>
                <a:latin typeface="+mn-lt"/>
                <a:ea typeface="+mn-ea"/>
                <a:cs typeface="ＭＳ Ｐゴシック" pitchFamily="-65" charset="-128"/>
              </a:rPr>
              <a:t>Scan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  <a:cs typeface="ＭＳ Ｐゴシック" pitchFamily="-65" charset="-128"/>
              </a:rPr>
              <a:t>Reduce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noProof="0" dirty="0">
                <a:solidFill>
                  <a:srgbClr val="000000"/>
                </a:solidFill>
                <a:latin typeface="+mn-lt"/>
                <a:ea typeface="+mn-ea"/>
                <a:cs typeface="ＭＳ Ｐゴシック" pitchFamily="-65" charset="-128"/>
              </a:rPr>
              <a:t>Pack</a:t>
            </a: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  <a:cs typeface="ＭＳ Ｐゴシック" pitchFamily="-65" charset="-128"/>
              </a:rPr>
              <a:t>/</a:t>
            </a:r>
            <a:r>
              <a:rPr lang="en-CA" sz="2400" kern="0" noProof="0" dirty="0">
                <a:solidFill>
                  <a:srgbClr val="000000"/>
                </a:solidFill>
                <a:latin typeface="+mn-lt"/>
                <a:ea typeface="+mn-ea"/>
                <a:cs typeface="ＭＳ Ｐゴシック" pitchFamily="-65" charset="-128"/>
              </a:rPr>
              <a:t>expand</a:t>
            </a:r>
            <a:endParaRPr lang="en-CA" sz="2400" kern="0" dirty="0">
              <a:solidFill>
                <a:srgbClr val="000000"/>
              </a:solidFill>
              <a:latin typeface="+mn-lt"/>
              <a:ea typeface="+mn-ea"/>
              <a:cs typeface="ＭＳ Ｐゴシック" pitchFamily="-65" charset="-128"/>
            </a:endParaRP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noProof="0" dirty="0">
                <a:solidFill>
                  <a:srgbClr val="000000"/>
                </a:solidFill>
                <a:cs typeface="ＭＳ Ｐゴシック" pitchFamily="-65" charset="-128"/>
              </a:rPr>
              <a:t>Fork/join</a:t>
            </a:r>
            <a:endParaRPr lang="en-CA" sz="2400" kern="0" noProof="0" dirty="0">
              <a:solidFill>
                <a:srgbClr val="000000"/>
              </a:solidFill>
              <a:latin typeface="+mn-lt"/>
              <a:ea typeface="+mn-ea"/>
              <a:cs typeface="ＭＳ Ｐゴシック" pitchFamily="-65" charset="-128"/>
            </a:endParaRP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  <a:cs typeface="ＭＳ Ｐゴシック" pitchFamily="-65" charset="-128"/>
              </a:rPr>
              <a:t>Pipeline</a:t>
            </a:r>
            <a:endParaRPr lang="en-CA" sz="2400" kern="0" noProof="0" dirty="0">
              <a:solidFill>
                <a:srgbClr val="000000"/>
              </a:solidFill>
              <a:latin typeface="+mn-lt"/>
              <a:ea typeface="+mn-ea"/>
              <a:cs typeface="ＭＳ Ｐゴシック" pitchFamily="-65" charset="-128"/>
            </a:endParaRPr>
          </a:p>
          <a:p>
            <a:pPr marL="458788" marR="0" lvl="1" indent="-174625" algn="l" defTabSz="914400" rtl="0" eaLnBrk="0" fontAlgn="base" latinLnBrk="0" hangingPunct="0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325B"/>
              </a:solidFill>
              <a:effectLst/>
              <a:uLnTx/>
              <a:uFillTx/>
              <a:latin typeface="Arial Unicode MS" pitchFamily="34" charset="-128"/>
              <a:ea typeface="+mn-ea"/>
              <a:cs typeface="ＭＳ Ｐゴシック" pitchFamily="-65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325B"/>
              </a:solidFill>
              <a:effectLst/>
              <a:uLnTx/>
              <a:uFillTx/>
              <a:latin typeface="Arial Unicode MS" pitchFamily="34" charset="-128"/>
              <a:ea typeface="+mn-ea"/>
              <a:cs typeface="ＭＳ Ｐゴシック" pitchFamily="-65" charset="-128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33958" y="2019059"/>
            <a:ext cx="6014493" cy="3881735"/>
          </a:xfrm>
          <a:prstGeom prst="rect">
            <a:avLst/>
          </a:prstGeom>
        </p:spPr>
        <p:txBody>
          <a:bodyPr/>
          <a:lstStyle/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CA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Partition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</a:rPr>
              <a:t>Segmentation</a:t>
            </a:r>
            <a:endParaRPr kumimoji="0" lang="en-CA" sz="24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</a:rPr>
              <a:t>Stencil</a:t>
            </a:r>
            <a:endParaRPr kumimoji="0" lang="en-CA" sz="24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</a:rPr>
              <a:t>Search/match</a:t>
            </a:r>
            <a:endParaRPr kumimoji="0" lang="en-CA" sz="24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CA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Gather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CA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Merge scatter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</a:rPr>
              <a:t>Priority scatter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</a:rPr>
              <a:t>*Permutation scatter</a:t>
            </a:r>
          </a:p>
          <a:p>
            <a:pPr marL="458788" marR="0" lvl="1" indent="-1746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SzTx/>
              <a:buFont typeface="Times" charset="0"/>
              <a:buChar char="•"/>
              <a:tabLst/>
              <a:defRPr/>
            </a:pPr>
            <a:r>
              <a:rPr lang="en-CA" sz="2400" kern="0" dirty="0">
                <a:solidFill>
                  <a:srgbClr val="000000"/>
                </a:solidFill>
                <a:latin typeface="+mn-lt"/>
                <a:ea typeface="+mn-ea"/>
              </a:rPr>
              <a:t>!</a:t>
            </a:r>
            <a:r>
              <a:rPr kumimoji="0" lang="en-CA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Atomic</a:t>
            </a:r>
            <a:r>
              <a:rPr kumimoji="0" lang="en-CA" sz="24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scatter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7656" y="5486401"/>
            <a:ext cx="10972800" cy="106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2600" b="0" i="0" kern="1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Verdana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600" b="0" i="0" kern="1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Verdana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Verdana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Verdana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CA" sz="2000" i="1" dirty="0"/>
              <a:t>Using these patterns, threads and vector </a:t>
            </a:r>
            <a:r>
              <a:rPr lang="en-CA" sz="2000" i="1" dirty="0" err="1"/>
              <a:t>intrinsics</a:t>
            </a:r>
            <a:r>
              <a:rPr lang="en-CA" sz="2000" i="1" dirty="0"/>
              <a:t> can (mostly) be eliminated and the maintainability of software improved.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557" y="0"/>
            <a:ext cx="10972800" cy="1143000"/>
          </a:xfrm>
        </p:spPr>
        <p:txBody>
          <a:bodyPr/>
          <a:lstStyle/>
          <a:p>
            <a:r>
              <a:rPr lang="en-US" dirty="0"/>
              <a:t>Structured Parallel Patterns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1341100" y="6553201"/>
            <a:ext cx="668867" cy="25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2B8D0C6-965C-41F4-AB5B-740D69AA43C8}" type="slidenum">
              <a:rPr lang="en-US" sz="1000" smtClean="0">
                <a:solidFill>
                  <a:schemeClr val="bg1"/>
                </a:solidFill>
              </a:rPr>
              <a:pPr eaLnBrk="1" hangingPunct="1"/>
              <a:t>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CA39A89-D6FF-4AFC-9284-D1B46DF8874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71155" y="6396076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This slide is from :McCool et al, “Structured Parallel Programming: Patterns for Efficient Computation” – </a:t>
            </a:r>
            <a:r>
              <a:rPr lang="en-US" sz="1200" b="1" i="1" dirty="0">
                <a:hlinkClick r:id="rId3"/>
              </a:rPr>
              <a:t>Full Presentation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3484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8B69-A0E9-410F-BB14-578CB335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Patterns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9CA5C-3A66-4D22-999E-A2C0BCD15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Parallel Pattern for Convolution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Parallel Pattern for Prefix sum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Parallel Pattern for Histogram Computation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Parallel Pattern for Sparse Matrix Computation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Parallel Pattern for Merge/Quick Sort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4BD93-F47A-4957-8354-B2A20BD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3F94-BD4E-45B7-8984-807B972C88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3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Programming Patterns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85459" y="1873097"/>
            <a:ext cx="218368" cy="1063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27563" y="1873097"/>
            <a:ext cx="217894" cy="1082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69667" y="1873097"/>
            <a:ext cx="217894" cy="1082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21455" y="1873097"/>
            <a:ext cx="217894" cy="1082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51828" y="2116692"/>
            <a:ext cx="217894" cy="1082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  <a:endCxn id="8" idx="1"/>
          </p:cNvCxnSpPr>
          <p:nvPr/>
        </p:nvCxnSpPr>
        <p:spPr>
          <a:xfrm>
            <a:off x="4194643" y="1979398"/>
            <a:ext cx="257185" cy="191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8" idx="0"/>
          </p:cNvCxnSpPr>
          <p:nvPr/>
        </p:nvCxnSpPr>
        <p:spPr>
          <a:xfrm>
            <a:off x="4436510" y="1981371"/>
            <a:ext cx="124265" cy="135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 flipH="1">
            <a:off x="4560775" y="1981371"/>
            <a:ext cx="117839" cy="135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3"/>
          </p:cNvCxnSpPr>
          <p:nvPr/>
        </p:nvCxnSpPr>
        <p:spPr>
          <a:xfrm flipH="1">
            <a:off x="4669722" y="1981371"/>
            <a:ext cx="260681" cy="1894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453705" y="1590385"/>
            <a:ext cx="217894" cy="1082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3" idx="1"/>
            <a:endCxn id="4" idx="0"/>
          </p:cNvCxnSpPr>
          <p:nvPr/>
        </p:nvCxnSpPr>
        <p:spPr>
          <a:xfrm flipH="1">
            <a:off x="4194643" y="1644522"/>
            <a:ext cx="259062" cy="2285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  <a:endCxn id="5" idx="0"/>
          </p:cNvCxnSpPr>
          <p:nvPr/>
        </p:nvCxnSpPr>
        <p:spPr>
          <a:xfrm flipH="1">
            <a:off x="4436510" y="1698659"/>
            <a:ext cx="126142" cy="1744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6" idx="0"/>
          </p:cNvCxnSpPr>
          <p:nvPr/>
        </p:nvCxnSpPr>
        <p:spPr>
          <a:xfrm>
            <a:off x="4562652" y="1698659"/>
            <a:ext cx="115962" cy="1744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  <a:endCxn id="7" idx="0"/>
          </p:cNvCxnSpPr>
          <p:nvPr/>
        </p:nvCxnSpPr>
        <p:spPr>
          <a:xfrm>
            <a:off x="4671599" y="1644522"/>
            <a:ext cx="258803" cy="2285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729497" y="1632566"/>
            <a:ext cx="217894" cy="1082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  <a:endCxn id="20" idx="0"/>
          </p:cNvCxnSpPr>
          <p:nvPr/>
        </p:nvCxnSpPr>
        <p:spPr>
          <a:xfrm flipH="1">
            <a:off x="2834321" y="1740840"/>
            <a:ext cx="4122" cy="1131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725374" y="1853945"/>
            <a:ext cx="217894" cy="1082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  <a:endCxn id="22" idx="0"/>
          </p:cNvCxnSpPr>
          <p:nvPr/>
        </p:nvCxnSpPr>
        <p:spPr>
          <a:xfrm flipH="1">
            <a:off x="2830567" y="1962219"/>
            <a:ext cx="3754" cy="1072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721620" y="2069496"/>
            <a:ext cx="217894" cy="1082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 flipH="1">
            <a:off x="2827563" y="2177770"/>
            <a:ext cx="3004" cy="1520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8655042" y="2064210"/>
            <a:ext cx="217894" cy="1082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f</a:t>
            </a:r>
          </a:p>
        </p:txBody>
      </p:sp>
      <p:grpSp>
        <p:nvGrpSpPr>
          <p:cNvPr id="25" name="Group 34"/>
          <p:cNvGrpSpPr/>
          <p:nvPr/>
        </p:nvGrpSpPr>
        <p:grpSpPr>
          <a:xfrm>
            <a:off x="8030967" y="1797943"/>
            <a:ext cx="475517" cy="452065"/>
            <a:chOff x="493776" y="1719072"/>
            <a:chExt cx="2120888" cy="2144728"/>
          </a:xfrm>
        </p:grpSpPr>
        <p:sp>
          <p:nvSpPr>
            <p:cNvPr id="26" name="Rectangle 25"/>
            <p:cNvSpPr/>
            <p:nvPr/>
          </p:nvSpPr>
          <p:spPr>
            <a:xfrm>
              <a:off x="1033272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3776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75688" y="1719072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54480" y="1719072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33272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3776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75688" y="2250606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54480" y="2250606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3272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3776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5688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54480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33272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3776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75688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54480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2" name="Elbow Connector 65"/>
          <p:cNvCxnSpPr>
            <a:stCxn id="27" idx="0"/>
            <a:endCxn id="24" idx="0"/>
          </p:cNvCxnSpPr>
          <p:nvPr/>
        </p:nvCxnSpPr>
        <p:spPr>
          <a:xfrm rot="16200000" flipH="1">
            <a:off x="8294554" y="1594776"/>
            <a:ext cx="266268" cy="672601"/>
          </a:xfrm>
          <a:prstGeom prst="bentConnector3">
            <a:avLst>
              <a:gd name="adj1" fmla="val -442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52"/>
          <p:cNvGrpSpPr/>
          <p:nvPr/>
        </p:nvGrpSpPr>
        <p:grpSpPr>
          <a:xfrm>
            <a:off x="9083943" y="2007396"/>
            <a:ext cx="241801" cy="225642"/>
            <a:chOff x="10394853" y="1941312"/>
            <a:chExt cx="456627" cy="438285"/>
          </a:xfrm>
        </p:grpSpPr>
        <p:sp>
          <p:nvSpPr>
            <p:cNvPr id="44" name="Rectangle 43"/>
            <p:cNvSpPr/>
            <p:nvPr/>
          </p:nvSpPr>
          <p:spPr>
            <a:xfrm>
              <a:off x="10623277" y="1941312"/>
              <a:ext cx="228203" cy="2206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394853" y="1941312"/>
              <a:ext cx="228203" cy="2206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23277" y="2158931"/>
              <a:ext cx="228203" cy="2206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394853" y="2158931"/>
              <a:ext cx="228203" cy="2206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8" name="Straight Arrow Connector 47"/>
          <p:cNvCxnSpPr>
            <a:stCxn id="24" idx="3"/>
          </p:cNvCxnSpPr>
          <p:nvPr/>
        </p:nvCxnSpPr>
        <p:spPr>
          <a:xfrm flipV="1">
            <a:off x="8872935" y="2117987"/>
            <a:ext cx="209690" cy="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2"/>
          </p:cNvCxnSpPr>
          <p:nvPr/>
        </p:nvCxnSpPr>
        <p:spPr>
          <a:xfrm flipH="1">
            <a:off x="4558163" y="2224967"/>
            <a:ext cx="2612" cy="1580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0"/>
          </p:cNvCxnSpPr>
          <p:nvPr/>
        </p:nvCxnSpPr>
        <p:spPr>
          <a:xfrm flipH="1">
            <a:off x="4562652" y="1485009"/>
            <a:ext cx="3581" cy="1053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221074" y="1878214"/>
            <a:ext cx="218368" cy="1063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463178" y="1878214"/>
            <a:ext cx="217894" cy="1082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705282" y="1878214"/>
            <a:ext cx="217894" cy="1082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957070" y="1878214"/>
            <a:ext cx="217894" cy="1082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87443" y="2147393"/>
            <a:ext cx="217894" cy="1082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1" idx="2"/>
            <a:endCxn id="55" idx="1"/>
          </p:cNvCxnSpPr>
          <p:nvPr/>
        </p:nvCxnSpPr>
        <p:spPr>
          <a:xfrm>
            <a:off x="6330258" y="1984515"/>
            <a:ext cx="257185" cy="2170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2" idx="2"/>
          </p:cNvCxnSpPr>
          <p:nvPr/>
        </p:nvCxnSpPr>
        <p:spPr>
          <a:xfrm>
            <a:off x="6572125" y="1986488"/>
            <a:ext cx="71506" cy="163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</p:cNvCxnSpPr>
          <p:nvPr/>
        </p:nvCxnSpPr>
        <p:spPr>
          <a:xfrm flipH="1">
            <a:off x="6754403" y="1986488"/>
            <a:ext cx="59826" cy="163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4" idx="2"/>
            <a:endCxn id="55" idx="3"/>
          </p:cNvCxnSpPr>
          <p:nvPr/>
        </p:nvCxnSpPr>
        <p:spPr>
          <a:xfrm flipH="1">
            <a:off x="6805337" y="1986488"/>
            <a:ext cx="260681" cy="2150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1" idx="0"/>
          </p:cNvCxnSpPr>
          <p:nvPr/>
        </p:nvCxnSpPr>
        <p:spPr>
          <a:xfrm flipH="1">
            <a:off x="6330258" y="1629352"/>
            <a:ext cx="1850" cy="248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2"/>
          </p:cNvCxnSpPr>
          <p:nvPr/>
        </p:nvCxnSpPr>
        <p:spPr>
          <a:xfrm flipH="1">
            <a:off x="6693778" y="2255668"/>
            <a:ext cx="2612" cy="1580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564292" y="1621506"/>
            <a:ext cx="1850" cy="248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798326" y="1621506"/>
            <a:ext cx="1850" cy="248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056570" y="1621506"/>
            <a:ext cx="1850" cy="248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64100" y="2363942"/>
            <a:ext cx="1188238" cy="25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Fork/Join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15259" y="2363942"/>
            <a:ext cx="181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Bulk Synchronous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9579" y="2363942"/>
            <a:ext cx="181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MapReduce</a:t>
            </a:r>
            <a:endParaRPr lang="en-US" sz="16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7745499" y="2363942"/>
            <a:ext cx="181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Sliding Window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126196" y="3361228"/>
            <a:ext cx="1406616" cy="1106269"/>
            <a:chOff x="5947773" y="3165285"/>
            <a:chExt cx="2362902" cy="1864181"/>
          </a:xfrm>
        </p:grpSpPr>
        <p:sp>
          <p:nvSpPr>
            <p:cNvPr id="77" name="Rectangle 76"/>
            <p:cNvSpPr/>
            <p:nvPr/>
          </p:nvSpPr>
          <p:spPr>
            <a:xfrm>
              <a:off x="5949149" y="3165285"/>
              <a:ext cx="509798" cy="394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572236" y="3165285"/>
              <a:ext cx="509798" cy="394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79139" y="3165285"/>
              <a:ext cx="509798" cy="394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800877" y="3165285"/>
              <a:ext cx="509798" cy="394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47773" y="3942121"/>
              <a:ext cx="509798" cy="384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70860" y="3942121"/>
              <a:ext cx="509798" cy="384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177763" y="3942121"/>
              <a:ext cx="509798" cy="384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799501" y="3942121"/>
              <a:ext cx="509798" cy="384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47773" y="4638036"/>
              <a:ext cx="509798" cy="3914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0860" y="4638036"/>
              <a:ext cx="509798" cy="3914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77763" y="4638036"/>
              <a:ext cx="509798" cy="3914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799501" y="4638036"/>
              <a:ext cx="509798" cy="3914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Arrow Connector 111"/>
            <p:cNvCxnSpPr>
              <a:stCxn id="77" idx="2"/>
              <a:endCxn id="86" idx="0"/>
            </p:cNvCxnSpPr>
            <p:nvPr/>
          </p:nvCxnSpPr>
          <p:spPr>
            <a:xfrm flipH="1">
              <a:off x="6202672" y="3559396"/>
              <a:ext cx="1376" cy="38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78" idx="2"/>
              <a:endCxn id="87" idx="0"/>
            </p:cNvCxnSpPr>
            <p:nvPr/>
          </p:nvCxnSpPr>
          <p:spPr>
            <a:xfrm flipH="1">
              <a:off x="6825759" y="3559396"/>
              <a:ext cx="1376" cy="38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79" idx="2"/>
              <a:endCxn id="88" idx="0"/>
            </p:cNvCxnSpPr>
            <p:nvPr/>
          </p:nvCxnSpPr>
          <p:spPr>
            <a:xfrm flipH="1">
              <a:off x="7432662" y="3559396"/>
              <a:ext cx="1376" cy="38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80" idx="2"/>
              <a:endCxn id="89" idx="0"/>
            </p:cNvCxnSpPr>
            <p:nvPr/>
          </p:nvCxnSpPr>
          <p:spPr>
            <a:xfrm flipH="1">
              <a:off x="8054400" y="3559396"/>
              <a:ext cx="1376" cy="38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77" idx="2"/>
              <a:endCxn id="87" idx="0"/>
            </p:cNvCxnSpPr>
            <p:nvPr/>
          </p:nvCxnSpPr>
          <p:spPr>
            <a:xfrm>
              <a:off x="6204048" y="3559396"/>
              <a:ext cx="621711" cy="38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78" idx="2"/>
              <a:endCxn id="88" idx="0"/>
            </p:cNvCxnSpPr>
            <p:nvPr/>
          </p:nvCxnSpPr>
          <p:spPr>
            <a:xfrm>
              <a:off x="6827135" y="3559396"/>
              <a:ext cx="605527" cy="38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endCxn id="89" idx="0"/>
            </p:cNvCxnSpPr>
            <p:nvPr/>
          </p:nvCxnSpPr>
          <p:spPr>
            <a:xfrm>
              <a:off x="7585089" y="3577979"/>
              <a:ext cx="469311" cy="3641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86" idx="2"/>
              <a:endCxn id="97" idx="0"/>
            </p:cNvCxnSpPr>
            <p:nvPr/>
          </p:nvCxnSpPr>
          <p:spPr>
            <a:xfrm>
              <a:off x="6202672" y="4326848"/>
              <a:ext cx="1229990" cy="311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87" idx="2"/>
              <a:endCxn id="98" idx="0"/>
            </p:cNvCxnSpPr>
            <p:nvPr/>
          </p:nvCxnSpPr>
          <p:spPr>
            <a:xfrm>
              <a:off x="6825759" y="4326848"/>
              <a:ext cx="1228641" cy="311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86" idx="2"/>
              <a:endCxn id="95" idx="0"/>
            </p:cNvCxnSpPr>
            <p:nvPr/>
          </p:nvCxnSpPr>
          <p:spPr>
            <a:xfrm>
              <a:off x="6202672" y="4326848"/>
              <a:ext cx="0" cy="311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87" idx="2"/>
              <a:endCxn id="96" idx="0"/>
            </p:cNvCxnSpPr>
            <p:nvPr/>
          </p:nvCxnSpPr>
          <p:spPr>
            <a:xfrm>
              <a:off x="6825759" y="4326848"/>
              <a:ext cx="0" cy="311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88" idx="2"/>
              <a:endCxn id="97" idx="0"/>
            </p:cNvCxnSpPr>
            <p:nvPr/>
          </p:nvCxnSpPr>
          <p:spPr>
            <a:xfrm>
              <a:off x="7432662" y="4326848"/>
              <a:ext cx="0" cy="311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89" idx="2"/>
              <a:endCxn id="98" idx="0"/>
            </p:cNvCxnSpPr>
            <p:nvPr/>
          </p:nvCxnSpPr>
          <p:spPr>
            <a:xfrm>
              <a:off x="8054400" y="4326848"/>
              <a:ext cx="0" cy="311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TextBox 220"/>
          <p:cNvSpPr txBox="1"/>
          <p:nvPr/>
        </p:nvSpPr>
        <p:spPr>
          <a:xfrm>
            <a:off x="3404276" y="4514960"/>
            <a:ext cx="181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Reduction</a:t>
            </a:r>
          </a:p>
        </p:txBody>
      </p:sp>
      <p:grpSp>
        <p:nvGrpSpPr>
          <p:cNvPr id="223" name="Group 34"/>
          <p:cNvGrpSpPr/>
          <p:nvPr/>
        </p:nvGrpSpPr>
        <p:grpSpPr>
          <a:xfrm>
            <a:off x="6524385" y="3426446"/>
            <a:ext cx="475517" cy="452065"/>
            <a:chOff x="493776" y="1719072"/>
            <a:chExt cx="2120888" cy="2144728"/>
          </a:xfrm>
        </p:grpSpPr>
        <p:sp>
          <p:nvSpPr>
            <p:cNvPr id="224" name="Rectangle 223"/>
            <p:cNvSpPr/>
            <p:nvPr/>
          </p:nvSpPr>
          <p:spPr>
            <a:xfrm>
              <a:off x="1033272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93776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075688" y="1719072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554480" y="1719072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033272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3776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2075688" y="2250606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554480" y="2250606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033272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93776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075688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554480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1033272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93776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075688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554480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0" name="Elbow Connector 65"/>
          <p:cNvCxnSpPr>
            <a:stCxn id="225" idx="0"/>
            <a:endCxn id="245" idx="0"/>
          </p:cNvCxnSpPr>
          <p:nvPr/>
        </p:nvCxnSpPr>
        <p:spPr>
          <a:xfrm rot="16200000" flipH="1">
            <a:off x="6950549" y="3060703"/>
            <a:ext cx="321490" cy="1052976"/>
          </a:xfrm>
          <a:prstGeom prst="bentConnector3">
            <a:avLst>
              <a:gd name="adj1" fmla="val -711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52"/>
          <p:cNvGrpSpPr/>
          <p:nvPr/>
        </p:nvGrpSpPr>
        <p:grpSpPr>
          <a:xfrm>
            <a:off x="7577361" y="3635899"/>
            <a:ext cx="241801" cy="225642"/>
            <a:chOff x="10394853" y="1941312"/>
            <a:chExt cx="456627" cy="438285"/>
          </a:xfrm>
        </p:grpSpPr>
        <p:sp>
          <p:nvSpPr>
            <p:cNvPr id="242" name="Rectangle 241"/>
            <p:cNvSpPr/>
            <p:nvPr/>
          </p:nvSpPr>
          <p:spPr>
            <a:xfrm>
              <a:off x="10623277" y="1941312"/>
              <a:ext cx="228203" cy="2206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0394853" y="1941312"/>
              <a:ext cx="228203" cy="2206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10623277" y="2158931"/>
              <a:ext cx="228203" cy="2206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0394853" y="2158931"/>
              <a:ext cx="228203" cy="2206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6669991" y="3979382"/>
            <a:ext cx="181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Blocking</a:t>
            </a:r>
          </a:p>
        </p:txBody>
      </p:sp>
    </p:spTree>
    <p:extLst>
      <p:ext uri="{BB962C8B-B14F-4D97-AF65-F5344CB8AC3E}">
        <p14:creationId xmlns:p14="http://schemas.microsoft.com/office/powerpoint/2010/main" val="1290387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049" y="365126"/>
            <a:ext cx="10515600" cy="894180"/>
          </a:xfrm>
        </p:spPr>
        <p:txBody>
          <a:bodyPr/>
          <a:lstStyle/>
          <a:p>
            <a:r>
              <a:rPr lang="en-US" dirty="0"/>
              <a:t>Blocking: Matrix*Matrix operations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2467" y="5533362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3552971" y="5533362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>
          <a:xfrm>
            <a:off x="5134883" y="5533362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3675" y="5533362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2467" y="6064896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52971" y="6064896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4883" y="6064896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3675" y="6064896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19422" y="1576181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79926" y="1576181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19422" y="2107715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79926" y="2107715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19422" y="2650400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79926" y="2650400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19422" y="3181934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79926" y="3181934"/>
            <a:ext cx="538976" cy="538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86" name="Oval 85"/>
          <p:cNvSpPr/>
          <p:nvPr/>
        </p:nvSpPr>
        <p:spPr>
          <a:xfrm>
            <a:off x="3494093" y="5286247"/>
            <a:ext cx="624468" cy="13827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5400000">
            <a:off x="7373213" y="2228598"/>
            <a:ext cx="624468" cy="13827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5400000">
            <a:off x="7373213" y="1689623"/>
            <a:ext cx="624468" cy="13827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5400000">
            <a:off x="7373213" y="1120911"/>
            <a:ext cx="624468" cy="13827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5400000">
            <a:off x="7373213" y="2797310"/>
            <a:ext cx="624468" cy="13827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025627" y="5282533"/>
            <a:ext cx="624468" cy="13827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538591" y="5315983"/>
            <a:ext cx="624468" cy="13827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107303" y="5304832"/>
            <a:ext cx="624468" cy="13827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6485860" y="4040371"/>
            <a:ext cx="5560828" cy="27431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Elbow Connector 176"/>
          <p:cNvCxnSpPr>
            <a:stCxn id="123" idx="6"/>
            <a:endCxn id="170" idx="1"/>
          </p:cNvCxnSpPr>
          <p:nvPr/>
        </p:nvCxnSpPr>
        <p:spPr>
          <a:xfrm flipV="1">
            <a:off x="5731771" y="5411970"/>
            <a:ext cx="754089" cy="58423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76"/>
          <p:cNvCxnSpPr>
            <a:stCxn id="94" idx="0"/>
            <a:endCxn id="170" idx="0"/>
          </p:cNvCxnSpPr>
          <p:nvPr/>
        </p:nvCxnSpPr>
        <p:spPr>
          <a:xfrm>
            <a:off x="8376823" y="1812287"/>
            <a:ext cx="889451" cy="222808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5499085" y="5026780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stream  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9387055" y="3279495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stream  2</a:t>
            </a:r>
          </a:p>
        </p:txBody>
      </p:sp>
      <p:grpSp>
        <p:nvGrpSpPr>
          <p:cNvPr id="2" name="Group 231"/>
          <p:cNvGrpSpPr/>
          <p:nvPr/>
        </p:nvGrpSpPr>
        <p:grpSpPr>
          <a:xfrm>
            <a:off x="6624085" y="4113864"/>
            <a:ext cx="5289024" cy="1204335"/>
            <a:chOff x="5776211" y="3327022"/>
            <a:chExt cx="6126265" cy="1204335"/>
          </a:xfrm>
        </p:grpSpPr>
        <p:sp>
          <p:nvSpPr>
            <p:cNvPr id="213" name="Rectangle 212"/>
            <p:cNvSpPr/>
            <p:nvPr/>
          </p:nvSpPr>
          <p:spPr>
            <a:xfrm>
              <a:off x="5779928" y="3327022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11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7181265" y="3327022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8608622" y="3327022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13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9957921" y="3327022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14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813872" y="336760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259813" y="336760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9631413" y="336760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0969560" y="336760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776211" y="3992382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11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177548" y="3992382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8604905" y="3992382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13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9954204" y="3992382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14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6810155" y="40329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8256096" y="40329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9627696" y="40329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10965843" y="40329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1363500" y="395959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1348111" y="3335120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3" name="Group 234"/>
          <p:cNvGrpSpPr/>
          <p:nvPr/>
        </p:nvGrpSpPr>
        <p:grpSpPr>
          <a:xfrm>
            <a:off x="6655981" y="5550726"/>
            <a:ext cx="5265079" cy="1193184"/>
            <a:chOff x="5794795" y="5550726"/>
            <a:chExt cx="6126265" cy="1193184"/>
          </a:xfrm>
        </p:grpSpPr>
        <p:sp>
          <p:nvSpPr>
            <p:cNvPr id="236" name="Rectangle 235"/>
            <p:cNvSpPr/>
            <p:nvPr/>
          </p:nvSpPr>
          <p:spPr>
            <a:xfrm>
              <a:off x="5798512" y="5550726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21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199849" y="5550726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8627206" y="5550726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23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9976505" y="5550726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24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6832456" y="559130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8278397" y="559130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9649997" y="559130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10988144" y="559130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794795" y="6204935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21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196132" y="6204935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8623489" y="6204935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23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9972788" y="6204935"/>
              <a:ext cx="981905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24</a:t>
              </a:r>
              <a:r>
                <a:rPr lang="en-US" dirty="0">
                  <a:solidFill>
                    <a:schemeClr val="tx1"/>
                  </a:solidFill>
                </a:rPr>
                <a:t>*b</a:t>
              </a:r>
              <a:r>
                <a:rPr lang="en-US" baseline="-250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6828739" y="624551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8274680" y="624551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9646280" y="624551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0984427" y="624551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1382084" y="6172145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1366695" y="5558824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21</a:t>
              </a:r>
            </a:p>
          </p:txBody>
        </p:sp>
      </p:grpSp>
      <p:grpSp>
        <p:nvGrpSpPr>
          <p:cNvPr id="4" name="Group 317"/>
          <p:cNvGrpSpPr/>
          <p:nvPr/>
        </p:nvGrpSpPr>
        <p:grpSpPr>
          <a:xfrm>
            <a:off x="185429" y="1325662"/>
            <a:ext cx="1889641" cy="2012956"/>
            <a:chOff x="493776" y="1719072"/>
            <a:chExt cx="2120888" cy="2144728"/>
          </a:xfrm>
        </p:grpSpPr>
        <p:sp>
          <p:nvSpPr>
            <p:cNvPr id="319" name="Rectangle 318"/>
            <p:cNvSpPr/>
            <p:nvPr/>
          </p:nvSpPr>
          <p:spPr>
            <a:xfrm>
              <a:off x="1033272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93776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075688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1554480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033272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93776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2075688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1554480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033272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93776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2075688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554480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1033272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93776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075688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44</a:t>
              </a: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554480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43</a:t>
              </a:r>
            </a:p>
          </p:txBody>
        </p:sp>
      </p:grpSp>
      <p:grpSp>
        <p:nvGrpSpPr>
          <p:cNvPr id="6" name="Group 334"/>
          <p:cNvGrpSpPr/>
          <p:nvPr/>
        </p:nvGrpSpPr>
        <p:grpSpPr>
          <a:xfrm>
            <a:off x="2235591" y="1325662"/>
            <a:ext cx="1889641" cy="2012956"/>
            <a:chOff x="493776" y="1719072"/>
            <a:chExt cx="2120888" cy="2144728"/>
          </a:xfrm>
        </p:grpSpPr>
        <p:sp>
          <p:nvSpPr>
            <p:cNvPr id="336" name="Rectangle 335"/>
            <p:cNvSpPr/>
            <p:nvPr/>
          </p:nvSpPr>
          <p:spPr>
            <a:xfrm>
              <a:off x="1033272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493776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2075688" y="1719072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1554480" y="1719072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033272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93776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2075688" y="2250606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554480" y="2250606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033272" y="2793291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493776" y="2793291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2075688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554480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1033272" y="3324825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493776" y="3324825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2075688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44</a:t>
              </a: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1554480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43</a:t>
              </a:r>
            </a:p>
          </p:txBody>
        </p:sp>
      </p:grpSp>
      <p:grpSp>
        <p:nvGrpSpPr>
          <p:cNvPr id="15" name="Group 351"/>
          <p:cNvGrpSpPr/>
          <p:nvPr/>
        </p:nvGrpSpPr>
        <p:grpSpPr>
          <a:xfrm>
            <a:off x="991772" y="4090152"/>
            <a:ext cx="1889641" cy="2012956"/>
            <a:chOff x="493776" y="1719072"/>
            <a:chExt cx="2120888" cy="2144728"/>
          </a:xfrm>
        </p:grpSpPr>
        <p:sp>
          <p:nvSpPr>
            <p:cNvPr id="353" name="Rectangle 352"/>
            <p:cNvSpPr/>
            <p:nvPr/>
          </p:nvSpPr>
          <p:spPr>
            <a:xfrm>
              <a:off x="1033272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93776" y="1719072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2075688" y="1719072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554480" y="1719072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1033272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493776" y="2250606"/>
              <a:ext cx="538976" cy="538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075688" y="2250606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1554480" y="2250606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1033272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93776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2075688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1554480" y="2793291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033272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93776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2075688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44</a:t>
              </a: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1554480" y="3324825"/>
              <a:ext cx="538976" cy="538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43</a:t>
              </a:r>
            </a:p>
          </p:txBody>
        </p:sp>
      </p:grpSp>
      <p:cxnSp>
        <p:nvCxnSpPr>
          <p:cNvPr id="374" name="Straight Arrow Connector 373"/>
          <p:cNvCxnSpPr>
            <a:stCxn id="331" idx="2"/>
            <a:endCxn id="378" idx="1"/>
          </p:cNvCxnSpPr>
          <p:nvPr/>
        </p:nvCxnSpPr>
        <p:spPr>
          <a:xfrm>
            <a:off x="906207" y="3338618"/>
            <a:ext cx="662374" cy="3133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>
            <a:stCxn id="349" idx="2"/>
            <a:endCxn id="378" idx="3"/>
          </p:cNvCxnSpPr>
          <p:nvPr/>
        </p:nvCxnSpPr>
        <p:spPr>
          <a:xfrm flipH="1">
            <a:off x="1852633" y="3338618"/>
            <a:ext cx="623063" cy="3133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/>
          <p:cNvSpPr txBox="1"/>
          <p:nvPr/>
        </p:nvSpPr>
        <p:spPr>
          <a:xfrm>
            <a:off x="1568581" y="346732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82" name="Straight Arrow Connector 381"/>
          <p:cNvCxnSpPr>
            <a:stCxn id="378" idx="2"/>
            <a:endCxn id="353" idx="0"/>
          </p:cNvCxnSpPr>
          <p:nvPr/>
        </p:nvCxnSpPr>
        <p:spPr>
          <a:xfrm>
            <a:off x="1710607" y="3836658"/>
            <a:ext cx="1943" cy="253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04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Prefix sum  Serial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2154" y="1545158"/>
            <a:ext cx="5509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prefixsum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>
                <a:solidFill>
                  <a:srgbClr val="005032"/>
                </a:solidFill>
                <a:latin typeface="Consolas"/>
              </a:rPr>
              <a:t>I_TYPE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in[SIZE], </a:t>
            </a:r>
            <a:r>
              <a:rPr lang="en-US" sz="1400" b="1" dirty="0">
                <a:solidFill>
                  <a:srgbClr val="005032"/>
                </a:solidFill>
                <a:latin typeface="Consolas"/>
              </a:rPr>
              <a:t>I_TYPE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out[SIZE]){</a:t>
            </a:r>
          </a:p>
          <a:p>
            <a:r>
              <a:rPr lang="nn-NO" sz="1400" b="1" dirty="0">
                <a:solidFill>
                  <a:srgbClr val="7F0055"/>
                </a:solidFill>
                <a:latin typeface="Consolas"/>
              </a:rPr>
              <a:t>    for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 i = 1; i &lt; SIZE; ++i)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	out[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 = out[i-1] + in[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46210" y="1601522"/>
            <a:ext cx="6146835" cy="558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1456905" y="1674350"/>
            <a:ext cx="4860616" cy="396510"/>
            <a:chOff x="833480" y="1517904"/>
            <a:chExt cx="4860616" cy="561749"/>
          </a:xfrm>
        </p:grpSpPr>
        <p:sp>
          <p:nvSpPr>
            <p:cNvPr id="9" name="Rectangle 8"/>
            <p:cNvSpPr/>
            <p:nvPr/>
          </p:nvSpPr>
          <p:spPr>
            <a:xfrm>
              <a:off x="833480" y="1521303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521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78305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93299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3257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55657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256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8429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46210" y="2247537"/>
            <a:ext cx="6137395" cy="558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455529" y="2313622"/>
            <a:ext cx="4860616" cy="401905"/>
            <a:chOff x="833480" y="1517904"/>
            <a:chExt cx="4860616" cy="561749"/>
          </a:xfrm>
        </p:grpSpPr>
        <p:sp>
          <p:nvSpPr>
            <p:cNvPr id="19" name="Rectangle 18"/>
            <p:cNvSpPr/>
            <p:nvPr/>
          </p:nvSpPr>
          <p:spPr>
            <a:xfrm>
              <a:off x="833480" y="1521303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5521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78305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93299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3257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55657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256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429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42925" y="167933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3441" y="23328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25973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Pattern for Prefix Sum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1177121" y="1401799"/>
            <a:ext cx="4860616" cy="396510"/>
            <a:chOff x="833480" y="1517904"/>
            <a:chExt cx="4860616" cy="561749"/>
          </a:xfrm>
        </p:grpSpPr>
        <p:sp>
          <p:nvSpPr>
            <p:cNvPr id="4" name="Rectangle 3"/>
            <p:cNvSpPr/>
            <p:nvPr/>
          </p:nvSpPr>
          <p:spPr>
            <a:xfrm>
              <a:off x="833480" y="1521303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5521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78305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93299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3257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5657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6256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429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75745" y="2178635"/>
            <a:ext cx="4860616" cy="387069"/>
            <a:chOff x="833480" y="1517904"/>
            <a:chExt cx="4860616" cy="561749"/>
          </a:xfrm>
        </p:grpSpPr>
        <p:sp>
          <p:nvSpPr>
            <p:cNvPr id="14" name="Rectangle 13"/>
            <p:cNvSpPr/>
            <p:nvPr/>
          </p:nvSpPr>
          <p:spPr>
            <a:xfrm>
              <a:off x="833480" y="1521303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5521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8305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3299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3257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55657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6256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8429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1175745" y="2874550"/>
            <a:ext cx="4860616" cy="393813"/>
            <a:chOff x="833480" y="1517904"/>
            <a:chExt cx="4860616" cy="561749"/>
          </a:xfrm>
        </p:grpSpPr>
        <p:sp>
          <p:nvSpPr>
            <p:cNvPr id="23" name="Rectangle 22"/>
            <p:cNvSpPr/>
            <p:nvPr/>
          </p:nvSpPr>
          <p:spPr>
            <a:xfrm>
              <a:off x="833480" y="1521303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5521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78305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93299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3257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55657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6256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8429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1175745" y="3651386"/>
            <a:ext cx="4860616" cy="401905"/>
            <a:chOff x="833480" y="1517904"/>
            <a:chExt cx="4860616" cy="561749"/>
          </a:xfrm>
        </p:grpSpPr>
        <p:sp>
          <p:nvSpPr>
            <p:cNvPr id="32" name="Rectangle 31"/>
            <p:cNvSpPr/>
            <p:nvPr/>
          </p:nvSpPr>
          <p:spPr>
            <a:xfrm>
              <a:off x="833480" y="1521303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5521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78305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93299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3257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55657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62560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4298" y="1517904"/>
              <a:ext cx="509798" cy="558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</a:t>
              </a:r>
            </a:p>
          </p:txBody>
        </p:sp>
      </p:grpSp>
      <p:cxnSp>
        <p:nvCxnSpPr>
          <p:cNvPr id="41" name="Straight Arrow Connector 40"/>
          <p:cNvCxnSpPr>
            <a:stCxn id="4" idx="2"/>
            <a:endCxn id="14" idx="0"/>
          </p:cNvCxnSpPr>
          <p:nvPr/>
        </p:nvCxnSpPr>
        <p:spPr>
          <a:xfrm flipH="1">
            <a:off x="1430644" y="1798309"/>
            <a:ext cx="1376" cy="38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2"/>
            <a:endCxn id="15" idx="0"/>
          </p:cNvCxnSpPr>
          <p:nvPr/>
        </p:nvCxnSpPr>
        <p:spPr>
          <a:xfrm flipH="1">
            <a:off x="2052382" y="1795910"/>
            <a:ext cx="1376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2"/>
            <a:endCxn id="16" idx="0"/>
          </p:cNvCxnSpPr>
          <p:nvPr/>
        </p:nvCxnSpPr>
        <p:spPr>
          <a:xfrm flipH="1">
            <a:off x="2675469" y="1795910"/>
            <a:ext cx="1376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2"/>
            <a:endCxn id="17" idx="0"/>
          </p:cNvCxnSpPr>
          <p:nvPr/>
        </p:nvCxnSpPr>
        <p:spPr>
          <a:xfrm flipH="1">
            <a:off x="3290463" y="1795910"/>
            <a:ext cx="1376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2"/>
            <a:endCxn id="18" idx="0"/>
          </p:cNvCxnSpPr>
          <p:nvPr/>
        </p:nvCxnSpPr>
        <p:spPr>
          <a:xfrm flipH="1">
            <a:off x="3929734" y="1795910"/>
            <a:ext cx="1376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" idx="2"/>
            <a:endCxn id="19" idx="0"/>
          </p:cNvCxnSpPr>
          <p:nvPr/>
        </p:nvCxnSpPr>
        <p:spPr>
          <a:xfrm flipH="1">
            <a:off x="4552821" y="1795910"/>
            <a:ext cx="1376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0" idx="0"/>
          </p:cNvCxnSpPr>
          <p:nvPr/>
        </p:nvCxnSpPr>
        <p:spPr>
          <a:xfrm flipH="1">
            <a:off x="5159724" y="1795910"/>
            <a:ext cx="1376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2"/>
            <a:endCxn id="21" idx="0"/>
          </p:cNvCxnSpPr>
          <p:nvPr/>
        </p:nvCxnSpPr>
        <p:spPr>
          <a:xfrm flipH="1">
            <a:off x="5781462" y="1795910"/>
            <a:ext cx="1376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" idx="2"/>
            <a:endCxn id="15" idx="0"/>
          </p:cNvCxnSpPr>
          <p:nvPr/>
        </p:nvCxnSpPr>
        <p:spPr>
          <a:xfrm>
            <a:off x="1432020" y="1798309"/>
            <a:ext cx="620362" cy="380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2"/>
            <a:endCxn id="16" idx="0"/>
          </p:cNvCxnSpPr>
          <p:nvPr/>
        </p:nvCxnSpPr>
        <p:spPr>
          <a:xfrm>
            <a:off x="2053758" y="1795910"/>
            <a:ext cx="621711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17" idx="0"/>
          </p:cNvCxnSpPr>
          <p:nvPr/>
        </p:nvCxnSpPr>
        <p:spPr>
          <a:xfrm>
            <a:off x="2676845" y="1795910"/>
            <a:ext cx="613618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" idx="2"/>
            <a:endCxn id="18" idx="0"/>
          </p:cNvCxnSpPr>
          <p:nvPr/>
        </p:nvCxnSpPr>
        <p:spPr>
          <a:xfrm>
            <a:off x="3291839" y="1795910"/>
            <a:ext cx="637895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8" idx="2"/>
            <a:endCxn id="19" idx="0"/>
          </p:cNvCxnSpPr>
          <p:nvPr/>
        </p:nvCxnSpPr>
        <p:spPr>
          <a:xfrm>
            <a:off x="3931110" y="1795910"/>
            <a:ext cx="621711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" idx="2"/>
            <a:endCxn id="20" idx="0"/>
          </p:cNvCxnSpPr>
          <p:nvPr/>
        </p:nvCxnSpPr>
        <p:spPr>
          <a:xfrm>
            <a:off x="4554197" y="1795910"/>
            <a:ext cx="605527" cy="38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21" idx="0"/>
          </p:cNvCxnSpPr>
          <p:nvPr/>
        </p:nvCxnSpPr>
        <p:spPr>
          <a:xfrm>
            <a:off x="5312151" y="1814493"/>
            <a:ext cx="469311" cy="364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3" idx="2"/>
            <a:endCxn id="36" idx="0"/>
          </p:cNvCxnSpPr>
          <p:nvPr/>
        </p:nvCxnSpPr>
        <p:spPr>
          <a:xfrm>
            <a:off x="1430644" y="3268363"/>
            <a:ext cx="2499090" cy="383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4" idx="2"/>
            <a:endCxn id="25" idx="0"/>
          </p:cNvCxnSpPr>
          <p:nvPr/>
        </p:nvCxnSpPr>
        <p:spPr>
          <a:xfrm>
            <a:off x="1430644" y="2565704"/>
            <a:ext cx="1244825" cy="308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6" idx="2"/>
            <a:endCxn id="27" idx="0"/>
          </p:cNvCxnSpPr>
          <p:nvPr/>
        </p:nvCxnSpPr>
        <p:spPr>
          <a:xfrm>
            <a:off x="2675469" y="2563362"/>
            <a:ext cx="1254265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7" idx="2"/>
            <a:endCxn id="28" idx="0"/>
          </p:cNvCxnSpPr>
          <p:nvPr/>
        </p:nvCxnSpPr>
        <p:spPr>
          <a:xfrm>
            <a:off x="3290463" y="2563362"/>
            <a:ext cx="1262358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8" idx="2"/>
            <a:endCxn id="29" idx="0"/>
          </p:cNvCxnSpPr>
          <p:nvPr/>
        </p:nvCxnSpPr>
        <p:spPr>
          <a:xfrm>
            <a:off x="3929734" y="2563362"/>
            <a:ext cx="1229990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9" idx="2"/>
            <a:endCxn id="30" idx="0"/>
          </p:cNvCxnSpPr>
          <p:nvPr/>
        </p:nvCxnSpPr>
        <p:spPr>
          <a:xfrm>
            <a:off x="4552821" y="2563362"/>
            <a:ext cx="1228641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4" idx="2"/>
            <a:endCxn id="37" idx="0"/>
          </p:cNvCxnSpPr>
          <p:nvPr/>
        </p:nvCxnSpPr>
        <p:spPr>
          <a:xfrm>
            <a:off x="2052382" y="3265980"/>
            <a:ext cx="2500439" cy="385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25" idx="2"/>
            <a:endCxn id="38" idx="0"/>
          </p:cNvCxnSpPr>
          <p:nvPr/>
        </p:nvCxnSpPr>
        <p:spPr>
          <a:xfrm>
            <a:off x="2675469" y="3265980"/>
            <a:ext cx="2484255" cy="385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26" idx="2"/>
            <a:endCxn id="39" idx="0"/>
          </p:cNvCxnSpPr>
          <p:nvPr/>
        </p:nvCxnSpPr>
        <p:spPr>
          <a:xfrm>
            <a:off x="3290463" y="3265980"/>
            <a:ext cx="2490999" cy="385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6" idx="2"/>
            <a:endCxn id="25" idx="0"/>
          </p:cNvCxnSpPr>
          <p:nvPr/>
        </p:nvCxnSpPr>
        <p:spPr>
          <a:xfrm>
            <a:off x="2675469" y="2563362"/>
            <a:ext cx="0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8" idx="2"/>
            <a:endCxn id="27" idx="0"/>
          </p:cNvCxnSpPr>
          <p:nvPr/>
        </p:nvCxnSpPr>
        <p:spPr>
          <a:xfrm>
            <a:off x="3929734" y="2563362"/>
            <a:ext cx="0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9" idx="2"/>
            <a:endCxn id="28" idx="0"/>
          </p:cNvCxnSpPr>
          <p:nvPr/>
        </p:nvCxnSpPr>
        <p:spPr>
          <a:xfrm>
            <a:off x="4552821" y="2563362"/>
            <a:ext cx="0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20" idx="2"/>
            <a:endCxn id="29" idx="0"/>
          </p:cNvCxnSpPr>
          <p:nvPr/>
        </p:nvCxnSpPr>
        <p:spPr>
          <a:xfrm>
            <a:off x="5159724" y="2563362"/>
            <a:ext cx="0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21" idx="2"/>
            <a:endCxn id="30" idx="0"/>
          </p:cNvCxnSpPr>
          <p:nvPr/>
        </p:nvCxnSpPr>
        <p:spPr>
          <a:xfrm>
            <a:off x="5781462" y="2563362"/>
            <a:ext cx="0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30" idx="2"/>
            <a:endCxn id="39" idx="0"/>
          </p:cNvCxnSpPr>
          <p:nvPr/>
        </p:nvCxnSpPr>
        <p:spPr>
          <a:xfrm>
            <a:off x="5781462" y="3265980"/>
            <a:ext cx="0" cy="385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29" idx="2"/>
            <a:endCxn id="38" idx="0"/>
          </p:cNvCxnSpPr>
          <p:nvPr/>
        </p:nvCxnSpPr>
        <p:spPr>
          <a:xfrm>
            <a:off x="5159724" y="3265980"/>
            <a:ext cx="0" cy="385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28" idx="2"/>
            <a:endCxn id="37" idx="0"/>
          </p:cNvCxnSpPr>
          <p:nvPr/>
        </p:nvCxnSpPr>
        <p:spPr>
          <a:xfrm>
            <a:off x="4552821" y="3265980"/>
            <a:ext cx="0" cy="385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27" idx="2"/>
            <a:endCxn id="36" idx="0"/>
          </p:cNvCxnSpPr>
          <p:nvPr/>
        </p:nvCxnSpPr>
        <p:spPr>
          <a:xfrm>
            <a:off x="3929734" y="3265980"/>
            <a:ext cx="0" cy="385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5" idx="2"/>
            <a:endCxn id="26" idx="0"/>
          </p:cNvCxnSpPr>
          <p:nvPr/>
        </p:nvCxnSpPr>
        <p:spPr>
          <a:xfrm>
            <a:off x="2052382" y="2563362"/>
            <a:ext cx="1238081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7" idx="2"/>
            <a:endCxn id="26" idx="0"/>
          </p:cNvCxnSpPr>
          <p:nvPr/>
        </p:nvCxnSpPr>
        <p:spPr>
          <a:xfrm>
            <a:off x="3290463" y="2563362"/>
            <a:ext cx="0" cy="31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4320" y="1836150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4320" y="2512425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4320" y="3303000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70648" y="1592423"/>
            <a:ext cx="940777" cy="36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Stage 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470648" y="2414043"/>
            <a:ext cx="940777" cy="420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Stage 2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470648" y="3406819"/>
            <a:ext cx="940777" cy="368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Stage 3</a:t>
            </a:r>
          </a:p>
        </p:txBody>
      </p:sp>
      <p:cxnSp>
        <p:nvCxnSpPr>
          <p:cNvPr id="95" name="Straight Arrow Connector 94"/>
          <p:cNvCxnSpPr>
            <a:stCxn id="83" idx="2"/>
            <a:endCxn id="84" idx="0"/>
          </p:cNvCxnSpPr>
          <p:nvPr/>
        </p:nvCxnSpPr>
        <p:spPr>
          <a:xfrm>
            <a:off x="7941037" y="1959428"/>
            <a:ext cx="0" cy="454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4" idx="2"/>
            <a:endCxn id="86" idx="0"/>
          </p:cNvCxnSpPr>
          <p:nvPr/>
        </p:nvCxnSpPr>
        <p:spPr>
          <a:xfrm>
            <a:off x="7941037" y="2834641"/>
            <a:ext cx="0" cy="5721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7936683" y="3783875"/>
            <a:ext cx="0" cy="5721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9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AD7D-57A7-4CFD-99BC-F049FA57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CF1D0-8090-47BC-8190-DF7C81FC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4 due tomorrow</a:t>
            </a:r>
          </a:p>
          <a:p>
            <a:r>
              <a:rPr lang="en-US" dirty="0"/>
              <a:t>Assignment 5 released</a:t>
            </a:r>
          </a:p>
          <a:p>
            <a:pPr lvl="1"/>
            <a:r>
              <a:rPr lang="en-US" dirty="0"/>
              <a:t>Generally: First bit of assignment is lab portion, the rest is take-home</a:t>
            </a:r>
          </a:p>
          <a:p>
            <a:pPr lvl="1"/>
            <a:r>
              <a:rPr lang="en-US" dirty="0"/>
              <a:t>Finish the lab first if needed</a:t>
            </a:r>
          </a:p>
          <a:p>
            <a:pPr lvl="1"/>
            <a:endParaRPr lang="en-US" dirty="0"/>
          </a:p>
          <a:p>
            <a:r>
              <a:rPr lang="en-US" dirty="0"/>
              <a:t>Late policy?</a:t>
            </a:r>
          </a:p>
          <a:p>
            <a:pPr lvl="1"/>
            <a:r>
              <a:rPr lang="en-US" dirty="0"/>
              <a:t>1 week: 10% off</a:t>
            </a:r>
          </a:p>
          <a:p>
            <a:pPr lvl="1"/>
            <a:r>
              <a:rPr lang="en-US" dirty="0"/>
              <a:t>2 weeks: Last chance, 30% off</a:t>
            </a:r>
          </a:p>
          <a:p>
            <a:pPr lvl="1"/>
            <a:r>
              <a:rPr lang="en-US" i="1" dirty="0"/>
              <a:t>Email with any exceptional circumstances, we’ll work it out</a:t>
            </a:r>
            <a:endParaRPr lang="en-US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7E766BF4-A9DF-9E47-A209-87F5E514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93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Mapping to </a:t>
            </a:r>
            <a:r>
              <a:rPr lang="en-US" dirty="0" err="1"/>
              <a:t>BulkSynchronous</a:t>
            </a:r>
            <a:r>
              <a:rPr lang="en-US" dirty="0"/>
              <a:t> Pattern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84764" y="1487845"/>
          <a:ext cx="73444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5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2059" y="1406766"/>
          <a:ext cx="73444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53044" y="1493012"/>
          <a:ext cx="73444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5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2318" y="1490430"/>
          <a:ext cx="73444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55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97347" y="1495596"/>
          <a:ext cx="73444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5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679707" y="2402711"/>
            <a:ext cx="384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3483" y="2402711"/>
            <a:ext cx="384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39510" y="2402711"/>
            <a:ext cx="384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95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Mapping to </a:t>
            </a:r>
            <a:r>
              <a:rPr lang="en-US" dirty="0" err="1"/>
              <a:t>BulkSynchronous</a:t>
            </a:r>
            <a:r>
              <a:rPr lang="en-US" dirty="0"/>
              <a:t> Pattern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16548" y="4135355"/>
            <a:ext cx="1377689" cy="316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 Counting sort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13500" y="4854683"/>
            <a:ext cx="1399025" cy="316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2. Counting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19596" y="5537435"/>
            <a:ext cx="1383785" cy="316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 Counting sort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110452" y="6214091"/>
            <a:ext cx="1402073" cy="316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4.  Counting sort</a:t>
            </a:r>
          </a:p>
        </p:txBody>
      </p:sp>
      <p:cxnSp>
        <p:nvCxnSpPr>
          <p:cNvPr id="54" name="Straight Arrow Connector 53"/>
          <p:cNvCxnSpPr>
            <a:stCxn id="50" idx="2"/>
            <a:endCxn id="51" idx="0"/>
          </p:cNvCxnSpPr>
          <p:nvPr/>
        </p:nvCxnSpPr>
        <p:spPr>
          <a:xfrm>
            <a:off x="4805393" y="4452309"/>
            <a:ext cx="7620" cy="4023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2"/>
            <a:endCxn id="53" idx="0"/>
          </p:cNvCxnSpPr>
          <p:nvPr/>
        </p:nvCxnSpPr>
        <p:spPr>
          <a:xfrm>
            <a:off x="4811489" y="5854389"/>
            <a:ext cx="0" cy="3597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1" idx="2"/>
            <a:endCxn id="52" idx="0"/>
          </p:cNvCxnSpPr>
          <p:nvPr/>
        </p:nvCxnSpPr>
        <p:spPr>
          <a:xfrm flipH="1">
            <a:off x="4811489" y="5171637"/>
            <a:ext cx="1524" cy="365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9589" y="3841350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(b) Radix sort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40925" y="446619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Mem</a:t>
            </a:r>
            <a:r>
              <a:rPr lang="en-US" sz="1400" i="1" dirty="0"/>
              <a:t>(n)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19589" y="5176374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Mem</a:t>
            </a:r>
            <a:r>
              <a:rPr lang="en-US" sz="1400" i="1" dirty="0"/>
              <a:t>(n)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28733" y="585303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Mem</a:t>
            </a:r>
            <a:r>
              <a:rPr lang="en-US" sz="1400" i="1" dirty="0"/>
              <a:t>(n)</a:t>
            </a:r>
          </a:p>
        </p:txBody>
      </p: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1884764" y="1487845"/>
          <a:ext cx="73444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5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712059" y="1406766"/>
          <a:ext cx="73444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3153044" y="1493012"/>
          <a:ext cx="73444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5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4452318" y="1490430"/>
          <a:ext cx="73444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55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5697347" y="1495596"/>
          <a:ext cx="73444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75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7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5" name="Straight Arrow Connector 74"/>
          <p:cNvCxnSpPr/>
          <p:nvPr/>
        </p:nvCxnSpPr>
        <p:spPr>
          <a:xfrm>
            <a:off x="2679707" y="2402711"/>
            <a:ext cx="384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963483" y="2402711"/>
            <a:ext cx="384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39510" y="2402711"/>
            <a:ext cx="384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533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serial application to parallel platform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749220" y="1790520"/>
            <a:ext cx="4648863" cy="39703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InsertionSort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>
                <a:solidFill>
                  <a:srgbClr val="005032"/>
                </a:solidFill>
                <a:latin typeface="Consolas"/>
              </a:rPr>
              <a:t>DTYPE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numbers[n])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  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en-US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, j, index;</a:t>
            </a:r>
            <a:endParaRPr lang="en-US" sz="1400" dirty="0">
              <a:latin typeface="Consolas"/>
            </a:endParaRPr>
          </a:p>
          <a:p>
            <a:r>
              <a:rPr lang="nn-NO" sz="14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nn-NO" sz="1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 (i=1; i &lt; n; i++)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index = numbers[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j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;</a:t>
            </a:r>
            <a:endParaRPr lang="en-US" sz="1400" dirty="0"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((j &gt; 0)&amp;&amp; (numbers[j-1] &gt; index) 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{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	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	</a:t>
            </a:r>
            <a:endParaRPr lang="en-US" sz="1400" b="1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	numbers[j] = numbers[j-1];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	j = j - 1;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numbers[j] = index;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7027" y="2760345"/>
            <a:ext cx="3242527" cy="2125164"/>
          </a:xfrm>
          <a:prstGeom prst="round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Parallel Platform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(GPU or FPGA or,..CPU)</a:t>
            </a:r>
          </a:p>
        </p:txBody>
      </p:sp>
      <p:cxnSp>
        <p:nvCxnSpPr>
          <p:cNvPr id="6" name="Shape 6"/>
          <p:cNvCxnSpPr>
            <a:stCxn id="4" idx="0"/>
            <a:endCxn id="5" idx="0"/>
          </p:cNvCxnSpPr>
          <p:nvPr/>
        </p:nvCxnSpPr>
        <p:spPr>
          <a:xfrm rot="16200000" flipH="1">
            <a:off x="5806058" y="-941887"/>
            <a:ext cx="969825" cy="6434639"/>
          </a:xfrm>
          <a:prstGeom prst="curvedConnector3">
            <a:avLst>
              <a:gd name="adj1" fmla="val -2357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943" y="5770804"/>
            <a:ext cx="10515600" cy="930441"/>
          </a:xfrm>
        </p:spPr>
        <p:txBody>
          <a:bodyPr>
            <a:normAutofit/>
          </a:bodyPr>
          <a:lstStyle/>
          <a:p>
            <a:r>
              <a:rPr lang="en-US" dirty="0"/>
              <a:t>Serial Code </a:t>
            </a:r>
            <a:r>
              <a:rPr lang="en-US" dirty="0">
                <a:sym typeface="Wingdings" pitchFamily="2" charset="2"/>
              </a:rPr>
              <a:t> Streaming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08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Programming 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58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9720072" y="1698176"/>
            <a:ext cx="2068296" cy="457200"/>
            <a:chOff x="1156612" y="1698176"/>
            <a:chExt cx="2068296" cy="457200"/>
          </a:xfrm>
        </p:grpSpPr>
        <p:sp>
          <p:nvSpPr>
            <p:cNvPr id="24" name="Rectangle 23"/>
            <p:cNvSpPr/>
            <p:nvPr/>
          </p:nvSpPr>
          <p:spPr>
            <a:xfrm>
              <a:off x="16900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28860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67708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566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789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9720072" y="1698176"/>
            <a:ext cx="2068296" cy="457200"/>
            <a:chOff x="1156612" y="1698176"/>
            <a:chExt cx="2068296" cy="457200"/>
          </a:xfrm>
        </p:grpSpPr>
        <p:sp>
          <p:nvSpPr>
            <p:cNvPr id="24" name="Rectangle 23"/>
            <p:cNvSpPr/>
            <p:nvPr/>
          </p:nvSpPr>
          <p:spPr>
            <a:xfrm>
              <a:off x="16900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28860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67708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56612" y="1698176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505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9720072" y="1698176"/>
            <a:ext cx="2083536" cy="1127760"/>
            <a:chOff x="1156612" y="1698176"/>
            <a:chExt cx="2083536" cy="1127760"/>
          </a:xfrm>
        </p:grpSpPr>
        <p:sp>
          <p:nvSpPr>
            <p:cNvPr id="29" name="Rectangle 28"/>
            <p:cNvSpPr/>
            <p:nvPr/>
          </p:nvSpPr>
          <p:spPr>
            <a:xfrm>
              <a:off x="1158240" y="2368736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05252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44100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2948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900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28860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7708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566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212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9720072" y="1698176"/>
            <a:ext cx="2083536" cy="1127760"/>
            <a:chOff x="1156612" y="1698176"/>
            <a:chExt cx="2083536" cy="1127760"/>
          </a:xfrm>
        </p:grpSpPr>
        <p:sp>
          <p:nvSpPr>
            <p:cNvPr id="29" name="Rectangle 28"/>
            <p:cNvSpPr/>
            <p:nvPr/>
          </p:nvSpPr>
          <p:spPr>
            <a:xfrm>
              <a:off x="1158240" y="2368736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05252" y="2368736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44100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2948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900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28860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7708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566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106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9720072" y="1698176"/>
            <a:ext cx="2083536" cy="1777632"/>
            <a:chOff x="1156612" y="1698176"/>
            <a:chExt cx="2083536" cy="1777632"/>
          </a:xfrm>
        </p:grpSpPr>
        <p:sp>
          <p:nvSpPr>
            <p:cNvPr id="29" name="Rectangle 28"/>
            <p:cNvSpPr/>
            <p:nvPr/>
          </p:nvSpPr>
          <p:spPr>
            <a:xfrm>
              <a:off x="1158240" y="2368736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05252" y="2368736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44100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2948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900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28860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7708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566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8240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5252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44100" y="3018608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2948" y="3018608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693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9720072" y="1698176"/>
            <a:ext cx="2083536" cy="1777632"/>
            <a:chOff x="1156612" y="1698176"/>
            <a:chExt cx="2083536" cy="1777632"/>
          </a:xfrm>
        </p:grpSpPr>
        <p:sp>
          <p:nvSpPr>
            <p:cNvPr id="29" name="Rectangle 28"/>
            <p:cNvSpPr/>
            <p:nvPr/>
          </p:nvSpPr>
          <p:spPr>
            <a:xfrm>
              <a:off x="1158240" y="2368736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05252" y="2368736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44100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2948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900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28860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7708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566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8240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5252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44100" y="3018608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2948" y="3018608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92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558"/>
            <a:ext cx="6426200" cy="4821405"/>
          </a:xfrm>
        </p:spPr>
        <p:txBody>
          <a:bodyPr/>
          <a:lstStyle/>
          <a:p>
            <a:r>
              <a:rPr lang="en-US" dirty="0"/>
              <a:t>SIMD, SPMD, MIMD &amp; Flynn’s Taxonomy</a:t>
            </a:r>
          </a:p>
          <a:p>
            <a:pPr lvl="1"/>
            <a:r>
              <a:rPr lang="en-US" dirty="0"/>
              <a:t>Ways to describe ‘how parallel’ execution is</a:t>
            </a:r>
          </a:p>
          <a:p>
            <a:pPr lvl="1"/>
            <a:r>
              <a:rPr lang="en-US" dirty="0"/>
              <a:t>Expresses hardware capability, software engineer has to figure how to use it well</a:t>
            </a:r>
          </a:p>
          <a:p>
            <a:r>
              <a:rPr lang="en-US" dirty="0"/>
              <a:t>CUDA</a:t>
            </a:r>
          </a:p>
          <a:p>
            <a:pPr lvl="1"/>
            <a:r>
              <a:rPr lang="en-US" dirty="0"/>
              <a:t>Varying units of parallelism and flexibility</a:t>
            </a:r>
          </a:p>
          <a:p>
            <a:pPr lvl="1"/>
            <a:r>
              <a:rPr lang="en-US" dirty="0"/>
              <a:t>Threads, warps, blocks, grids</a:t>
            </a:r>
          </a:p>
          <a:p>
            <a:r>
              <a:rPr lang="en-US" dirty="0"/>
              <a:t>CUDA Memory</a:t>
            </a:r>
          </a:p>
          <a:p>
            <a:pPr lvl="1"/>
            <a:r>
              <a:rPr lang="en-US" dirty="0"/>
              <a:t>Performance highly dependent on memory management</a:t>
            </a:r>
          </a:p>
          <a:p>
            <a:pPr lvl="1"/>
            <a:r>
              <a:rPr lang="en-US" dirty="0"/>
              <a:t>Still heavily manual process :/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DBB60F4-1A26-0A4A-85B9-DC76B0F9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4388B-32D8-094A-BFB5-FA8A1B4A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0" y="1477697"/>
            <a:ext cx="4470400" cy="2031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18174-1AC3-664D-AF43-97A83C00F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100" y="3614769"/>
            <a:ext cx="4470400" cy="2593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9720072" y="1698176"/>
            <a:ext cx="2083536" cy="2450908"/>
            <a:chOff x="1156612" y="1698176"/>
            <a:chExt cx="2083536" cy="2450908"/>
          </a:xfrm>
        </p:grpSpPr>
        <p:sp>
          <p:nvSpPr>
            <p:cNvPr id="29" name="Rectangle 28"/>
            <p:cNvSpPr/>
            <p:nvPr/>
          </p:nvSpPr>
          <p:spPr>
            <a:xfrm>
              <a:off x="1158240" y="2368736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05252" y="2368736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44100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2948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900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28860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7708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566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8240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5252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44100" y="3018608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2948" y="3018608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58240" y="369188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5252" y="369188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4100" y="369188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82948" y="3691884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247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9720072" y="1698176"/>
            <a:ext cx="2083536" cy="2450908"/>
            <a:chOff x="1156612" y="1698176"/>
            <a:chExt cx="2083536" cy="2450908"/>
          </a:xfrm>
        </p:grpSpPr>
        <p:sp>
          <p:nvSpPr>
            <p:cNvPr id="29" name="Rectangle 28"/>
            <p:cNvSpPr/>
            <p:nvPr/>
          </p:nvSpPr>
          <p:spPr>
            <a:xfrm>
              <a:off x="1158240" y="2368736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05252" y="2368736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44100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2948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900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28860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7708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566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8240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5252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44100" y="3018608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2948" y="3018608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58240" y="369188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5252" y="369188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4100" y="369188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82948" y="3691884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665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9720072" y="1698176"/>
            <a:ext cx="2083536" cy="3132348"/>
            <a:chOff x="1156612" y="1698176"/>
            <a:chExt cx="2083536" cy="3132348"/>
          </a:xfrm>
        </p:grpSpPr>
        <p:sp>
          <p:nvSpPr>
            <p:cNvPr id="29" name="Rectangle 28"/>
            <p:cNvSpPr/>
            <p:nvPr/>
          </p:nvSpPr>
          <p:spPr>
            <a:xfrm>
              <a:off x="1158240" y="2368736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05252" y="2368736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44100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2948" y="236873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900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28860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7708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56612" y="1698176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8240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5252" y="3018608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44100" y="3018608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2948" y="3018608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58240" y="369188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5252" y="369188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4100" y="369188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82948" y="3691884"/>
              <a:ext cx="457200" cy="457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8240" y="437332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05252" y="437332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44100" y="437332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82948" y="4373324"/>
              <a:ext cx="4572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70398" y="2038714"/>
            <a:ext cx="4648863" cy="39703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InsertionSort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>
                <a:solidFill>
                  <a:srgbClr val="005032"/>
                </a:solidFill>
                <a:latin typeface="Consolas"/>
              </a:rPr>
              <a:t>DTYPE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numbers[n])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  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en-US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, j, index;</a:t>
            </a:r>
            <a:endParaRPr lang="en-US" sz="1400" dirty="0">
              <a:latin typeface="Consolas"/>
            </a:endParaRPr>
          </a:p>
          <a:p>
            <a:r>
              <a:rPr lang="nn-NO" sz="14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nn-NO" sz="1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400" b="1" dirty="0">
                <a:solidFill>
                  <a:srgbClr val="000000"/>
                </a:solidFill>
                <a:latin typeface="Consolas"/>
              </a:rPr>
              <a:t> (i=1; i &lt; n; i++)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index = numbers[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j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;</a:t>
            </a:r>
            <a:endParaRPr lang="en-US" sz="1400" dirty="0"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((j &gt; 0)&amp;&amp; (numbers[j-1] &gt; index) 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{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	</a:t>
            </a:r>
          </a:p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	</a:t>
            </a:r>
            <a:endParaRPr lang="en-US" sz="1400" b="1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	numbers[j] = numbers[j-1];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	j = j - 1;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numbers[j] = index;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9265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Sort: Streaming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281" y="1592953"/>
            <a:ext cx="6772068" cy="43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672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2751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234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656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2716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54357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346715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15882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85049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3"/>
            <a:endCxn id="14" idx="1"/>
          </p:cNvCxnSpPr>
          <p:nvPr/>
        </p:nvCxnSpPr>
        <p:spPr>
          <a:xfrm>
            <a:off x="4104862" y="1949263"/>
            <a:ext cx="241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15" idx="1"/>
          </p:cNvCxnSpPr>
          <p:nvPr/>
        </p:nvCxnSpPr>
        <p:spPr>
          <a:xfrm>
            <a:off x="5897220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6" idx="1"/>
          </p:cNvCxnSpPr>
          <p:nvPr/>
        </p:nvCxnSpPr>
        <p:spPr>
          <a:xfrm>
            <a:off x="7666387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33" idx="1"/>
          </p:cNvCxnSpPr>
          <p:nvPr/>
        </p:nvCxnSpPr>
        <p:spPr>
          <a:xfrm flipV="1">
            <a:off x="9435554" y="1947672"/>
            <a:ext cx="400054" cy="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9" idx="1"/>
          </p:cNvCxnSpPr>
          <p:nvPr/>
        </p:nvCxnSpPr>
        <p:spPr>
          <a:xfrm>
            <a:off x="2249916" y="1948467"/>
            <a:ext cx="304441" cy="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986412" y="171907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35608" y="171907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537334" y="171907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423195" y="171907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Sort: Streaming </a:t>
            </a:r>
          </a:p>
        </p:txBody>
      </p:sp>
    </p:spTree>
    <p:extLst>
      <p:ext uri="{BB962C8B-B14F-4D97-AF65-F5344CB8AC3E}">
        <p14:creationId xmlns:p14="http://schemas.microsoft.com/office/powerpoint/2010/main" val="3231948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9579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5062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484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54357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85682" y="171142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46715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15882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85049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3"/>
            <a:endCxn id="14" idx="1"/>
          </p:cNvCxnSpPr>
          <p:nvPr/>
        </p:nvCxnSpPr>
        <p:spPr>
          <a:xfrm>
            <a:off x="4104862" y="1949263"/>
            <a:ext cx="241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15" idx="1"/>
          </p:cNvCxnSpPr>
          <p:nvPr/>
        </p:nvCxnSpPr>
        <p:spPr>
          <a:xfrm>
            <a:off x="5897220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6" idx="1"/>
          </p:cNvCxnSpPr>
          <p:nvPr/>
        </p:nvCxnSpPr>
        <p:spPr>
          <a:xfrm>
            <a:off x="7666387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</p:cNvCxnSpPr>
          <p:nvPr/>
        </p:nvCxnSpPr>
        <p:spPr>
          <a:xfrm flipV="1">
            <a:off x="9435554" y="1947672"/>
            <a:ext cx="400054" cy="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2249916" y="1948467"/>
            <a:ext cx="304441" cy="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Sort: Streaming </a:t>
            </a:r>
          </a:p>
        </p:txBody>
      </p:sp>
    </p:spTree>
    <p:extLst>
      <p:ext uri="{BB962C8B-B14F-4D97-AF65-F5344CB8AC3E}">
        <p14:creationId xmlns:p14="http://schemas.microsoft.com/office/powerpoint/2010/main" val="2746517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1829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7251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54357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85682" y="171142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46715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15882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85049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3"/>
            <a:endCxn id="14" idx="1"/>
          </p:cNvCxnSpPr>
          <p:nvPr/>
        </p:nvCxnSpPr>
        <p:spPr>
          <a:xfrm>
            <a:off x="4104862" y="1949263"/>
            <a:ext cx="241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15" idx="1"/>
          </p:cNvCxnSpPr>
          <p:nvPr/>
        </p:nvCxnSpPr>
        <p:spPr>
          <a:xfrm>
            <a:off x="5897220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6" idx="1"/>
          </p:cNvCxnSpPr>
          <p:nvPr/>
        </p:nvCxnSpPr>
        <p:spPr>
          <a:xfrm>
            <a:off x="7666387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</p:cNvCxnSpPr>
          <p:nvPr/>
        </p:nvCxnSpPr>
        <p:spPr>
          <a:xfrm flipV="1">
            <a:off x="9435554" y="1947672"/>
            <a:ext cx="400054" cy="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2249916" y="1948467"/>
            <a:ext cx="304441" cy="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26988" y="170330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Sort: Streaming </a:t>
            </a:r>
          </a:p>
        </p:txBody>
      </p:sp>
    </p:spTree>
    <p:extLst>
      <p:ext uri="{BB962C8B-B14F-4D97-AF65-F5344CB8AC3E}">
        <p14:creationId xmlns:p14="http://schemas.microsoft.com/office/powerpoint/2010/main" val="1972497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1829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7251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54357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85682" y="171142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46715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15882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85049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3"/>
            <a:endCxn id="14" idx="1"/>
          </p:cNvCxnSpPr>
          <p:nvPr/>
        </p:nvCxnSpPr>
        <p:spPr>
          <a:xfrm>
            <a:off x="4104862" y="1949263"/>
            <a:ext cx="241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15" idx="1"/>
          </p:cNvCxnSpPr>
          <p:nvPr/>
        </p:nvCxnSpPr>
        <p:spPr>
          <a:xfrm>
            <a:off x="5897220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6" idx="1"/>
          </p:cNvCxnSpPr>
          <p:nvPr/>
        </p:nvCxnSpPr>
        <p:spPr>
          <a:xfrm>
            <a:off x="7666387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</p:cNvCxnSpPr>
          <p:nvPr/>
        </p:nvCxnSpPr>
        <p:spPr>
          <a:xfrm flipV="1">
            <a:off x="9435554" y="1947672"/>
            <a:ext cx="400054" cy="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2249916" y="1948467"/>
            <a:ext cx="304441" cy="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11162" y="169336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Sort: Streaming </a:t>
            </a:r>
          </a:p>
        </p:txBody>
      </p:sp>
    </p:spTree>
    <p:extLst>
      <p:ext uri="{BB962C8B-B14F-4D97-AF65-F5344CB8AC3E}">
        <p14:creationId xmlns:p14="http://schemas.microsoft.com/office/powerpoint/2010/main" val="3064256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1829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7251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54357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85682" y="171142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46715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15882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85049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3"/>
            <a:endCxn id="14" idx="1"/>
          </p:cNvCxnSpPr>
          <p:nvPr/>
        </p:nvCxnSpPr>
        <p:spPr>
          <a:xfrm>
            <a:off x="4104862" y="1949263"/>
            <a:ext cx="241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15" idx="1"/>
          </p:cNvCxnSpPr>
          <p:nvPr/>
        </p:nvCxnSpPr>
        <p:spPr>
          <a:xfrm>
            <a:off x="5897220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6" idx="1"/>
          </p:cNvCxnSpPr>
          <p:nvPr/>
        </p:nvCxnSpPr>
        <p:spPr>
          <a:xfrm>
            <a:off x="7666387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</p:cNvCxnSpPr>
          <p:nvPr/>
        </p:nvCxnSpPr>
        <p:spPr>
          <a:xfrm flipV="1">
            <a:off x="9435554" y="1947672"/>
            <a:ext cx="400054" cy="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2249916" y="1948467"/>
            <a:ext cx="304441" cy="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11162" y="169336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Sort: Streaming </a:t>
            </a:r>
          </a:p>
        </p:txBody>
      </p:sp>
    </p:spTree>
    <p:extLst>
      <p:ext uri="{BB962C8B-B14F-4D97-AF65-F5344CB8AC3E}">
        <p14:creationId xmlns:p14="http://schemas.microsoft.com/office/powerpoint/2010/main" val="201246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3721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54357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346715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15882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85049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3"/>
            <a:endCxn id="14" idx="1"/>
          </p:cNvCxnSpPr>
          <p:nvPr/>
        </p:nvCxnSpPr>
        <p:spPr>
          <a:xfrm>
            <a:off x="4104862" y="1949263"/>
            <a:ext cx="241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15" idx="1"/>
          </p:cNvCxnSpPr>
          <p:nvPr/>
        </p:nvCxnSpPr>
        <p:spPr>
          <a:xfrm>
            <a:off x="5897220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6" idx="1"/>
          </p:cNvCxnSpPr>
          <p:nvPr/>
        </p:nvCxnSpPr>
        <p:spPr>
          <a:xfrm>
            <a:off x="7666387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</p:cNvCxnSpPr>
          <p:nvPr/>
        </p:nvCxnSpPr>
        <p:spPr>
          <a:xfrm flipV="1">
            <a:off x="9435554" y="1947672"/>
            <a:ext cx="400054" cy="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2249916" y="1948467"/>
            <a:ext cx="304441" cy="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00205" y="169336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30873" y="170992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74725" y="171142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Sort: Streaming </a:t>
            </a:r>
          </a:p>
        </p:txBody>
      </p:sp>
    </p:spTree>
    <p:extLst>
      <p:ext uri="{BB962C8B-B14F-4D97-AF65-F5344CB8AC3E}">
        <p14:creationId xmlns:p14="http://schemas.microsoft.com/office/powerpoint/2010/main" val="96441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2F09-8FF5-407B-A2FE-7F3F53F5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Limitations of Optimizing Compilers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800B1-9E55-401C-BB9A-B188F209C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ea typeface="+mn-lt"/>
                <a:cs typeface="+mn-lt"/>
              </a:rPr>
              <a:t>Operate under fundamental constraint </a:t>
            </a:r>
            <a:endParaRPr lang="en-US" dirty="0">
              <a:cs typeface="Calibri"/>
            </a:endParaRPr>
          </a:p>
          <a:p>
            <a:r>
              <a:rPr lang="en-US" b="1" u="sng" dirty="0">
                <a:ea typeface="+mn-lt"/>
                <a:cs typeface="+mn-lt"/>
              </a:rPr>
              <a:t>Must not cause any change in program behavior </a:t>
            </a:r>
            <a:endParaRPr lang="en-US" b="1" u="sng" dirty="0"/>
          </a:p>
          <a:p>
            <a:r>
              <a:rPr lang="en-US" dirty="0">
                <a:ea typeface="+mn-lt"/>
                <a:cs typeface="+mn-lt"/>
              </a:rPr>
              <a:t>Except, possibly when program making use of nonstandard language features </a:t>
            </a:r>
            <a:endParaRPr lang="en-US" dirty="0"/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ea typeface="+mn-lt"/>
                <a:cs typeface="+mn-lt"/>
              </a:rPr>
              <a:t>Behavior that may be obvious to the programmer can  be obfuscated by languages and coding styles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e.g., Data ranges may be more limited than variable types suggest </a:t>
            </a:r>
            <a:endParaRPr lang="en-US" dirty="0"/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ea typeface="+mn-lt"/>
                <a:cs typeface="+mn-lt"/>
              </a:rPr>
              <a:t>Most analysis is performed only within procedures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Whole-program analysis is too expensive in most cases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Newer versions of GCC do </a:t>
            </a:r>
            <a:r>
              <a:rPr lang="en-US" dirty="0" err="1">
                <a:ea typeface="+mn-lt"/>
                <a:cs typeface="+mn-lt"/>
              </a:rPr>
              <a:t>interprocedural</a:t>
            </a:r>
            <a:r>
              <a:rPr lang="en-US" dirty="0">
                <a:ea typeface="+mn-lt"/>
                <a:cs typeface="+mn-lt"/>
              </a:rPr>
              <a:t> analysis within individual files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But, not between code in different files </a:t>
            </a:r>
            <a:endParaRPr lang="en-US" dirty="0"/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ea typeface="+mn-lt"/>
                <a:cs typeface="+mn-lt"/>
              </a:rPr>
              <a:t>Most analysis is based only on static information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Compiler has difficulty anticipating run-time inputs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E5AC2-7955-44DB-B040-1D2413F6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3F94-BD4E-45B7-8984-807B972C88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FC7DE-4DCD-4E7C-87E3-96B4FB591461}"/>
              </a:ext>
            </a:extLst>
          </p:cNvPr>
          <p:cNvSpPr txBox="1"/>
          <p:nvPr/>
        </p:nvSpPr>
        <p:spPr>
          <a:xfrm>
            <a:off x="851865" y="5894685"/>
            <a:ext cx="78282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When in doubt, the compiler must be conservative​</a:t>
            </a:r>
            <a:endParaRPr lang="en-US" sz="2800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F6CA0-CB83-432A-B29B-481A4D1A2D33}"/>
              </a:ext>
            </a:extLst>
          </p:cNvPr>
          <p:cNvSpPr txBox="1"/>
          <p:nvPr/>
        </p:nvSpPr>
        <p:spPr>
          <a:xfrm>
            <a:off x="0" y="6538912"/>
            <a:ext cx="42342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Bryant and </a:t>
            </a:r>
            <a:r>
              <a:rPr lang="en-US" sz="1100" i="1" dirty="0" err="1"/>
              <a:t>O'Hallaron</a:t>
            </a:r>
            <a:r>
              <a:rPr lang="en-US" sz="1100" i="1" dirty="0"/>
              <a:t>, Computer Systems: A programmer's Perspective</a:t>
            </a:r>
          </a:p>
        </p:txBody>
      </p:sp>
    </p:spTree>
    <p:extLst>
      <p:ext uri="{BB962C8B-B14F-4D97-AF65-F5344CB8AC3E}">
        <p14:creationId xmlns:p14="http://schemas.microsoft.com/office/powerpoint/2010/main" val="38349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2751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234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656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2716" y="1719867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54357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346715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15882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85049" y="1571576"/>
            <a:ext cx="1550505" cy="755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3"/>
            <a:endCxn id="14" idx="1"/>
          </p:cNvCxnSpPr>
          <p:nvPr/>
        </p:nvCxnSpPr>
        <p:spPr>
          <a:xfrm>
            <a:off x="4104862" y="1949263"/>
            <a:ext cx="241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15" idx="1"/>
          </p:cNvCxnSpPr>
          <p:nvPr/>
        </p:nvCxnSpPr>
        <p:spPr>
          <a:xfrm>
            <a:off x="5897220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6" idx="1"/>
          </p:cNvCxnSpPr>
          <p:nvPr/>
        </p:nvCxnSpPr>
        <p:spPr>
          <a:xfrm>
            <a:off x="7666387" y="1949263"/>
            <a:ext cx="218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33" idx="1"/>
          </p:cNvCxnSpPr>
          <p:nvPr/>
        </p:nvCxnSpPr>
        <p:spPr>
          <a:xfrm flipV="1">
            <a:off x="9435554" y="1947672"/>
            <a:ext cx="400054" cy="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9" idx="1"/>
          </p:cNvCxnSpPr>
          <p:nvPr/>
        </p:nvCxnSpPr>
        <p:spPr>
          <a:xfrm>
            <a:off x="2249916" y="1948467"/>
            <a:ext cx="304441" cy="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986412" y="171907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35608" y="171907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537334" y="171907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423195" y="171907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2183296" y="1949263"/>
            <a:ext cx="8044070" cy="1959770"/>
            <a:chOff x="2183296" y="1949263"/>
            <a:chExt cx="8044070" cy="1959770"/>
          </a:xfrm>
        </p:grpSpPr>
        <p:sp>
          <p:nvSpPr>
            <p:cNvPr id="21" name="Rectangle 20"/>
            <p:cNvSpPr/>
            <p:nvPr/>
          </p:nvSpPr>
          <p:spPr>
            <a:xfrm>
              <a:off x="2183296" y="3539701"/>
              <a:ext cx="8044070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F0055"/>
                  </a:solidFill>
                  <a:latin typeface="Consolas"/>
                </a:rPr>
                <a:t>Streaming Core</a:t>
              </a:r>
              <a:endParaRPr lang="en-US" dirty="0"/>
            </a:p>
          </p:txBody>
        </p:sp>
        <p:cxnSp>
          <p:nvCxnSpPr>
            <p:cNvPr id="24" name="Straight Connector 23"/>
            <p:cNvCxnSpPr>
              <a:stCxn id="14" idx="1"/>
            </p:cNvCxnSpPr>
            <p:nvPr/>
          </p:nvCxnSpPr>
          <p:spPr>
            <a:xfrm flipH="1">
              <a:off x="2226365" y="1949263"/>
              <a:ext cx="2120350" cy="1589067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4" idx="3"/>
            </p:cNvCxnSpPr>
            <p:nvPr/>
          </p:nvCxnSpPr>
          <p:spPr>
            <a:xfrm>
              <a:off x="5897220" y="1949263"/>
              <a:ext cx="4270510" cy="1589067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0"/>
          </a:xfrm>
        </p:spPr>
        <p:txBody>
          <a:bodyPr/>
          <a:lstStyle/>
          <a:p>
            <a:r>
              <a:rPr lang="en-US" dirty="0"/>
              <a:t>Insertion Sort: Streaming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4C47A-C2F3-4603-95DF-23E93B50508C}"/>
              </a:ext>
            </a:extLst>
          </p:cNvPr>
          <p:cNvSpPr txBox="1"/>
          <p:nvPr/>
        </p:nvSpPr>
        <p:spPr>
          <a:xfrm>
            <a:off x="1255615" y="4824759"/>
            <a:ext cx="9283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plethora of work on parallel soring algorithms (computational patterns are very different from what we learned from</a:t>
            </a:r>
          </a:p>
          <a:p>
            <a:r>
              <a:rPr lang="en-US" dirty="0"/>
              <a:t>Our algorithms class)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Bitonic</a:t>
            </a:r>
            <a:r>
              <a:rPr lang="en-US" dirty="0"/>
              <a:t> sort, parallel merge (quick) sort,…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Convolution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24" y="3782216"/>
            <a:ext cx="2982925" cy="284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2807390" y="4092876"/>
            <a:ext cx="457200" cy="4572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276600" y="2553624"/>
            <a:ext cx="2057400" cy="1981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10624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810790" y="1944024"/>
            <a:ext cx="243401" cy="24395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819400" y="1334424"/>
            <a:ext cx="1295400" cy="2819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>
            <a:off x="1054191" y="2065999"/>
            <a:ext cx="2547653" cy="16919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>
            <a:off x="685800" y="2065999"/>
            <a:ext cx="124990" cy="17068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676400" y="1715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Magnification</a:t>
            </a:r>
            <a:endParaRPr lang="en-US" dirty="0"/>
          </a:p>
        </p:txBody>
      </p:sp>
      <p:pic>
        <p:nvPicPr>
          <p:cNvPr id="14" name="Picture 13" descr="small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6520" y="1334424"/>
            <a:ext cx="1228876" cy="12192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948013" y="1445934"/>
          <a:ext cx="13716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700613" y="1445934"/>
          <a:ext cx="13716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92224" y="2846142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G_X = 1*(-1) + 2*0 + 3*1 +…+ = 8</a:t>
            </a:r>
            <a:endParaRPr lang="en-US" i="1" baseline="30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3944" y="3178378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G_Y = 1*(-1) + 2*2 +3*1 + … + = -32</a:t>
            </a:r>
            <a:endParaRPr lang="en-US" i="1" baseline="300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004" y="3823562"/>
            <a:ext cx="4778324" cy="2958492"/>
          </a:xfrm>
          <a:prstGeom prst="rect">
            <a:avLst/>
          </a:prstGeom>
          <a:solidFill>
            <a:srgbClr val="0070C0">
              <a:alpha val="8000"/>
            </a:srgbClr>
          </a:solidFill>
        </p:spPr>
        <p:txBody>
          <a:bodyPr wrap="square">
            <a:spAutoFit/>
          </a:bodyPr>
          <a:lstStyle/>
          <a:p>
            <a:r>
              <a:rPr lang="nn-NO" sz="1400" b="1" dirty="0">
                <a:solidFill>
                  <a:srgbClr val="0066FF"/>
                </a:solidFill>
              </a:rPr>
              <a:t>for</a:t>
            </a:r>
            <a:r>
              <a:rPr lang="nn-NO" sz="1400" dirty="0"/>
              <a:t>(</a:t>
            </a:r>
            <a:r>
              <a:rPr lang="nn-NO" sz="1400" b="1" dirty="0">
                <a:solidFill>
                  <a:srgbClr val="7030A0"/>
                </a:solidFill>
              </a:rPr>
              <a:t>int</a:t>
            </a:r>
            <a:r>
              <a:rPr lang="nn-NO" sz="1400" dirty="0">
                <a:solidFill>
                  <a:srgbClr val="7030A0"/>
                </a:solidFill>
              </a:rPr>
              <a:t> </a:t>
            </a:r>
            <a:r>
              <a:rPr lang="nn-NO" sz="1400" dirty="0"/>
              <a:t>i = 0; i &lt; rows; i++){</a:t>
            </a:r>
          </a:p>
          <a:p>
            <a:r>
              <a:rPr lang="en-US" sz="1400" dirty="0">
                <a:solidFill>
                  <a:srgbClr val="7030A0"/>
                </a:solidFill>
              </a:rPr>
              <a:t>    </a:t>
            </a:r>
            <a:r>
              <a:rPr lang="en-US" sz="1400" b="1" dirty="0">
                <a:solidFill>
                  <a:srgbClr val="0066FF"/>
                </a:solidFill>
              </a:rPr>
              <a:t>for</a:t>
            </a: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b="1" dirty="0" err="1">
                <a:solidFill>
                  <a:srgbClr val="7030A0"/>
                </a:solidFill>
              </a:rPr>
              <a:t>int</a:t>
            </a:r>
            <a:r>
              <a:rPr lang="en-US" sz="1400" dirty="0"/>
              <a:t> j=0; j &lt; cols; j++){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G</a:t>
            </a:r>
            <a:r>
              <a:rPr lang="en-US" sz="1400" baseline="-25000" dirty="0" err="1"/>
              <a:t>x</a:t>
            </a:r>
            <a:r>
              <a:rPr lang="en-US" sz="1400" dirty="0"/>
              <a:t> = 0;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G</a:t>
            </a:r>
            <a:r>
              <a:rPr lang="en-US" sz="1400" baseline="-25000" dirty="0" err="1"/>
              <a:t>y</a:t>
            </a:r>
            <a:r>
              <a:rPr lang="en-US" sz="1400" dirty="0"/>
              <a:t> = 0;</a:t>
            </a:r>
          </a:p>
          <a:p>
            <a:r>
              <a:rPr lang="en-US" sz="1400" b="1" dirty="0">
                <a:solidFill>
                  <a:srgbClr val="0066FF"/>
                </a:solidFill>
              </a:rPr>
              <a:t>        for</a:t>
            </a:r>
            <a:r>
              <a:rPr lang="en-US" sz="1400" dirty="0"/>
              <a:t>(</a:t>
            </a:r>
            <a:r>
              <a:rPr lang="en-US" sz="1400" b="1" dirty="0" err="1">
                <a:solidFill>
                  <a:srgbClr val="7030A0"/>
                </a:solidFill>
              </a:rPr>
              <a:t>int</a:t>
            </a:r>
            <a:r>
              <a:rPr lang="en-US" sz="1400" dirty="0"/>
              <a:t> </a:t>
            </a:r>
            <a:r>
              <a:rPr lang="en-US" sz="1400" dirty="0" err="1"/>
              <a:t>rowOffset</a:t>
            </a:r>
            <a:r>
              <a:rPr lang="en-US" sz="1400" dirty="0"/>
              <a:t> = -1; </a:t>
            </a:r>
            <a:r>
              <a:rPr lang="en-US" sz="1400" dirty="0" err="1"/>
              <a:t>rowOffset</a:t>
            </a:r>
            <a:r>
              <a:rPr lang="en-US" sz="1400" dirty="0"/>
              <a:t> &lt;= 1; </a:t>
            </a:r>
            <a:r>
              <a:rPr lang="en-US" sz="1400" dirty="0" err="1"/>
              <a:t>rowOffset</a:t>
            </a:r>
            <a:r>
              <a:rPr lang="en-US" sz="1400" dirty="0"/>
              <a:t>++){</a:t>
            </a:r>
          </a:p>
          <a:p>
            <a:r>
              <a:rPr lang="en-US" sz="1400" dirty="0">
                <a:solidFill>
                  <a:srgbClr val="7030A0"/>
                </a:solidFill>
              </a:rPr>
              <a:t>           </a:t>
            </a:r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en-US" sz="1400" b="1" dirty="0">
                <a:solidFill>
                  <a:srgbClr val="0066FF"/>
                </a:solidFill>
              </a:rPr>
              <a:t>for</a:t>
            </a:r>
            <a:r>
              <a:rPr lang="en-US" sz="1400" dirty="0"/>
              <a:t>(</a:t>
            </a:r>
            <a:r>
              <a:rPr lang="en-US" sz="1400" b="1" dirty="0" err="1">
                <a:solidFill>
                  <a:srgbClr val="7030A0"/>
                </a:solidFill>
              </a:rPr>
              <a:t>int</a:t>
            </a:r>
            <a:r>
              <a:rPr lang="en-US" sz="1400" dirty="0"/>
              <a:t> </a:t>
            </a:r>
            <a:r>
              <a:rPr lang="en-US" sz="1400" dirty="0" err="1"/>
              <a:t>colOffset</a:t>
            </a:r>
            <a:r>
              <a:rPr lang="en-US" sz="1400" dirty="0"/>
              <a:t> = -1; </a:t>
            </a:r>
            <a:r>
              <a:rPr lang="en-US" sz="1400" dirty="0" err="1"/>
              <a:t>colOffset</a:t>
            </a:r>
            <a:r>
              <a:rPr lang="en-US" sz="1400" dirty="0"/>
              <a:t> &lt;=1; </a:t>
            </a:r>
            <a:r>
              <a:rPr lang="en-US" sz="1400" dirty="0" err="1"/>
              <a:t>colOffset</a:t>
            </a:r>
            <a:r>
              <a:rPr lang="en-US" sz="1400" dirty="0"/>
              <a:t>++){</a:t>
            </a:r>
          </a:p>
          <a:p>
            <a:r>
              <a:rPr lang="en-US" sz="1400" dirty="0"/>
              <a:t>                </a:t>
            </a:r>
            <a:r>
              <a:rPr lang="en-US" sz="1400" dirty="0" err="1"/>
              <a:t>G</a:t>
            </a:r>
            <a:r>
              <a:rPr lang="en-US" sz="1400" baseline="-25000" dirty="0" err="1"/>
              <a:t>x</a:t>
            </a:r>
            <a:r>
              <a:rPr lang="en-US" sz="1400" baseline="-25000" dirty="0"/>
              <a:t> </a:t>
            </a:r>
            <a:r>
              <a:rPr lang="en-US" sz="1400" dirty="0"/>
              <a:t>= </a:t>
            </a:r>
            <a:r>
              <a:rPr lang="en-US" sz="1400" dirty="0" err="1"/>
              <a:t>G</a:t>
            </a:r>
            <a:r>
              <a:rPr lang="en-US" sz="1400" baseline="-25000" dirty="0" err="1"/>
              <a:t>x</a:t>
            </a:r>
            <a:r>
              <a:rPr lang="en-US" sz="1400" dirty="0"/>
              <a:t> + …;</a:t>
            </a:r>
          </a:p>
          <a:p>
            <a:r>
              <a:rPr lang="en-US" sz="1400" dirty="0"/>
              <a:t>                </a:t>
            </a:r>
            <a:r>
              <a:rPr lang="en-US" sz="1400" dirty="0" err="1"/>
              <a:t>G</a:t>
            </a:r>
            <a:r>
              <a:rPr lang="en-US" sz="1400" baseline="-25000" dirty="0" err="1"/>
              <a:t>y</a:t>
            </a:r>
            <a:r>
              <a:rPr lang="en-US" sz="1400" dirty="0"/>
              <a:t> = </a:t>
            </a:r>
            <a:r>
              <a:rPr lang="en-US" sz="1400" dirty="0" err="1"/>
              <a:t>G</a:t>
            </a:r>
            <a:r>
              <a:rPr lang="en-US" sz="1400" baseline="-25000" dirty="0" err="1"/>
              <a:t>y</a:t>
            </a:r>
            <a:r>
              <a:rPr lang="en-US" sz="1400" dirty="0"/>
              <a:t> + …;</a:t>
            </a:r>
          </a:p>
          <a:p>
            <a:r>
              <a:rPr lang="en-US" sz="1400" dirty="0"/>
              <a:t>                G = …;</a:t>
            </a:r>
          </a:p>
          <a:p>
            <a:r>
              <a:rPr lang="en-US" sz="1400" dirty="0"/>
              <a:t>            }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6284" y="347731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+mn-lt"/>
              </a:rPr>
              <a:t>G</a:t>
            </a:r>
            <a:r>
              <a:rPr lang="en-US" i="1" dirty="0">
                <a:latin typeface="+mn-lt"/>
              </a:rPr>
              <a:t>=</a:t>
            </a:r>
            <a:r>
              <a:rPr lang="en-US" i="1" dirty="0" err="1">
                <a:latin typeface="+mn-lt"/>
              </a:rPr>
              <a:t>sqrt</a:t>
            </a:r>
            <a:r>
              <a:rPr lang="en-US" i="1" dirty="0">
                <a:latin typeface="+mn-lt"/>
              </a:rPr>
              <a:t>(</a:t>
            </a:r>
            <a:r>
              <a:rPr lang="en-US" b="1" i="1" dirty="0">
                <a:latin typeface="+mn-lt"/>
              </a:rPr>
              <a:t>G_X</a:t>
            </a:r>
            <a:r>
              <a:rPr lang="en-US" i="1" baseline="30000" dirty="0">
                <a:latin typeface="+mn-lt"/>
              </a:rPr>
              <a:t>2</a:t>
            </a:r>
            <a:r>
              <a:rPr lang="en-US" i="1" dirty="0">
                <a:latin typeface="+mn-lt"/>
              </a:rPr>
              <a:t> + </a:t>
            </a:r>
            <a:r>
              <a:rPr lang="en-US" b="1" i="1" dirty="0">
                <a:latin typeface="+mn-lt"/>
              </a:rPr>
              <a:t>G_Y</a:t>
            </a:r>
            <a:r>
              <a:rPr lang="en-US" i="1" baseline="30000" dirty="0">
                <a:latin typeface="+mn-lt"/>
              </a:rPr>
              <a:t>2</a:t>
            </a:r>
            <a:r>
              <a:rPr lang="en-US" i="1" dirty="0">
                <a:latin typeface="+mn-lt"/>
              </a:rPr>
              <a:t>)</a:t>
            </a:r>
            <a:endParaRPr lang="en-US" i="1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2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9" grpId="0"/>
      <p:bldP spid="20" grpId="0" animBg="1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1209040" y="6106775"/>
            <a:ext cx="9662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Based on Xilinx tutorial: “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Zynq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all programmable soc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sobel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filter implementation using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vivado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hls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tool.”</a:t>
            </a:r>
          </a:p>
        </p:txBody>
      </p:sp>
      <p:sp>
        <p:nvSpPr>
          <p:cNvPr id="104" name="Title 1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Convolution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998760" y="2451958"/>
            <a:ext cx="4106103" cy="2958492"/>
          </a:xfrm>
          <a:prstGeom prst="rect">
            <a:avLst/>
          </a:prstGeom>
          <a:solidFill>
            <a:srgbClr val="0070C0">
              <a:alpha val="8000"/>
            </a:srgbClr>
          </a:solidFill>
        </p:spPr>
        <p:txBody>
          <a:bodyPr wrap="square">
            <a:spAutoFit/>
          </a:bodyPr>
          <a:lstStyle/>
          <a:p>
            <a:r>
              <a:rPr lang="nn-NO" sz="1400" b="1" dirty="0">
                <a:solidFill>
                  <a:srgbClr val="0066FF"/>
                </a:solidFill>
              </a:rPr>
              <a:t>for</a:t>
            </a:r>
            <a:r>
              <a:rPr lang="nn-NO" sz="1400" dirty="0"/>
              <a:t>(</a:t>
            </a:r>
            <a:r>
              <a:rPr lang="nn-NO" sz="1400" b="1" dirty="0">
                <a:solidFill>
                  <a:srgbClr val="7030A0"/>
                </a:solidFill>
              </a:rPr>
              <a:t>int</a:t>
            </a:r>
            <a:r>
              <a:rPr lang="nn-NO" sz="1400" dirty="0">
                <a:solidFill>
                  <a:srgbClr val="7030A0"/>
                </a:solidFill>
              </a:rPr>
              <a:t> </a:t>
            </a:r>
            <a:r>
              <a:rPr lang="nn-NO" sz="1400" dirty="0"/>
              <a:t>i = 0; i &lt; rows; i++){</a:t>
            </a:r>
          </a:p>
          <a:p>
            <a:r>
              <a:rPr lang="en-US" sz="1400" dirty="0">
                <a:solidFill>
                  <a:srgbClr val="7030A0"/>
                </a:solidFill>
              </a:rPr>
              <a:t>    </a:t>
            </a:r>
            <a:r>
              <a:rPr lang="en-US" sz="1400" b="1" dirty="0">
                <a:solidFill>
                  <a:srgbClr val="0066FF"/>
                </a:solidFill>
              </a:rPr>
              <a:t>for</a:t>
            </a:r>
            <a:r>
              <a:rPr lang="en-US" sz="1400" dirty="0">
                <a:solidFill>
                  <a:srgbClr val="7030A0"/>
                </a:solidFill>
              </a:rPr>
              <a:t>(</a:t>
            </a:r>
            <a:r>
              <a:rPr lang="en-US" sz="1400" b="1" dirty="0" err="1">
                <a:solidFill>
                  <a:srgbClr val="7030A0"/>
                </a:solidFill>
              </a:rPr>
              <a:t>int</a:t>
            </a:r>
            <a:r>
              <a:rPr lang="en-US" sz="1400" dirty="0"/>
              <a:t> j=0; j &lt; cols; j++){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G</a:t>
            </a:r>
            <a:r>
              <a:rPr lang="en-US" sz="1400" baseline="-25000" dirty="0" err="1"/>
              <a:t>x</a:t>
            </a:r>
            <a:r>
              <a:rPr lang="en-US" sz="1400" dirty="0"/>
              <a:t> = 0;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G</a:t>
            </a:r>
            <a:r>
              <a:rPr lang="en-US" sz="1400" baseline="-25000" dirty="0" err="1"/>
              <a:t>y</a:t>
            </a:r>
            <a:r>
              <a:rPr lang="en-US" sz="1400" dirty="0"/>
              <a:t> = 0;</a:t>
            </a:r>
          </a:p>
          <a:p>
            <a:r>
              <a:rPr lang="en-US" sz="1400" b="1" dirty="0">
                <a:solidFill>
                  <a:srgbClr val="0066FF"/>
                </a:solidFill>
              </a:rPr>
              <a:t>        for</a:t>
            </a:r>
            <a:r>
              <a:rPr lang="en-US" sz="1400" dirty="0"/>
              <a:t>(</a:t>
            </a:r>
            <a:r>
              <a:rPr lang="en-US" sz="1400" dirty="0" err="1"/>
              <a:t>rowOffset</a:t>
            </a:r>
            <a:r>
              <a:rPr lang="en-US" sz="1400" dirty="0"/>
              <a:t> = -1; </a:t>
            </a:r>
            <a:r>
              <a:rPr lang="en-US" sz="1400" dirty="0" err="1"/>
              <a:t>rowOffset</a:t>
            </a:r>
            <a:r>
              <a:rPr lang="en-US" sz="1400" dirty="0"/>
              <a:t> &lt;= 1; </a:t>
            </a:r>
            <a:r>
              <a:rPr lang="en-US" sz="1400" dirty="0" err="1"/>
              <a:t>rowOffset</a:t>
            </a:r>
            <a:r>
              <a:rPr lang="en-US" sz="1400" dirty="0"/>
              <a:t>++){</a:t>
            </a:r>
          </a:p>
          <a:p>
            <a:r>
              <a:rPr lang="en-US" sz="1400" dirty="0">
                <a:solidFill>
                  <a:srgbClr val="7030A0"/>
                </a:solidFill>
              </a:rPr>
              <a:t>           </a:t>
            </a:r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en-US" sz="1400" b="1" dirty="0">
                <a:solidFill>
                  <a:srgbClr val="0066FF"/>
                </a:solidFill>
              </a:rPr>
              <a:t>for</a:t>
            </a:r>
            <a:r>
              <a:rPr lang="en-US" sz="1400" dirty="0"/>
              <a:t>(</a:t>
            </a:r>
            <a:r>
              <a:rPr lang="en-US" sz="1400" dirty="0" err="1"/>
              <a:t>colOffset</a:t>
            </a:r>
            <a:r>
              <a:rPr lang="en-US" sz="1400" dirty="0"/>
              <a:t> = -1; </a:t>
            </a:r>
            <a:r>
              <a:rPr lang="en-US" sz="1400" dirty="0" err="1"/>
              <a:t>colOffset</a:t>
            </a:r>
            <a:r>
              <a:rPr lang="en-US" sz="1400" dirty="0"/>
              <a:t> &lt;=1; </a:t>
            </a:r>
            <a:r>
              <a:rPr lang="en-US" sz="1400" dirty="0" err="1"/>
              <a:t>colOffset</a:t>
            </a:r>
            <a:r>
              <a:rPr lang="en-US" sz="1400" dirty="0"/>
              <a:t>++){</a:t>
            </a:r>
          </a:p>
          <a:p>
            <a:r>
              <a:rPr lang="en-US" sz="1400" dirty="0"/>
              <a:t>                </a:t>
            </a:r>
            <a:r>
              <a:rPr lang="en-US" sz="1400" dirty="0" err="1"/>
              <a:t>G</a:t>
            </a:r>
            <a:r>
              <a:rPr lang="en-US" sz="1400" baseline="-25000" dirty="0" err="1"/>
              <a:t>x</a:t>
            </a:r>
            <a:r>
              <a:rPr lang="en-US" sz="1400" baseline="-25000" dirty="0"/>
              <a:t> </a:t>
            </a:r>
            <a:r>
              <a:rPr lang="en-US" sz="1400" dirty="0"/>
              <a:t>= </a:t>
            </a:r>
            <a:r>
              <a:rPr lang="en-US" sz="1400" dirty="0" err="1"/>
              <a:t>G</a:t>
            </a:r>
            <a:r>
              <a:rPr lang="en-US" sz="1400" baseline="-25000" dirty="0" err="1"/>
              <a:t>x</a:t>
            </a:r>
            <a:r>
              <a:rPr lang="en-US" sz="1400" dirty="0"/>
              <a:t> + …;</a:t>
            </a:r>
          </a:p>
          <a:p>
            <a:r>
              <a:rPr lang="en-US" sz="1400" dirty="0"/>
              <a:t>                </a:t>
            </a:r>
            <a:r>
              <a:rPr lang="en-US" sz="1400" dirty="0" err="1"/>
              <a:t>G</a:t>
            </a:r>
            <a:r>
              <a:rPr lang="en-US" sz="1400" baseline="-25000" dirty="0" err="1"/>
              <a:t>y</a:t>
            </a:r>
            <a:r>
              <a:rPr lang="en-US" sz="1400" dirty="0"/>
              <a:t> = </a:t>
            </a:r>
            <a:r>
              <a:rPr lang="en-US" sz="1400" dirty="0" err="1"/>
              <a:t>G</a:t>
            </a:r>
            <a:r>
              <a:rPr lang="en-US" sz="1400" baseline="-25000" dirty="0" err="1"/>
              <a:t>y</a:t>
            </a:r>
            <a:r>
              <a:rPr lang="en-US" sz="1400" dirty="0"/>
              <a:t> + …;</a:t>
            </a:r>
          </a:p>
          <a:p>
            <a:r>
              <a:rPr lang="en-US" sz="1400" dirty="0"/>
              <a:t>                G = …;</a:t>
            </a:r>
          </a:p>
          <a:p>
            <a:r>
              <a:rPr lang="en-US" sz="1400" dirty="0"/>
              <a:t>            }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3505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Convolution</a:t>
            </a:r>
          </a:p>
        </p:txBody>
      </p:sp>
      <p:grpSp>
        <p:nvGrpSpPr>
          <p:cNvPr id="3" name="Group 141"/>
          <p:cNvGrpSpPr/>
          <p:nvPr/>
        </p:nvGrpSpPr>
        <p:grpSpPr>
          <a:xfrm>
            <a:off x="67736" y="4055534"/>
            <a:ext cx="1432566" cy="1222177"/>
            <a:chOff x="0" y="4055534"/>
            <a:chExt cx="1432566" cy="1222177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4969934"/>
              <a:ext cx="1061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Input Image</a:t>
              </a:r>
            </a:p>
          </p:txBody>
        </p:sp>
        <p:grpSp>
          <p:nvGrpSpPr>
            <p:cNvPr id="4" name="Group 46"/>
            <p:cNvGrpSpPr/>
            <p:nvPr/>
          </p:nvGrpSpPr>
          <p:grpSpPr>
            <a:xfrm>
              <a:off x="0" y="4055534"/>
              <a:ext cx="1432566" cy="914400"/>
              <a:chOff x="169325" y="1905000"/>
              <a:chExt cx="1432566" cy="914400"/>
            </a:xfrm>
          </p:grpSpPr>
          <p:grpSp>
            <p:nvGrpSpPr>
              <p:cNvPr id="5" name="Group 48"/>
              <p:cNvGrpSpPr/>
              <p:nvPr/>
            </p:nvGrpSpPr>
            <p:grpSpPr>
              <a:xfrm>
                <a:off x="169331" y="1905000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7" name="Group 49"/>
              <p:cNvGrpSpPr/>
              <p:nvPr/>
            </p:nvGrpSpPr>
            <p:grpSpPr>
              <a:xfrm>
                <a:off x="169325" y="2142070"/>
                <a:ext cx="1432560" cy="228600"/>
                <a:chOff x="228600" y="1905000"/>
                <a:chExt cx="1432560" cy="2286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8" name="Group 54"/>
              <p:cNvGrpSpPr/>
              <p:nvPr/>
            </p:nvGrpSpPr>
            <p:grpSpPr>
              <a:xfrm>
                <a:off x="169331" y="23622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  <p:grpSp>
            <p:nvGrpSpPr>
              <p:cNvPr id="9" name="Group 59"/>
              <p:cNvGrpSpPr/>
              <p:nvPr/>
            </p:nvGrpSpPr>
            <p:grpSpPr>
              <a:xfrm>
                <a:off x="169331" y="25908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13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15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</p:grpSp>
        </p:grpSp>
      </p:grpSp>
      <p:grpSp>
        <p:nvGrpSpPr>
          <p:cNvPr id="10" name="Group 176"/>
          <p:cNvGrpSpPr/>
          <p:nvPr/>
        </p:nvGrpSpPr>
        <p:grpSpPr>
          <a:xfrm>
            <a:off x="395600" y="1413269"/>
            <a:ext cx="8693280" cy="1316480"/>
            <a:chOff x="395600" y="1112192"/>
            <a:chExt cx="8693280" cy="1316480"/>
          </a:xfrm>
        </p:grpSpPr>
        <p:sp>
          <p:nvSpPr>
            <p:cNvPr id="29" name="Rectangle 28"/>
            <p:cNvSpPr/>
            <p:nvPr/>
          </p:nvSpPr>
          <p:spPr>
            <a:xfrm>
              <a:off x="776600" y="1665064"/>
              <a:ext cx="27432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200" y="1817464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600" y="2016880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Line Buffer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43400" y="1583992"/>
              <a:ext cx="12954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Window Buffer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3200" y="1590472"/>
              <a:ext cx="16002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Kernel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2976" y="1112192"/>
              <a:ext cx="108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New data</a:t>
              </a:r>
            </a:p>
          </p:txBody>
        </p:sp>
        <p:cxnSp>
          <p:nvCxnSpPr>
            <p:cNvPr id="35" name="Straight Arrow Connector 34"/>
            <p:cNvCxnSpPr>
              <a:stCxn id="34" idx="2"/>
              <a:endCxn id="31" idx="0"/>
            </p:cNvCxnSpPr>
            <p:nvPr/>
          </p:nvCxnSpPr>
          <p:spPr>
            <a:xfrm>
              <a:off x="1743509" y="1481524"/>
              <a:ext cx="23691" cy="53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2" idx="1"/>
            </p:cNvCxnSpPr>
            <p:nvPr/>
          </p:nvCxnSpPr>
          <p:spPr>
            <a:xfrm flipV="1">
              <a:off x="3367400" y="2003092"/>
              <a:ext cx="976000" cy="48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3" idx="1"/>
            </p:cNvCxnSpPr>
            <p:nvPr/>
          </p:nvCxnSpPr>
          <p:spPr>
            <a:xfrm>
              <a:off x="5638800" y="2003092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174480" y="1981200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60298" y="4046551"/>
            <a:ext cx="1066800" cy="677849"/>
          </a:xfrm>
          <a:prstGeom prst="roundRect">
            <a:avLst>
              <a:gd name="adj" fmla="val 5487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1" name="Group 73"/>
          <p:cNvGrpSpPr/>
          <p:nvPr/>
        </p:nvGrpSpPr>
        <p:grpSpPr>
          <a:xfrm>
            <a:off x="6096000" y="3749040"/>
            <a:ext cx="1445973" cy="1110832"/>
            <a:chOff x="6096000" y="3749040"/>
            <a:chExt cx="1445973" cy="1110832"/>
          </a:xfrm>
        </p:grpSpPr>
        <p:grpSp>
          <p:nvGrpSpPr>
            <p:cNvPr id="28" name="Group 62"/>
            <p:cNvGrpSpPr/>
            <p:nvPr/>
          </p:nvGrpSpPr>
          <p:grpSpPr>
            <a:xfrm>
              <a:off x="6239933" y="4157132"/>
              <a:ext cx="1078667" cy="702740"/>
              <a:chOff x="6239933" y="4157132"/>
              <a:chExt cx="1078667" cy="702740"/>
            </a:xfrm>
          </p:grpSpPr>
          <p:sp>
            <p:nvSpPr>
              <p:cNvPr id="43" name="Rectangle 68"/>
              <p:cNvSpPr/>
              <p:nvPr/>
            </p:nvSpPr>
            <p:spPr>
              <a:xfrm>
                <a:off x="6239945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4" name="Rectangle 69"/>
              <p:cNvSpPr/>
              <p:nvPr/>
            </p:nvSpPr>
            <p:spPr>
              <a:xfrm>
                <a:off x="659385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95284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39939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59384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95283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39933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9383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95282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096000" y="3749040"/>
              <a:ext cx="1445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Window Buffer 1</a:t>
              </a:r>
              <a:endParaRPr lang="en-US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4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Convolution</a:t>
            </a:r>
          </a:p>
        </p:txBody>
      </p:sp>
      <p:grpSp>
        <p:nvGrpSpPr>
          <p:cNvPr id="3" name="Group 176"/>
          <p:cNvGrpSpPr/>
          <p:nvPr/>
        </p:nvGrpSpPr>
        <p:grpSpPr>
          <a:xfrm>
            <a:off x="395600" y="1413269"/>
            <a:ext cx="8693280" cy="1316480"/>
            <a:chOff x="395600" y="1112192"/>
            <a:chExt cx="8693280" cy="1316480"/>
          </a:xfrm>
        </p:grpSpPr>
        <p:sp>
          <p:nvSpPr>
            <p:cNvPr id="29" name="Rectangle 28"/>
            <p:cNvSpPr/>
            <p:nvPr/>
          </p:nvSpPr>
          <p:spPr>
            <a:xfrm>
              <a:off x="776600" y="1665064"/>
              <a:ext cx="27432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200" y="1817464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600" y="2016880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Line Buffer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43400" y="1583992"/>
              <a:ext cx="12954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Window Buffer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3200" y="1590472"/>
              <a:ext cx="16002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Kernel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2976" y="1112192"/>
              <a:ext cx="108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New data</a:t>
              </a:r>
            </a:p>
          </p:txBody>
        </p:sp>
        <p:cxnSp>
          <p:nvCxnSpPr>
            <p:cNvPr id="35" name="Straight Arrow Connector 34"/>
            <p:cNvCxnSpPr>
              <a:stCxn id="34" idx="2"/>
              <a:endCxn id="31" idx="0"/>
            </p:cNvCxnSpPr>
            <p:nvPr/>
          </p:nvCxnSpPr>
          <p:spPr>
            <a:xfrm>
              <a:off x="1743509" y="1481524"/>
              <a:ext cx="23691" cy="53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2" idx="1"/>
            </p:cNvCxnSpPr>
            <p:nvPr/>
          </p:nvCxnSpPr>
          <p:spPr>
            <a:xfrm flipV="1">
              <a:off x="3367400" y="2003092"/>
              <a:ext cx="976000" cy="48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3" idx="1"/>
            </p:cNvCxnSpPr>
            <p:nvPr/>
          </p:nvCxnSpPr>
          <p:spPr>
            <a:xfrm>
              <a:off x="5638800" y="2003092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174480" y="1981200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1"/>
          <p:cNvGrpSpPr/>
          <p:nvPr/>
        </p:nvGrpSpPr>
        <p:grpSpPr>
          <a:xfrm>
            <a:off x="67736" y="4055534"/>
            <a:ext cx="1432566" cy="1222177"/>
            <a:chOff x="0" y="4055534"/>
            <a:chExt cx="1432566" cy="1222177"/>
          </a:xfrm>
        </p:grpSpPr>
        <p:sp>
          <p:nvSpPr>
            <p:cNvPr id="53" name="TextBox 52"/>
            <p:cNvSpPr txBox="1"/>
            <p:nvPr/>
          </p:nvSpPr>
          <p:spPr>
            <a:xfrm>
              <a:off x="152400" y="4969934"/>
              <a:ext cx="1061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Input Image</a:t>
              </a:r>
            </a:p>
          </p:txBody>
        </p:sp>
        <p:grpSp>
          <p:nvGrpSpPr>
            <p:cNvPr id="5" name="Group 46"/>
            <p:cNvGrpSpPr/>
            <p:nvPr/>
          </p:nvGrpSpPr>
          <p:grpSpPr>
            <a:xfrm>
              <a:off x="0" y="4055534"/>
              <a:ext cx="1432566" cy="914400"/>
              <a:chOff x="169325" y="1905000"/>
              <a:chExt cx="1432566" cy="914400"/>
            </a:xfrm>
          </p:grpSpPr>
          <p:grpSp>
            <p:nvGrpSpPr>
              <p:cNvPr id="6" name="Group 48"/>
              <p:cNvGrpSpPr/>
              <p:nvPr/>
            </p:nvGrpSpPr>
            <p:grpSpPr>
              <a:xfrm>
                <a:off x="169331" y="1905000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7" name="Group 49"/>
              <p:cNvGrpSpPr/>
              <p:nvPr/>
            </p:nvGrpSpPr>
            <p:grpSpPr>
              <a:xfrm>
                <a:off x="169325" y="2142070"/>
                <a:ext cx="1432560" cy="228600"/>
                <a:chOff x="228600" y="1905000"/>
                <a:chExt cx="1432560" cy="2286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8" name="Group 54"/>
              <p:cNvGrpSpPr/>
              <p:nvPr/>
            </p:nvGrpSpPr>
            <p:grpSpPr>
              <a:xfrm>
                <a:off x="169331" y="23622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  <p:grpSp>
            <p:nvGrpSpPr>
              <p:cNvPr id="9" name="Group 59"/>
              <p:cNvGrpSpPr/>
              <p:nvPr/>
            </p:nvGrpSpPr>
            <p:grpSpPr>
              <a:xfrm>
                <a:off x="169331" y="25908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13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15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</p:grpSp>
        </p:grpSp>
      </p:grpSp>
      <p:sp>
        <p:nvSpPr>
          <p:cNvPr id="75" name="Rounded Rectangle 74"/>
          <p:cNvSpPr/>
          <p:nvPr/>
        </p:nvSpPr>
        <p:spPr>
          <a:xfrm>
            <a:off x="418093" y="4046551"/>
            <a:ext cx="1066800" cy="677849"/>
          </a:xfrm>
          <a:prstGeom prst="roundRect">
            <a:avLst>
              <a:gd name="adj" fmla="val 5487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" name="Group 51"/>
          <p:cNvGrpSpPr/>
          <p:nvPr/>
        </p:nvGrpSpPr>
        <p:grpSpPr>
          <a:xfrm>
            <a:off x="7467636" y="3749040"/>
            <a:ext cx="1683007" cy="1095592"/>
            <a:chOff x="7467636" y="3749040"/>
            <a:chExt cx="1683007" cy="1095592"/>
          </a:xfrm>
        </p:grpSpPr>
        <p:grpSp>
          <p:nvGrpSpPr>
            <p:cNvPr id="11" name="Group 129"/>
            <p:cNvGrpSpPr/>
            <p:nvPr/>
          </p:nvGrpSpPr>
          <p:grpSpPr>
            <a:xfrm>
              <a:off x="7704670" y="3749040"/>
              <a:ext cx="1445973" cy="1095592"/>
              <a:chOff x="4800600" y="5425440"/>
              <a:chExt cx="1445973" cy="1095592"/>
            </a:xfrm>
          </p:grpSpPr>
          <p:sp>
            <p:nvSpPr>
              <p:cNvPr id="79" name="Rectangle 69"/>
              <p:cNvSpPr/>
              <p:nvPr/>
            </p:nvSpPr>
            <p:spPr>
              <a:xfrm>
                <a:off x="497670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33569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97669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33568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97669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33568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5" name="TextBox 41"/>
              <p:cNvSpPr txBox="1"/>
              <p:nvPr/>
            </p:nvSpPr>
            <p:spPr>
              <a:xfrm>
                <a:off x="4800600" y="5425440"/>
                <a:ext cx="1445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+mn-lt"/>
                  </a:rPr>
                  <a:t>Window Buffer 2</a:t>
                </a:r>
                <a:endParaRPr lang="en-US" sz="1400" b="1" i="1" dirty="0">
                  <a:latin typeface="+mn-lt"/>
                </a:endParaRPr>
              </a:p>
            </p:txBody>
          </p:sp>
          <p:sp>
            <p:nvSpPr>
              <p:cNvPr id="86" name="Rectangle 68"/>
              <p:cNvSpPr/>
              <p:nvPr/>
            </p:nvSpPr>
            <p:spPr>
              <a:xfrm>
                <a:off x="5698054" y="581660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698048" y="605367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698042" y="629074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8" name="Right Arrow 77"/>
            <p:cNvSpPr/>
            <p:nvPr/>
          </p:nvSpPr>
          <p:spPr>
            <a:xfrm>
              <a:off x="7467636" y="4394202"/>
              <a:ext cx="228600" cy="3048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64"/>
          <p:cNvGrpSpPr/>
          <p:nvPr/>
        </p:nvGrpSpPr>
        <p:grpSpPr>
          <a:xfrm>
            <a:off x="6096000" y="3749040"/>
            <a:ext cx="1445973" cy="1110832"/>
            <a:chOff x="6096000" y="3749040"/>
            <a:chExt cx="1445973" cy="1110832"/>
          </a:xfrm>
        </p:grpSpPr>
        <p:grpSp>
          <p:nvGrpSpPr>
            <p:cNvPr id="13" name="Group 62"/>
            <p:cNvGrpSpPr/>
            <p:nvPr/>
          </p:nvGrpSpPr>
          <p:grpSpPr>
            <a:xfrm>
              <a:off x="6239933" y="4157132"/>
              <a:ext cx="1078667" cy="702740"/>
              <a:chOff x="6239933" y="4157132"/>
              <a:chExt cx="1078667" cy="702740"/>
            </a:xfrm>
          </p:grpSpPr>
          <p:sp>
            <p:nvSpPr>
              <p:cNvPr id="92" name="Rectangle 68"/>
              <p:cNvSpPr/>
              <p:nvPr/>
            </p:nvSpPr>
            <p:spPr>
              <a:xfrm>
                <a:off x="6239945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3" name="Rectangle 69"/>
              <p:cNvSpPr/>
              <p:nvPr/>
            </p:nvSpPr>
            <p:spPr>
              <a:xfrm>
                <a:off x="659385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95284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239939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59384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95283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239933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59383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95282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sp>
          <p:nvSpPr>
            <p:cNvPr id="91" name="TextBox 41"/>
            <p:cNvSpPr txBox="1"/>
            <p:nvPr/>
          </p:nvSpPr>
          <p:spPr>
            <a:xfrm>
              <a:off x="6096000" y="3749040"/>
              <a:ext cx="1445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Window Buffer 1</a:t>
              </a:r>
              <a:endParaRPr lang="en-US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5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Convolution</a:t>
            </a:r>
          </a:p>
        </p:txBody>
      </p:sp>
      <p:grpSp>
        <p:nvGrpSpPr>
          <p:cNvPr id="3" name="Group 176"/>
          <p:cNvGrpSpPr/>
          <p:nvPr/>
        </p:nvGrpSpPr>
        <p:grpSpPr>
          <a:xfrm>
            <a:off x="395600" y="1413269"/>
            <a:ext cx="8693280" cy="1316480"/>
            <a:chOff x="395600" y="1112192"/>
            <a:chExt cx="8693280" cy="1316480"/>
          </a:xfrm>
        </p:grpSpPr>
        <p:sp>
          <p:nvSpPr>
            <p:cNvPr id="29" name="Rectangle 28"/>
            <p:cNvSpPr/>
            <p:nvPr/>
          </p:nvSpPr>
          <p:spPr>
            <a:xfrm>
              <a:off x="776600" y="1665064"/>
              <a:ext cx="27432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200" y="1817464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600" y="2016880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Line Buffer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43400" y="1583992"/>
              <a:ext cx="12954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Window Buffer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3200" y="1590472"/>
              <a:ext cx="16002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Kernel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2976" y="1112192"/>
              <a:ext cx="108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New data</a:t>
              </a:r>
            </a:p>
          </p:txBody>
        </p:sp>
        <p:cxnSp>
          <p:nvCxnSpPr>
            <p:cNvPr id="35" name="Straight Arrow Connector 34"/>
            <p:cNvCxnSpPr>
              <a:stCxn id="34" idx="2"/>
              <a:endCxn id="31" idx="0"/>
            </p:cNvCxnSpPr>
            <p:nvPr/>
          </p:nvCxnSpPr>
          <p:spPr>
            <a:xfrm>
              <a:off x="1743509" y="1481524"/>
              <a:ext cx="23691" cy="53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2" idx="1"/>
            </p:cNvCxnSpPr>
            <p:nvPr/>
          </p:nvCxnSpPr>
          <p:spPr>
            <a:xfrm flipV="1">
              <a:off x="3367400" y="2003092"/>
              <a:ext cx="976000" cy="48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3" idx="1"/>
            </p:cNvCxnSpPr>
            <p:nvPr/>
          </p:nvCxnSpPr>
          <p:spPr>
            <a:xfrm>
              <a:off x="5638800" y="2003092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174480" y="1981200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1"/>
          <p:cNvGrpSpPr/>
          <p:nvPr/>
        </p:nvGrpSpPr>
        <p:grpSpPr>
          <a:xfrm>
            <a:off x="67736" y="4055534"/>
            <a:ext cx="1432566" cy="1222177"/>
            <a:chOff x="0" y="4055534"/>
            <a:chExt cx="1432566" cy="1222177"/>
          </a:xfrm>
        </p:grpSpPr>
        <p:sp>
          <p:nvSpPr>
            <p:cNvPr id="53" name="TextBox 52"/>
            <p:cNvSpPr txBox="1"/>
            <p:nvPr/>
          </p:nvSpPr>
          <p:spPr>
            <a:xfrm>
              <a:off x="152400" y="4969934"/>
              <a:ext cx="1061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Input Image</a:t>
              </a:r>
            </a:p>
          </p:txBody>
        </p:sp>
        <p:grpSp>
          <p:nvGrpSpPr>
            <p:cNvPr id="5" name="Group 46"/>
            <p:cNvGrpSpPr/>
            <p:nvPr/>
          </p:nvGrpSpPr>
          <p:grpSpPr>
            <a:xfrm>
              <a:off x="0" y="4055534"/>
              <a:ext cx="1432566" cy="914400"/>
              <a:chOff x="169325" y="1905000"/>
              <a:chExt cx="1432566" cy="914400"/>
            </a:xfrm>
          </p:grpSpPr>
          <p:grpSp>
            <p:nvGrpSpPr>
              <p:cNvPr id="6" name="Group 48"/>
              <p:cNvGrpSpPr/>
              <p:nvPr/>
            </p:nvGrpSpPr>
            <p:grpSpPr>
              <a:xfrm>
                <a:off x="169331" y="1905000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7" name="Group 49"/>
              <p:cNvGrpSpPr/>
              <p:nvPr/>
            </p:nvGrpSpPr>
            <p:grpSpPr>
              <a:xfrm>
                <a:off x="169325" y="2142070"/>
                <a:ext cx="1432560" cy="228600"/>
                <a:chOff x="228600" y="1905000"/>
                <a:chExt cx="1432560" cy="2286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8" name="Group 54"/>
              <p:cNvGrpSpPr/>
              <p:nvPr/>
            </p:nvGrpSpPr>
            <p:grpSpPr>
              <a:xfrm>
                <a:off x="169331" y="23622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  <p:grpSp>
            <p:nvGrpSpPr>
              <p:cNvPr id="9" name="Group 59"/>
              <p:cNvGrpSpPr/>
              <p:nvPr/>
            </p:nvGrpSpPr>
            <p:grpSpPr>
              <a:xfrm>
                <a:off x="169331" y="25908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13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15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</p:grpSp>
        </p:grpSp>
      </p:grpSp>
      <p:grpSp>
        <p:nvGrpSpPr>
          <p:cNvPr id="10" name="Group 41"/>
          <p:cNvGrpSpPr/>
          <p:nvPr/>
        </p:nvGrpSpPr>
        <p:grpSpPr>
          <a:xfrm>
            <a:off x="7467636" y="3749040"/>
            <a:ext cx="1683007" cy="1095592"/>
            <a:chOff x="7467636" y="3749040"/>
            <a:chExt cx="1683007" cy="1095592"/>
          </a:xfrm>
        </p:grpSpPr>
        <p:grpSp>
          <p:nvGrpSpPr>
            <p:cNvPr id="11" name="Group 129"/>
            <p:cNvGrpSpPr/>
            <p:nvPr/>
          </p:nvGrpSpPr>
          <p:grpSpPr>
            <a:xfrm>
              <a:off x="7704670" y="3749040"/>
              <a:ext cx="1445973" cy="1095592"/>
              <a:chOff x="4800600" y="5425440"/>
              <a:chExt cx="1445973" cy="1095592"/>
            </a:xfrm>
          </p:grpSpPr>
          <p:sp>
            <p:nvSpPr>
              <p:cNvPr id="78" name="Rectangle 69"/>
              <p:cNvSpPr/>
              <p:nvPr/>
            </p:nvSpPr>
            <p:spPr>
              <a:xfrm>
                <a:off x="497670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33569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97669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33568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97669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33568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4" name="TextBox 41"/>
              <p:cNvSpPr txBox="1"/>
              <p:nvPr/>
            </p:nvSpPr>
            <p:spPr>
              <a:xfrm>
                <a:off x="4800600" y="5425440"/>
                <a:ext cx="1445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+mn-lt"/>
                  </a:rPr>
                  <a:t>Window Buffer 2</a:t>
                </a:r>
                <a:endParaRPr lang="en-US" sz="1400" b="1" i="1" dirty="0">
                  <a:latin typeface="+mn-lt"/>
                </a:endParaRPr>
              </a:p>
            </p:txBody>
          </p:sp>
          <p:sp>
            <p:nvSpPr>
              <p:cNvPr id="85" name="Rectangle 68"/>
              <p:cNvSpPr/>
              <p:nvPr/>
            </p:nvSpPr>
            <p:spPr>
              <a:xfrm>
                <a:off x="5698054" y="581660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698048" y="605367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698042" y="629074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7" name="Right Arrow 76"/>
            <p:cNvSpPr/>
            <p:nvPr/>
          </p:nvSpPr>
          <p:spPr>
            <a:xfrm>
              <a:off x="7467636" y="4394202"/>
              <a:ext cx="228600" cy="3048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6096000" y="3749040"/>
            <a:ext cx="1445973" cy="1110832"/>
            <a:chOff x="6096000" y="3749040"/>
            <a:chExt cx="1445973" cy="1110832"/>
          </a:xfrm>
        </p:grpSpPr>
        <p:grpSp>
          <p:nvGrpSpPr>
            <p:cNvPr id="13" name="Group 62"/>
            <p:cNvGrpSpPr/>
            <p:nvPr/>
          </p:nvGrpSpPr>
          <p:grpSpPr>
            <a:xfrm>
              <a:off x="6239933" y="4157132"/>
              <a:ext cx="1078667" cy="702740"/>
              <a:chOff x="6239933" y="4157132"/>
              <a:chExt cx="1078667" cy="702740"/>
            </a:xfrm>
          </p:grpSpPr>
          <p:sp>
            <p:nvSpPr>
              <p:cNvPr id="91" name="Rectangle 68"/>
              <p:cNvSpPr/>
              <p:nvPr/>
            </p:nvSpPr>
            <p:spPr>
              <a:xfrm>
                <a:off x="6239945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2" name="Rectangle 69"/>
              <p:cNvSpPr/>
              <p:nvPr/>
            </p:nvSpPr>
            <p:spPr>
              <a:xfrm>
                <a:off x="659385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95284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239939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59384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95283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239933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59383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95282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sp>
          <p:nvSpPr>
            <p:cNvPr id="90" name="TextBox 41"/>
            <p:cNvSpPr txBox="1"/>
            <p:nvPr/>
          </p:nvSpPr>
          <p:spPr>
            <a:xfrm>
              <a:off x="6096000" y="3749040"/>
              <a:ext cx="1445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Window Buffer 1</a:t>
              </a:r>
              <a:endParaRPr lang="en-US" sz="1400" b="1" i="1" dirty="0">
                <a:latin typeface="+mn-lt"/>
              </a:endParaRPr>
            </a:p>
          </p:txBody>
        </p:sp>
      </p:grpSp>
      <p:grpSp>
        <p:nvGrpSpPr>
          <p:cNvPr id="14" name="Group 66"/>
          <p:cNvGrpSpPr/>
          <p:nvPr/>
        </p:nvGrpSpPr>
        <p:grpSpPr>
          <a:xfrm>
            <a:off x="3962400" y="3749040"/>
            <a:ext cx="1665841" cy="1110832"/>
            <a:chOff x="3962400" y="3749040"/>
            <a:chExt cx="1665841" cy="1110832"/>
          </a:xfrm>
        </p:grpSpPr>
        <p:grpSp>
          <p:nvGrpSpPr>
            <p:cNvPr id="15" name="Group 91"/>
            <p:cNvGrpSpPr/>
            <p:nvPr/>
          </p:nvGrpSpPr>
          <p:grpSpPr>
            <a:xfrm>
              <a:off x="4106333" y="4157132"/>
              <a:ext cx="1432572" cy="702740"/>
              <a:chOff x="4861548" y="4157129"/>
              <a:chExt cx="1432572" cy="702740"/>
            </a:xfrm>
          </p:grpSpPr>
          <p:grpSp>
            <p:nvGrpSpPr>
              <p:cNvPr id="16" name="Group 65"/>
              <p:cNvGrpSpPr/>
              <p:nvPr/>
            </p:nvGrpSpPr>
            <p:grpSpPr>
              <a:xfrm>
                <a:off x="4861560" y="415712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14" name="Rectangle 68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15" name="Rectangle 69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7" name="Group 72"/>
              <p:cNvGrpSpPr/>
              <p:nvPr/>
            </p:nvGrpSpPr>
            <p:grpSpPr>
              <a:xfrm>
                <a:off x="4861554" y="439419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18" name="Group 72"/>
              <p:cNvGrpSpPr/>
              <p:nvPr/>
            </p:nvGrpSpPr>
            <p:grpSpPr>
              <a:xfrm>
                <a:off x="4861548" y="463126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</p:grpSp>
        <p:sp>
          <p:nvSpPr>
            <p:cNvPr id="102" name="TextBox 41"/>
            <p:cNvSpPr txBox="1"/>
            <p:nvPr/>
          </p:nvSpPr>
          <p:spPr>
            <a:xfrm>
              <a:off x="3962400" y="3749040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Buffer at time </a:t>
              </a:r>
              <a:r>
                <a:rPr lang="en-US" sz="1400" b="1" i="1" dirty="0">
                  <a:latin typeface="+mn-lt"/>
                </a:rPr>
                <a:t>t</a:t>
              </a:r>
            </a:p>
          </p:txBody>
        </p:sp>
      </p:grpSp>
      <p:sp>
        <p:nvSpPr>
          <p:cNvPr id="118" name="TextBox 42"/>
          <p:cNvSpPr txBox="1"/>
          <p:nvPr/>
        </p:nvSpPr>
        <p:spPr>
          <a:xfrm>
            <a:off x="3474406" y="412327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Line 1</a:t>
            </a:r>
          </a:p>
        </p:txBody>
      </p:sp>
      <p:sp>
        <p:nvSpPr>
          <p:cNvPr id="119" name="TextBox 43"/>
          <p:cNvSpPr txBox="1"/>
          <p:nvPr/>
        </p:nvSpPr>
        <p:spPr>
          <a:xfrm>
            <a:off x="3472664" y="434561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Line 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472664" y="4595713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Line 3</a:t>
            </a:r>
          </a:p>
        </p:txBody>
      </p:sp>
    </p:spTree>
    <p:extLst>
      <p:ext uri="{BB962C8B-B14F-4D97-AF65-F5344CB8AC3E}">
        <p14:creationId xmlns:p14="http://schemas.microsoft.com/office/powerpoint/2010/main" val="1377717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Convolution</a:t>
            </a:r>
          </a:p>
        </p:txBody>
      </p:sp>
      <p:grpSp>
        <p:nvGrpSpPr>
          <p:cNvPr id="3" name="Group 176"/>
          <p:cNvGrpSpPr/>
          <p:nvPr/>
        </p:nvGrpSpPr>
        <p:grpSpPr>
          <a:xfrm>
            <a:off x="395600" y="1413269"/>
            <a:ext cx="8693280" cy="1316480"/>
            <a:chOff x="395600" y="1112192"/>
            <a:chExt cx="8693280" cy="1316480"/>
          </a:xfrm>
        </p:grpSpPr>
        <p:sp>
          <p:nvSpPr>
            <p:cNvPr id="29" name="Rectangle 28"/>
            <p:cNvSpPr/>
            <p:nvPr/>
          </p:nvSpPr>
          <p:spPr>
            <a:xfrm>
              <a:off x="776600" y="1665064"/>
              <a:ext cx="27432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200" y="1817464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600" y="2016880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Line Buffer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43400" y="1583992"/>
              <a:ext cx="12954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Window Buffer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3200" y="1590472"/>
              <a:ext cx="16002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Kernel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2976" y="1112192"/>
              <a:ext cx="108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New data</a:t>
              </a:r>
            </a:p>
          </p:txBody>
        </p:sp>
        <p:cxnSp>
          <p:nvCxnSpPr>
            <p:cNvPr id="35" name="Straight Arrow Connector 34"/>
            <p:cNvCxnSpPr>
              <a:stCxn id="34" idx="2"/>
              <a:endCxn id="31" idx="0"/>
            </p:cNvCxnSpPr>
            <p:nvPr/>
          </p:nvCxnSpPr>
          <p:spPr>
            <a:xfrm>
              <a:off x="1743509" y="1481524"/>
              <a:ext cx="23691" cy="53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2" idx="1"/>
            </p:cNvCxnSpPr>
            <p:nvPr/>
          </p:nvCxnSpPr>
          <p:spPr>
            <a:xfrm flipV="1">
              <a:off x="3367400" y="2003092"/>
              <a:ext cx="976000" cy="48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3" idx="1"/>
            </p:cNvCxnSpPr>
            <p:nvPr/>
          </p:nvCxnSpPr>
          <p:spPr>
            <a:xfrm>
              <a:off x="5638800" y="2003092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174480" y="1981200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1"/>
          <p:cNvGrpSpPr/>
          <p:nvPr/>
        </p:nvGrpSpPr>
        <p:grpSpPr>
          <a:xfrm>
            <a:off x="67736" y="4055534"/>
            <a:ext cx="1432566" cy="1222177"/>
            <a:chOff x="0" y="4055534"/>
            <a:chExt cx="1432566" cy="1222177"/>
          </a:xfrm>
        </p:grpSpPr>
        <p:sp>
          <p:nvSpPr>
            <p:cNvPr id="53" name="TextBox 52"/>
            <p:cNvSpPr txBox="1"/>
            <p:nvPr/>
          </p:nvSpPr>
          <p:spPr>
            <a:xfrm>
              <a:off x="152400" y="4969934"/>
              <a:ext cx="1061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Input Image</a:t>
              </a:r>
            </a:p>
          </p:txBody>
        </p:sp>
        <p:grpSp>
          <p:nvGrpSpPr>
            <p:cNvPr id="5" name="Group 46"/>
            <p:cNvGrpSpPr/>
            <p:nvPr/>
          </p:nvGrpSpPr>
          <p:grpSpPr>
            <a:xfrm>
              <a:off x="0" y="4055534"/>
              <a:ext cx="1432566" cy="914400"/>
              <a:chOff x="169325" y="1905000"/>
              <a:chExt cx="1432566" cy="914400"/>
            </a:xfrm>
          </p:grpSpPr>
          <p:grpSp>
            <p:nvGrpSpPr>
              <p:cNvPr id="6" name="Group 48"/>
              <p:cNvGrpSpPr/>
              <p:nvPr/>
            </p:nvGrpSpPr>
            <p:grpSpPr>
              <a:xfrm>
                <a:off x="169331" y="1905000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7" name="Group 49"/>
              <p:cNvGrpSpPr/>
              <p:nvPr/>
            </p:nvGrpSpPr>
            <p:grpSpPr>
              <a:xfrm>
                <a:off x="169325" y="2142070"/>
                <a:ext cx="1432560" cy="228600"/>
                <a:chOff x="228600" y="1905000"/>
                <a:chExt cx="1432560" cy="2286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8" name="Group 54"/>
              <p:cNvGrpSpPr/>
              <p:nvPr/>
            </p:nvGrpSpPr>
            <p:grpSpPr>
              <a:xfrm>
                <a:off x="169331" y="23622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  <p:grpSp>
            <p:nvGrpSpPr>
              <p:cNvPr id="9" name="Group 59"/>
              <p:cNvGrpSpPr/>
              <p:nvPr/>
            </p:nvGrpSpPr>
            <p:grpSpPr>
              <a:xfrm>
                <a:off x="169331" y="25908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13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15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</p:grpSp>
        </p:grpSp>
      </p:grpSp>
      <p:grpSp>
        <p:nvGrpSpPr>
          <p:cNvPr id="10" name="Group 40"/>
          <p:cNvGrpSpPr/>
          <p:nvPr/>
        </p:nvGrpSpPr>
        <p:grpSpPr>
          <a:xfrm>
            <a:off x="7467636" y="3749040"/>
            <a:ext cx="1683007" cy="1095592"/>
            <a:chOff x="7467636" y="3749040"/>
            <a:chExt cx="1683007" cy="1095592"/>
          </a:xfrm>
        </p:grpSpPr>
        <p:grpSp>
          <p:nvGrpSpPr>
            <p:cNvPr id="11" name="Group 129"/>
            <p:cNvGrpSpPr/>
            <p:nvPr/>
          </p:nvGrpSpPr>
          <p:grpSpPr>
            <a:xfrm>
              <a:off x="7704670" y="3749040"/>
              <a:ext cx="1445973" cy="1095592"/>
              <a:chOff x="4800600" y="5425440"/>
              <a:chExt cx="1445973" cy="1095592"/>
            </a:xfrm>
          </p:grpSpPr>
          <p:sp>
            <p:nvSpPr>
              <p:cNvPr id="78" name="Rectangle 69"/>
              <p:cNvSpPr/>
              <p:nvPr/>
            </p:nvSpPr>
            <p:spPr>
              <a:xfrm>
                <a:off x="497670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33569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97669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33568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97669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33568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4" name="TextBox 41"/>
              <p:cNvSpPr txBox="1"/>
              <p:nvPr/>
            </p:nvSpPr>
            <p:spPr>
              <a:xfrm>
                <a:off x="4800600" y="5425440"/>
                <a:ext cx="1445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+mn-lt"/>
                  </a:rPr>
                  <a:t>Window Buffer 2</a:t>
                </a:r>
                <a:endParaRPr lang="en-US" sz="1400" b="1" i="1" dirty="0">
                  <a:latin typeface="+mn-lt"/>
                </a:endParaRPr>
              </a:p>
            </p:txBody>
          </p:sp>
          <p:sp>
            <p:nvSpPr>
              <p:cNvPr id="85" name="Rectangle 68"/>
              <p:cNvSpPr/>
              <p:nvPr/>
            </p:nvSpPr>
            <p:spPr>
              <a:xfrm>
                <a:off x="5698054" y="581660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698048" y="605367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698042" y="629074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7" name="Right Arrow 76"/>
            <p:cNvSpPr/>
            <p:nvPr/>
          </p:nvSpPr>
          <p:spPr>
            <a:xfrm>
              <a:off x="7467636" y="4394202"/>
              <a:ext cx="228600" cy="3048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53"/>
          <p:cNvGrpSpPr/>
          <p:nvPr/>
        </p:nvGrpSpPr>
        <p:grpSpPr>
          <a:xfrm>
            <a:off x="6096000" y="3749040"/>
            <a:ext cx="1445973" cy="1110832"/>
            <a:chOff x="6096000" y="3749040"/>
            <a:chExt cx="1445973" cy="1110832"/>
          </a:xfrm>
        </p:grpSpPr>
        <p:grpSp>
          <p:nvGrpSpPr>
            <p:cNvPr id="13" name="Group 62"/>
            <p:cNvGrpSpPr/>
            <p:nvPr/>
          </p:nvGrpSpPr>
          <p:grpSpPr>
            <a:xfrm>
              <a:off x="6239933" y="4157132"/>
              <a:ext cx="1078667" cy="702740"/>
              <a:chOff x="6239933" y="4157132"/>
              <a:chExt cx="1078667" cy="702740"/>
            </a:xfrm>
          </p:grpSpPr>
          <p:sp>
            <p:nvSpPr>
              <p:cNvPr id="91" name="Rectangle 68"/>
              <p:cNvSpPr/>
              <p:nvPr/>
            </p:nvSpPr>
            <p:spPr>
              <a:xfrm>
                <a:off x="6239945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2" name="Rectangle 69"/>
              <p:cNvSpPr/>
              <p:nvPr/>
            </p:nvSpPr>
            <p:spPr>
              <a:xfrm>
                <a:off x="659385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95284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239939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59384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95283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239933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59383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95282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sp>
          <p:nvSpPr>
            <p:cNvPr id="90" name="TextBox 41"/>
            <p:cNvSpPr txBox="1"/>
            <p:nvPr/>
          </p:nvSpPr>
          <p:spPr>
            <a:xfrm>
              <a:off x="6096000" y="3749040"/>
              <a:ext cx="1445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Window Buffer 1</a:t>
              </a:r>
              <a:endParaRPr lang="en-US" sz="1400" b="1" i="1" dirty="0">
                <a:latin typeface="+mn-lt"/>
              </a:endParaRPr>
            </a:p>
          </p:txBody>
        </p:sp>
      </p:grpSp>
      <p:grpSp>
        <p:nvGrpSpPr>
          <p:cNvPr id="14" name="Group 65"/>
          <p:cNvGrpSpPr/>
          <p:nvPr/>
        </p:nvGrpSpPr>
        <p:grpSpPr>
          <a:xfrm>
            <a:off x="3962400" y="3749040"/>
            <a:ext cx="1665841" cy="1110832"/>
            <a:chOff x="3962400" y="3749040"/>
            <a:chExt cx="1665841" cy="1110832"/>
          </a:xfrm>
        </p:grpSpPr>
        <p:grpSp>
          <p:nvGrpSpPr>
            <p:cNvPr id="15" name="Group 91"/>
            <p:cNvGrpSpPr/>
            <p:nvPr/>
          </p:nvGrpSpPr>
          <p:grpSpPr>
            <a:xfrm>
              <a:off x="4106333" y="4157132"/>
              <a:ext cx="1432572" cy="702740"/>
              <a:chOff x="4861548" y="4157129"/>
              <a:chExt cx="1432572" cy="702740"/>
            </a:xfrm>
          </p:grpSpPr>
          <p:grpSp>
            <p:nvGrpSpPr>
              <p:cNvPr id="16" name="Group 65"/>
              <p:cNvGrpSpPr/>
              <p:nvPr/>
            </p:nvGrpSpPr>
            <p:grpSpPr>
              <a:xfrm>
                <a:off x="4861560" y="415712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14" name="Rectangle 68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15" name="Rectangle 69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7" name="Group 72"/>
              <p:cNvGrpSpPr/>
              <p:nvPr/>
            </p:nvGrpSpPr>
            <p:grpSpPr>
              <a:xfrm>
                <a:off x="4861554" y="439419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18" name="Group 72"/>
              <p:cNvGrpSpPr/>
              <p:nvPr/>
            </p:nvGrpSpPr>
            <p:grpSpPr>
              <a:xfrm>
                <a:off x="4861548" y="463126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</p:grpSp>
        <p:sp>
          <p:nvSpPr>
            <p:cNvPr id="102" name="TextBox 41"/>
            <p:cNvSpPr txBox="1"/>
            <p:nvPr/>
          </p:nvSpPr>
          <p:spPr>
            <a:xfrm>
              <a:off x="3962400" y="3749040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Buffer at time </a:t>
              </a:r>
              <a:r>
                <a:rPr lang="en-US" sz="1400" b="1" i="1" dirty="0">
                  <a:latin typeface="+mn-lt"/>
                </a:rPr>
                <a:t>t</a:t>
              </a:r>
            </a:p>
          </p:txBody>
        </p:sp>
      </p:grpSp>
      <p:sp>
        <p:nvSpPr>
          <p:cNvPr id="118" name="TextBox 42"/>
          <p:cNvSpPr txBox="1"/>
          <p:nvPr/>
        </p:nvSpPr>
        <p:spPr>
          <a:xfrm>
            <a:off x="3474406" y="412327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Line 1</a:t>
            </a:r>
          </a:p>
        </p:txBody>
      </p:sp>
      <p:sp>
        <p:nvSpPr>
          <p:cNvPr id="119" name="TextBox 43"/>
          <p:cNvSpPr txBox="1"/>
          <p:nvPr/>
        </p:nvSpPr>
        <p:spPr>
          <a:xfrm>
            <a:off x="3472664" y="434561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Line 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472664" y="4595713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Line 3</a:t>
            </a:r>
          </a:p>
        </p:txBody>
      </p:sp>
      <p:grpSp>
        <p:nvGrpSpPr>
          <p:cNvPr id="19" name="Group 176"/>
          <p:cNvGrpSpPr/>
          <p:nvPr/>
        </p:nvGrpSpPr>
        <p:grpSpPr>
          <a:xfrm>
            <a:off x="4343400" y="4216398"/>
            <a:ext cx="2057400" cy="457200"/>
            <a:chOff x="4231581" y="1663686"/>
            <a:chExt cx="1610379" cy="457200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4231581" y="1663686"/>
              <a:ext cx="161037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243430" y="1900756"/>
              <a:ext cx="1598524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4231581" y="2120886"/>
              <a:ext cx="161037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81"/>
          <p:cNvGrpSpPr/>
          <p:nvPr/>
        </p:nvGrpSpPr>
        <p:grpSpPr>
          <a:xfrm>
            <a:off x="4724400" y="4267200"/>
            <a:ext cx="2057400" cy="457200"/>
            <a:chOff x="4555072" y="1701786"/>
            <a:chExt cx="1615380" cy="457200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4556697" y="1926157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4555072" y="1701786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4565158" y="2158986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17"/>
          <p:cNvGrpSpPr/>
          <p:nvPr/>
        </p:nvGrpSpPr>
        <p:grpSpPr>
          <a:xfrm>
            <a:off x="5029200" y="4343400"/>
            <a:ext cx="2057400" cy="457212"/>
            <a:chOff x="4944539" y="1752588"/>
            <a:chExt cx="1613755" cy="457212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4944539" y="1752588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4953000" y="1981188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4953000" y="2209800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6730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Convolution</a:t>
            </a:r>
          </a:p>
        </p:txBody>
      </p:sp>
      <p:grpSp>
        <p:nvGrpSpPr>
          <p:cNvPr id="3" name="Group 176"/>
          <p:cNvGrpSpPr/>
          <p:nvPr/>
        </p:nvGrpSpPr>
        <p:grpSpPr>
          <a:xfrm>
            <a:off x="395600" y="1413269"/>
            <a:ext cx="8693280" cy="1316480"/>
            <a:chOff x="395600" y="1112192"/>
            <a:chExt cx="8693280" cy="1316480"/>
          </a:xfrm>
        </p:grpSpPr>
        <p:sp>
          <p:nvSpPr>
            <p:cNvPr id="29" name="Rectangle 28"/>
            <p:cNvSpPr/>
            <p:nvPr/>
          </p:nvSpPr>
          <p:spPr>
            <a:xfrm>
              <a:off x="776600" y="1665064"/>
              <a:ext cx="27432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200" y="1817464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600" y="2016880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Line Buffer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43400" y="1583992"/>
              <a:ext cx="12954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Window Buffer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3200" y="1590472"/>
              <a:ext cx="16002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Kernel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2976" y="1112192"/>
              <a:ext cx="108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New data</a:t>
              </a:r>
            </a:p>
          </p:txBody>
        </p:sp>
        <p:cxnSp>
          <p:nvCxnSpPr>
            <p:cNvPr id="35" name="Straight Arrow Connector 34"/>
            <p:cNvCxnSpPr>
              <a:stCxn id="34" idx="2"/>
              <a:endCxn id="31" idx="0"/>
            </p:cNvCxnSpPr>
            <p:nvPr/>
          </p:nvCxnSpPr>
          <p:spPr>
            <a:xfrm>
              <a:off x="1743509" y="1481524"/>
              <a:ext cx="23691" cy="53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2" idx="1"/>
            </p:cNvCxnSpPr>
            <p:nvPr/>
          </p:nvCxnSpPr>
          <p:spPr>
            <a:xfrm flipV="1">
              <a:off x="3367400" y="2003092"/>
              <a:ext cx="976000" cy="48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3" idx="1"/>
            </p:cNvCxnSpPr>
            <p:nvPr/>
          </p:nvCxnSpPr>
          <p:spPr>
            <a:xfrm>
              <a:off x="5638800" y="2003092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174480" y="1981200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1"/>
          <p:cNvGrpSpPr/>
          <p:nvPr/>
        </p:nvGrpSpPr>
        <p:grpSpPr>
          <a:xfrm>
            <a:off x="67736" y="4055534"/>
            <a:ext cx="1432566" cy="1222177"/>
            <a:chOff x="0" y="4055534"/>
            <a:chExt cx="1432566" cy="1222177"/>
          </a:xfrm>
        </p:grpSpPr>
        <p:sp>
          <p:nvSpPr>
            <p:cNvPr id="53" name="TextBox 52"/>
            <p:cNvSpPr txBox="1"/>
            <p:nvPr/>
          </p:nvSpPr>
          <p:spPr>
            <a:xfrm>
              <a:off x="152400" y="4969934"/>
              <a:ext cx="1061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Input Image</a:t>
              </a:r>
            </a:p>
          </p:txBody>
        </p:sp>
        <p:grpSp>
          <p:nvGrpSpPr>
            <p:cNvPr id="5" name="Group 46"/>
            <p:cNvGrpSpPr/>
            <p:nvPr/>
          </p:nvGrpSpPr>
          <p:grpSpPr>
            <a:xfrm>
              <a:off x="0" y="4055534"/>
              <a:ext cx="1432566" cy="914400"/>
              <a:chOff x="169325" y="1905000"/>
              <a:chExt cx="1432566" cy="914400"/>
            </a:xfrm>
          </p:grpSpPr>
          <p:grpSp>
            <p:nvGrpSpPr>
              <p:cNvPr id="6" name="Group 48"/>
              <p:cNvGrpSpPr/>
              <p:nvPr/>
            </p:nvGrpSpPr>
            <p:grpSpPr>
              <a:xfrm>
                <a:off x="169331" y="1905000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7" name="Group 49"/>
              <p:cNvGrpSpPr/>
              <p:nvPr/>
            </p:nvGrpSpPr>
            <p:grpSpPr>
              <a:xfrm>
                <a:off x="169325" y="2142070"/>
                <a:ext cx="1432560" cy="228600"/>
                <a:chOff x="228600" y="1905000"/>
                <a:chExt cx="1432560" cy="2286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8" name="Group 54"/>
              <p:cNvGrpSpPr/>
              <p:nvPr/>
            </p:nvGrpSpPr>
            <p:grpSpPr>
              <a:xfrm>
                <a:off x="169331" y="23622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  <p:grpSp>
            <p:nvGrpSpPr>
              <p:cNvPr id="9" name="Group 59"/>
              <p:cNvGrpSpPr/>
              <p:nvPr/>
            </p:nvGrpSpPr>
            <p:grpSpPr>
              <a:xfrm>
                <a:off x="169331" y="25908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13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15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</p:grpSp>
        </p:grpSp>
      </p:grpSp>
      <p:grpSp>
        <p:nvGrpSpPr>
          <p:cNvPr id="10" name="Group 40"/>
          <p:cNvGrpSpPr/>
          <p:nvPr/>
        </p:nvGrpSpPr>
        <p:grpSpPr>
          <a:xfrm>
            <a:off x="7467636" y="3749040"/>
            <a:ext cx="1683007" cy="1095592"/>
            <a:chOff x="7467636" y="3749040"/>
            <a:chExt cx="1683007" cy="1095592"/>
          </a:xfrm>
        </p:grpSpPr>
        <p:grpSp>
          <p:nvGrpSpPr>
            <p:cNvPr id="11" name="Group 129"/>
            <p:cNvGrpSpPr/>
            <p:nvPr/>
          </p:nvGrpSpPr>
          <p:grpSpPr>
            <a:xfrm>
              <a:off x="7704670" y="3749040"/>
              <a:ext cx="1445973" cy="1095592"/>
              <a:chOff x="4800600" y="5425440"/>
              <a:chExt cx="1445973" cy="1095592"/>
            </a:xfrm>
          </p:grpSpPr>
          <p:sp>
            <p:nvSpPr>
              <p:cNvPr id="78" name="Rectangle 69"/>
              <p:cNvSpPr/>
              <p:nvPr/>
            </p:nvSpPr>
            <p:spPr>
              <a:xfrm>
                <a:off x="497670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33569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97669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33568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97669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33568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4" name="TextBox 41"/>
              <p:cNvSpPr txBox="1"/>
              <p:nvPr/>
            </p:nvSpPr>
            <p:spPr>
              <a:xfrm>
                <a:off x="4800600" y="5425440"/>
                <a:ext cx="1445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+mn-lt"/>
                  </a:rPr>
                  <a:t>Window Buffer 2</a:t>
                </a:r>
                <a:endParaRPr lang="en-US" sz="1400" b="1" i="1" dirty="0">
                  <a:latin typeface="+mn-lt"/>
                </a:endParaRPr>
              </a:p>
            </p:txBody>
          </p:sp>
          <p:sp>
            <p:nvSpPr>
              <p:cNvPr id="85" name="Rectangle 68"/>
              <p:cNvSpPr/>
              <p:nvPr/>
            </p:nvSpPr>
            <p:spPr>
              <a:xfrm>
                <a:off x="5698054" y="581660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698048" y="605367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698042" y="629074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7" name="Right Arrow 76"/>
            <p:cNvSpPr/>
            <p:nvPr/>
          </p:nvSpPr>
          <p:spPr>
            <a:xfrm>
              <a:off x="7467636" y="4394202"/>
              <a:ext cx="228600" cy="3048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53"/>
          <p:cNvGrpSpPr/>
          <p:nvPr/>
        </p:nvGrpSpPr>
        <p:grpSpPr>
          <a:xfrm>
            <a:off x="6096000" y="3749040"/>
            <a:ext cx="1445973" cy="1110832"/>
            <a:chOff x="6096000" y="3749040"/>
            <a:chExt cx="1445973" cy="1110832"/>
          </a:xfrm>
        </p:grpSpPr>
        <p:grpSp>
          <p:nvGrpSpPr>
            <p:cNvPr id="13" name="Group 62"/>
            <p:cNvGrpSpPr/>
            <p:nvPr/>
          </p:nvGrpSpPr>
          <p:grpSpPr>
            <a:xfrm>
              <a:off x="6239933" y="4157132"/>
              <a:ext cx="1078667" cy="702740"/>
              <a:chOff x="6239933" y="4157132"/>
              <a:chExt cx="1078667" cy="702740"/>
            </a:xfrm>
          </p:grpSpPr>
          <p:sp>
            <p:nvSpPr>
              <p:cNvPr id="91" name="Rectangle 68"/>
              <p:cNvSpPr/>
              <p:nvPr/>
            </p:nvSpPr>
            <p:spPr>
              <a:xfrm>
                <a:off x="6239945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2" name="Rectangle 69"/>
              <p:cNvSpPr/>
              <p:nvPr/>
            </p:nvSpPr>
            <p:spPr>
              <a:xfrm>
                <a:off x="659385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95284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239939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59384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95283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239933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59383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95282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sp>
          <p:nvSpPr>
            <p:cNvPr id="90" name="TextBox 41"/>
            <p:cNvSpPr txBox="1"/>
            <p:nvPr/>
          </p:nvSpPr>
          <p:spPr>
            <a:xfrm>
              <a:off x="6096000" y="3749040"/>
              <a:ext cx="1445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Window Buffer 1</a:t>
              </a:r>
              <a:endParaRPr lang="en-US" sz="1400" b="1" i="1" dirty="0">
                <a:latin typeface="+mn-lt"/>
              </a:endParaRPr>
            </a:p>
          </p:txBody>
        </p:sp>
      </p:grpSp>
      <p:grpSp>
        <p:nvGrpSpPr>
          <p:cNvPr id="14" name="Group 65"/>
          <p:cNvGrpSpPr/>
          <p:nvPr/>
        </p:nvGrpSpPr>
        <p:grpSpPr>
          <a:xfrm>
            <a:off x="3962400" y="3749040"/>
            <a:ext cx="1665841" cy="1110832"/>
            <a:chOff x="3962400" y="3749040"/>
            <a:chExt cx="1665841" cy="1110832"/>
          </a:xfrm>
        </p:grpSpPr>
        <p:grpSp>
          <p:nvGrpSpPr>
            <p:cNvPr id="15" name="Group 91"/>
            <p:cNvGrpSpPr/>
            <p:nvPr/>
          </p:nvGrpSpPr>
          <p:grpSpPr>
            <a:xfrm>
              <a:off x="4106333" y="4157132"/>
              <a:ext cx="1432572" cy="702740"/>
              <a:chOff x="4861548" y="4157129"/>
              <a:chExt cx="1432572" cy="702740"/>
            </a:xfrm>
          </p:grpSpPr>
          <p:grpSp>
            <p:nvGrpSpPr>
              <p:cNvPr id="16" name="Group 65"/>
              <p:cNvGrpSpPr/>
              <p:nvPr/>
            </p:nvGrpSpPr>
            <p:grpSpPr>
              <a:xfrm>
                <a:off x="4861560" y="415712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14" name="Rectangle 68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15" name="Rectangle 69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7" name="Group 72"/>
              <p:cNvGrpSpPr/>
              <p:nvPr/>
            </p:nvGrpSpPr>
            <p:grpSpPr>
              <a:xfrm>
                <a:off x="4861554" y="439419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18" name="Group 72"/>
              <p:cNvGrpSpPr/>
              <p:nvPr/>
            </p:nvGrpSpPr>
            <p:grpSpPr>
              <a:xfrm>
                <a:off x="4861548" y="463126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</p:grpSp>
        <p:sp>
          <p:nvSpPr>
            <p:cNvPr id="102" name="TextBox 41"/>
            <p:cNvSpPr txBox="1"/>
            <p:nvPr/>
          </p:nvSpPr>
          <p:spPr>
            <a:xfrm>
              <a:off x="3962400" y="3749040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Buffer at time </a:t>
              </a:r>
              <a:r>
                <a:rPr lang="en-US" sz="1400" b="1" i="1" dirty="0">
                  <a:latin typeface="+mn-lt"/>
                </a:rPr>
                <a:t>t</a:t>
              </a: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4343400" y="4216398"/>
            <a:ext cx="2057400" cy="457200"/>
            <a:chOff x="4231581" y="1663686"/>
            <a:chExt cx="1610379" cy="4572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4231581" y="1663686"/>
              <a:ext cx="161037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4243430" y="1900756"/>
              <a:ext cx="1598524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4231581" y="2120886"/>
              <a:ext cx="161037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81"/>
          <p:cNvGrpSpPr/>
          <p:nvPr/>
        </p:nvGrpSpPr>
        <p:grpSpPr>
          <a:xfrm>
            <a:off x="4724400" y="4267200"/>
            <a:ext cx="2057400" cy="457200"/>
            <a:chOff x="4555072" y="1701786"/>
            <a:chExt cx="1615380" cy="457200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4556697" y="1926157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4555072" y="1701786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4565158" y="2158986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17"/>
          <p:cNvGrpSpPr/>
          <p:nvPr/>
        </p:nvGrpSpPr>
        <p:grpSpPr>
          <a:xfrm>
            <a:off x="5029200" y="4343400"/>
            <a:ext cx="2057400" cy="457212"/>
            <a:chOff x="4944539" y="1752588"/>
            <a:chExt cx="1613755" cy="457212"/>
          </a:xfrm>
        </p:grpSpPr>
        <p:cxnSp>
          <p:nvCxnSpPr>
            <p:cNvPr id="127" name="Straight Arrow Connector 126"/>
            <p:cNvCxnSpPr/>
            <p:nvPr/>
          </p:nvCxnSpPr>
          <p:spPr>
            <a:xfrm>
              <a:off x="4944539" y="1752588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4953000" y="1981188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4953000" y="2209800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98"/>
          <p:cNvGrpSpPr/>
          <p:nvPr/>
        </p:nvGrpSpPr>
        <p:grpSpPr>
          <a:xfrm>
            <a:off x="1691640" y="3733803"/>
            <a:ext cx="2043566" cy="1169687"/>
            <a:chOff x="1691640" y="3733803"/>
            <a:chExt cx="2043566" cy="1169687"/>
          </a:xfrm>
        </p:grpSpPr>
        <p:sp>
          <p:nvSpPr>
            <p:cNvPr id="131" name="TextBox 41"/>
            <p:cNvSpPr txBox="1"/>
            <p:nvPr/>
          </p:nvSpPr>
          <p:spPr>
            <a:xfrm>
              <a:off x="2040511" y="3733803"/>
              <a:ext cx="1694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Buffer at time </a:t>
              </a:r>
              <a:r>
                <a:rPr lang="en-US" sz="1400" b="1" i="1" dirty="0">
                  <a:latin typeface="+mn-lt"/>
                </a:rPr>
                <a:t>0</a:t>
              </a:r>
            </a:p>
          </p:txBody>
        </p:sp>
        <p:sp>
          <p:nvSpPr>
            <p:cNvPr id="132" name="TextBox 42"/>
            <p:cNvSpPr txBox="1"/>
            <p:nvPr/>
          </p:nvSpPr>
          <p:spPr>
            <a:xfrm>
              <a:off x="1693382" y="4123270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1</a:t>
              </a:r>
            </a:p>
          </p:txBody>
        </p:sp>
        <p:sp>
          <p:nvSpPr>
            <p:cNvPr id="133" name="TextBox 43"/>
            <p:cNvSpPr txBox="1"/>
            <p:nvPr/>
          </p:nvSpPr>
          <p:spPr>
            <a:xfrm>
              <a:off x="1691640" y="4345617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2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91640" y="4595713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3</a:t>
              </a: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2286000" y="4157132"/>
              <a:ext cx="1432560" cy="228600"/>
              <a:chOff x="228600" y="1905000"/>
              <a:chExt cx="1432560" cy="228600"/>
            </a:xfrm>
          </p:grpSpPr>
          <p:sp>
            <p:nvSpPr>
              <p:cNvPr id="146" name="Rectangle 68"/>
              <p:cNvSpPr/>
              <p:nvPr/>
            </p:nvSpPr>
            <p:spPr>
              <a:xfrm>
                <a:off x="2286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69"/>
              <p:cNvSpPr/>
              <p:nvPr/>
            </p:nvSpPr>
            <p:spPr>
              <a:xfrm>
                <a:off x="58250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4149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2954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72"/>
            <p:cNvGrpSpPr/>
            <p:nvPr/>
          </p:nvGrpSpPr>
          <p:grpSpPr>
            <a:xfrm>
              <a:off x="2285994" y="4394202"/>
              <a:ext cx="1432560" cy="228600"/>
              <a:chOff x="228600" y="1905000"/>
              <a:chExt cx="1432560" cy="22860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2286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8250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4149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2954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72"/>
            <p:cNvGrpSpPr/>
            <p:nvPr/>
          </p:nvGrpSpPr>
          <p:grpSpPr>
            <a:xfrm>
              <a:off x="2285988" y="4631272"/>
              <a:ext cx="1432560" cy="228600"/>
              <a:chOff x="228600" y="1905000"/>
              <a:chExt cx="1432560" cy="2286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2286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8250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4149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2954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5204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Convolution</a:t>
            </a:r>
          </a:p>
        </p:txBody>
      </p:sp>
      <p:grpSp>
        <p:nvGrpSpPr>
          <p:cNvPr id="3" name="Group 176"/>
          <p:cNvGrpSpPr/>
          <p:nvPr/>
        </p:nvGrpSpPr>
        <p:grpSpPr>
          <a:xfrm>
            <a:off x="395600" y="1413269"/>
            <a:ext cx="8693280" cy="1316480"/>
            <a:chOff x="395600" y="1112192"/>
            <a:chExt cx="8693280" cy="1316480"/>
          </a:xfrm>
        </p:grpSpPr>
        <p:sp>
          <p:nvSpPr>
            <p:cNvPr id="29" name="Rectangle 28"/>
            <p:cNvSpPr/>
            <p:nvPr/>
          </p:nvSpPr>
          <p:spPr>
            <a:xfrm>
              <a:off x="776600" y="1665064"/>
              <a:ext cx="27432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200" y="1817464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600" y="2016880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Line Buffer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43400" y="1583992"/>
              <a:ext cx="12954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Window Buffer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3200" y="1590472"/>
              <a:ext cx="16002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Kernel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2976" y="1112192"/>
              <a:ext cx="108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New data</a:t>
              </a:r>
            </a:p>
          </p:txBody>
        </p:sp>
        <p:cxnSp>
          <p:nvCxnSpPr>
            <p:cNvPr id="35" name="Straight Arrow Connector 34"/>
            <p:cNvCxnSpPr>
              <a:stCxn id="34" idx="2"/>
              <a:endCxn id="31" idx="0"/>
            </p:cNvCxnSpPr>
            <p:nvPr/>
          </p:nvCxnSpPr>
          <p:spPr>
            <a:xfrm>
              <a:off x="1743509" y="1481524"/>
              <a:ext cx="23691" cy="53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2" idx="1"/>
            </p:cNvCxnSpPr>
            <p:nvPr/>
          </p:nvCxnSpPr>
          <p:spPr>
            <a:xfrm flipV="1">
              <a:off x="3367400" y="2003092"/>
              <a:ext cx="976000" cy="48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3" idx="1"/>
            </p:cNvCxnSpPr>
            <p:nvPr/>
          </p:nvCxnSpPr>
          <p:spPr>
            <a:xfrm>
              <a:off x="5638800" y="2003092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174480" y="1981200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0"/>
          <p:cNvGrpSpPr/>
          <p:nvPr/>
        </p:nvGrpSpPr>
        <p:grpSpPr>
          <a:xfrm>
            <a:off x="7467636" y="3749040"/>
            <a:ext cx="1683007" cy="1095592"/>
            <a:chOff x="7467636" y="3749040"/>
            <a:chExt cx="1683007" cy="1095592"/>
          </a:xfrm>
        </p:grpSpPr>
        <p:grpSp>
          <p:nvGrpSpPr>
            <p:cNvPr id="5" name="Group 129"/>
            <p:cNvGrpSpPr/>
            <p:nvPr/>
          </p:nvGrpSpPr>
          <p:grpSpPr>
            <a:xfrm>
              <a:off x="7704670" y="3749040"/>
              <a:ext cx="1445973" cy="1095592"/>
              <a:chOff x="4800600" y="5425440"/>
              <a:chExt cx="1445973" cy="1095592"/>
            </a:xfrm>
          </p:grpSpPr>
          <p:sp>
            <p:nvSpPr>
              <p:cNvPr id="55" name="Rectangle 69"/>
              <p:cNvSpPr/>
              <p:nvPr/>
            </p:nvSpPr>
            <p:spPr>
              <a:xfrm>
                <a:off x="497670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33569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97669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33568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7669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33568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61" name="TextBox 41"/>
              <p:cNvSpPr txBox="1"/>
              <p:nvPr/>
            </p:nvSpPr>
            <p:spPr>
              <a:xfrm>
                <a:off x="4800600" y="5425440"/>
                <a:ext cx="1445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+mn-lt"/>
                  </a:rPr>
                  <a:t>Window Buffer 2</a:t>
                </a:r>
                <a:endParaRPr lang="en-US" sz="1400" b="1" i="1" dirty="0">
                  <a:latin typeface="+mn-lt"/>
                </a:endParaRPr>
              </a:p>
            </p:txBody>
          </p:sp>
          <p:sp>
            <p:nvSpPr>
              <p:cNvPr id="62" name="Rectangle 68"/>
              <p:cNvSpPr/>
              <p:nvPr/>
            </p:nvSpPr>
            <p:spPr>
              <a:xfrm>
                <a:off x="5698054" y="581660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698048" y="605367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698042" y="629074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54" name="Right Arrow 53"/>
            <p:cNvSpPr/>
            <p:nvPr/>
          </p:nvSpPr>
          <p:spPr>
            <a:xfrm>
              <a:off x="7467636" y="4394202"/>
              <a:ext cx="228600" cy="3048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6096000" y="3749040"/>
            <a:ext cx="1445973" cy="1110832"/>
            <a:chOff x="6096000" y="3749040"/>
            <a:chExt cx="1445973" cy="1110832"/>
          </a:xfrm>
        </p:grpSpPr>
        <p:grpSp>
          <p:nvGrpSpPr>
            <p:cNvPr id="7" name="Group 62"/>
            <p:cNvGrpSpPr/>
            <p:nvPr/>
          </p:nvGrpSpPr>
          <p:grpSpPr>
            <a:xfrm>
              <a:off x="6239933" y="4157132"/>
              <a:ext cx="1078667" cy="702740"/>
              <a:chOff x="6239933" y="4157132"/>
              <a:chExt cx="1078667" cy="702740"/>
            </a:xfrm>
          </p:grpSpPr>
          <p:sp>
            <p:nvSpPr>
              <p:cNvPr id="68" name="Rectangle 68"/>
              <p:cNvSpPr/>
              <p:nvPr/>
            </p:nvSpPr>
            <p:spPr>
              <a:xfrm>
                <a:off x="6239945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9" name="Rectangle 69"/>
              <p:cNvSpPr/>
              <p:nvPr/>
            </p:nvSpPr>
            <p:spPr>
              <a:xfrm>
                <a:off x="659385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95284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239939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59384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95283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39933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9383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95282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sp>
          <p:nvSpPr>
            <p:cNvPr id="67" name="TextBox 41"/>
            <p:cNvSpPr txBox="1"/>
            <p:nvPr/>
          </p:nvSpPr>
          <p:spPr>
            <a:xfrm>
              <a:off x="6096000" y="3749040"/>
              <a:ext cx="1445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Window Buffer 1</a:t>
              </a:r>
              <a:endParaRPr lang="en-US" sz="1400" b="1" i="1" dirty="0">
                <a:latin typeface="+mn-lt"/>
              </a:endParaRPr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3962400" y="3749040"/>
            <a:ext cx="1665841" cy="1110832"/>
            <a:chOff x="3962400" y="3749040"/>
            <a:chExt cx="1665841" cy="1110832"/>
          </a:xfrm>
        </p:grpSpPr>
        <p:grpSp>
          <p:nvGrpSpPr>
            <p:cNvPr id="9" name="Group 91"/>
            <p:cNvGrpSpPr/>
            <p:nvPr/>
          </p:nvGrpSpPr>
          <p:grpSpPr>
            <a:xfrm>
              <a:off x="4106333" y="4157132"/>
              <a:ext cx="1432572" cy="702740"/>
              <a:chOff x="4861548" y="4157129"/>
              <a:chExt cx="1432572" cy="702740"/>
            </a:xfrm>
          </p:grpSpPr>
          <p:grpSp>
            <p:nvGrpSpPr>
              <p:cNvPr id="10" name="Group 65"/>
              <p:cNvGrpSpPr/>
              <p:nvPr/>
            </p:nvGrpSpPr>
            <p:grpSpPr>
              <a:xfrm>
                <a:off x="4861560" y="415712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91" name="Rectangle 68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92" name="Rectangle 69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1" name="Group 72"/>
              <p:cNvGrpSpPr/>
              <p:nvPr/>
            </p:nvGrpSpPr>
            <p:grpSpPr>
              <a:xfrm>
                <a:off x="4861554" y="439419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12" name="Group 72"/>
              <p:cNvGrpSpPr/>
              <p:nvPr/>
            </p:nvGrpSpPr>
            <p:grpSpPr>
              <a:xfrm>
                <a:off x="4861548" y="463126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</p:grpSp>
        <p:sp>
          <p:nvSpPr>
            <p:cNvPr id="79" name="TextBox 41"/>
            <p:cNvSpPr txBox="1"/>
            <p:nvPr/>
          </p:nvSpPr>
          <p:spPr>
            <a:xfrm>
              <a:off x="3962400" y="3749040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Buffer at time </a:t>
              </a:r>
              <a:r>
                <a:rPr lang="en-US" sz="1400" b="1" i="1" dirty="0">
                  <a:latin typeface="+mn-lt"/>
                </a:rPr>
                <a:t>t</a:t>
              </a:r>
            </a:p>
          </p:txBody>
        </p:sp>
      </p:grpSp>
      <p:grpSp>
        <p:nvGrpSpPr>
          <p:cNvPr id="13" name="Group 176"/>
          <p:cNvGrpSpPr/>
          <p:nvPr/>
        </p:nvGrpSpPr>
        <p:grpSpPr>
          <a:xfrm>
            <a:off x="4343400" y="4216398"/>
            <a:ext cx="2057400" cy="457200"/>
            <a:chOff x="4231581" y="1663686"/>
            <a:chExt cx="1610379" cy="457200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4231581" y="1663686"/>
              <a:ext cx="161037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4243430" y="1900756"/>
              <a:ext cx="1598524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4231581" y="2120886"/>
              <a:ext cx="161037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1"/>
          <p:cNvGrpSpPr/>
          <p:nvPr/>
        </p:nvGrpSpPr>
        <p:grpSpPr>
          <a:xfrm>
            <a:off x="4724400" y="4267200"/>
            <a:ext cx="2057400" cy="457200"/>
            <a:chOff x="4555072" y="1701786"/>
            <a:chExt cx="1615380" cy="457200"/>
          </a:xfrm>
        </p:grpSpPr>
        <p:cxnSp>
          <p:nvCxnSpPr>
            <p:cNvPr id="100" name="Straight Arrow Connector 99"/>
            <p:cNvCxnSpPr/>
            <p:nvPr/>
          </p:nvCxnSpPr>
          <p:spPr>
            <a:xfrm>
              <a:off x="4556697" y="1926157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4555072" y="1701786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4565158" y="2158986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17"/>
          <p:cNvGrpSpPr/>
          <p:nvPr/>
        </p:nvGrpSpPr>
        <p:grpSpPr>
          <a:xfrm>
            <a:off x="5029200" y="4343400"/>
            <a:ext cx="2057400" cy="457212"/>
            <a:chOff x="4944539" y="1752588"/>
            <a:chExt cx="1613755" cy="457212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4944539" y="1752588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4953000" y="1981188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4953000" y="2209800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41"/>
          <p:cNvGrpSpPr/>
          <p:nvPr/>
        </p:nvGrpSpPr>
        <p:grpSpPr>
          <a:xfrm>
            <a:off x="67736" y="4055534"/>
            <a:ext cx="1432566" cy="1222177"/>
            <a:chOff x="0" y="4055534"/>
            <a:chExt cx="1432566" cy="1222177"/>
          </a:xfrm>
        </p:grpSpPr>
        <p:sp>
          <p:nvSpPr>
            <p:cNvPr id="108" name="TextBox 107"/>
            <p:cNvSpPr txBox="1"/>
            <p:nvPr/>
          </p:nvSpPr>
          <p:spPr>
            <a:xfrm>
              <a:off x="152400" y="4969934"/>
              <a:ext cx="1061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Input Image</a:t>
              </a:r>
            </a:p>
          </p:txBody>
        </p:sp>
        <p:grpSp>
          <p:nvGrpSpPr>
            <p:cNvPr id="17" name="Group 46"/>
            <p:cNvGrpSpPr/>
            <p:nvPr/>
          </p:nvGrpSpPr>
          <p:grpSpPr>
            <a:xfrm>
              <a:off x="0" y="4055534"/>
              <a:ext cx="1432566" cy="914400"/>
              <a:chOff x="169325" y="1905000"/>
              <a:chExt cx="1432566" cy="914400"/>
            </a:xfrm>
          </p:grpSpPr>
          <p:grpSp>
            <p:nvGrpSpPr>
              <p:cNvPr id="18" name="Group 48"/>
              <p:cNvGrpSpPr/>
              <p:nvPr/>
            </p:nvGrpSpPr>
            <p:grpSpPr>
              <a:xfrm>
                <a:off x="169331" y="1905000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9" name="Group 49"/>
              <p:cNvGrpSpPr/>
              <p:nvPr/>
            </p:nvGrpSpPr>
            <p:grpSpPr>
              <a:xfrm>
                <a:off x="169325" y="2142070"/>
                <a:ext cx="1432560" cy="228600"/>
                <a:chOff x="228600" y="1905000"/>
                <a:chExt cx="1432560" cy="228600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20" name="Group 54"/>
              <p:cNvGrpSpPr/>
              <p:nvPr/>
            </p:nvGrpSpPr>
            <p:grpSpPr>
              <a:xfrm>
                <a:off x="169331" y="23622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  <p:grpSp>
            <p:nvGrpSpPr>
              <p:cNvPr id="21" name="Group 59"/>
              <p:cNvGrpSpPr/>
              <p:nvPr/>
            </p:nvGrpSpPr>
            <p:grpSpPr>
              <a:xfrm>
                <a:off x="169331" y="25908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13</a:t>
                  </a: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15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</p:grpSp>
        </p:grpSp>
      </p:grpSp>
      <p:cxnSp>
        <p:nvCxnSpPr>
          <p:cNvPr id="130" name="Shape 129"/>
          <p:cNvCxnSpPr/>
          <p:nvPr/>
        </p:nvCxnSpPr>
        <p:spPr>
          <a:xfrm rot="16200000" flipH="1">
            <a:off x="927946" y="3310474"/>
            <a:ext cx="795868" cy="2285988"/>
          </a:xfrm>
          <a:prstGeom prst="bentConnector5">
            <a:avLst>
              <a:gd name="adj1" fmla="val -28723"/>
              <a:gd name="adj2" fmla="val 60370"/>
              <a:gd name="adj3" fmla="val 12872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82"/>
          <p:cNvGrpSpPr/>
          <p:nvPr/>
        </p:nvGrpSpPr>
        <p:grpSpPr>
          <a:xfrm>
            <a:off x="1691640" y="3733803"/>
            <a:ext cx="2043566" cy="1169687"/>
            <a:chOff x="1691640" y="3733803"/>
            <a:chExt cx="2043566" cy="1169687"/>
          </a:xfrm>
        </p:grpSpPr>
        <p:sp>
          <p:nvSpPr>
            <p:cNvPr id="132" name="TextBox 41"/>
            <p:cNvSpPr txBox="1"/>
            <p:nvPr/>
          </p:nvSpPr>
          <p:spPr>
            <a:xfrm>
              <a:off x="2040511" y="3733803"/>
              <a:ext cx="1694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Buffer at time </a:t>
              </a:r>
              <a:r>
                <a:rPr lang="en-US" sz="1400" b="1" i="1" dirty="0">
                  <a:latin typeface="+mn-lt"/>
                </a:rPr>
                <a:t>0</a:t>
              </a:r>
            </a:p>
          </p:txBody>
        </p:sp>
        <p:sp>
          <p:nvSpPr>
            <p:cNvPr id="133" name="TextBox 42"/>
            <p:cNvSpPr txBox="1"/>
            <p:nvPr/>
          </p:nvSpPr>
          <p:spPr>
            <a:xfrm>
              <a:off x="1693382" y="4123270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1</a:t>
              </a:r>
            </a:p>
          </p:txBody>
        </p:sp>
        <p:sp>
          <p:nvSpPr>
            <p:cNvPr id="134" name="TextBox 43"/>
            <p:cNvSpPr txBox="1"/>
            <p:nvPr/>
          </p:nvSpPr>
          <p:spPr>
            <a:xfrm>
              <a:off x="1691640" y="4345617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691640" y="4595713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3</a:t>
              </a: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2286000" y="4157132"/>
              <a:ext cx="1432560" cy="228600"/>
              <a:chOff x="228600" y="1905000"/>
              <a:chExt cx="1432560" cy="228600"/>
            </a:xfrm>
          </p:grpSpPr>
          <p:sp>
            <p:nvSpPr>
              <p:cNvPr id="147" name="Rectangle 68"/>
              <p:cNvSpPr/>
              <p:nvPr/>
            </p:nvSpPr>
            <p:spPr>
              <a:xfrm>
                <a:off x="2286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69"/>
              <p:cNvSpPr/>
              <p:nvPr/>
            </p:nvSpPr>
            <p:spPr>
              <a:xfrm>
                <a:off x="58250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4149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2954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72"/>
            <p:cNvGrpSpPr/>
            <p:nvPr/>
          </p:nvGrpSpPr>
          <p:grpSpPr>
            <a:xfrm>
              <a:off x="2285994" y="4394202"/>
              <a:ext cx="1432560" cy="228600"/>
              <a:chOff x="228600" y="1905000"/>
              <a:chExt cx="1432560" cy="2286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286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8250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4149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2954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72"/>
            <p:cNvGrpSpPr/>
            <p:nvPr/>
          </p:nvGrpSpPr>
          <p:grpSpPr>
            <a:xfrm>
              <a:off x="2285988" y="4631272"/>
              <a:ext cx="1432560" cy="228600"/>
              <a:chOff x="228600" y="1905000"/>
              <a:chExt cx="1432560" cy="2286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28600" y="1905000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8250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4149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2954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3717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Convolution</a:t>
            </a:r>
          </a:p>
        </p:txBody>
      </p:sp>
      <p:grpSp>
        <p:nvGrpSpPr>
          <p:cNvPr id="3" name="Group 176"/>
          <p:cNvGrpSpPr/>
          <p:nvPr/>
        </p:nvGrpSpPr>
        <p:grpSpPr>
          <a:xfrm>
            <a:off x="395600" y="1413269"/>
            <a:ext cx="8693280" cy="1316480"/>
            <a:chOff x="395600" y="1112192"/>
            <a:chExt cx="8693280" cy="1316480"/>
          </a:xfrm>
        </p:grpSpPr>
        <p:sp>
          <p:nvSpPr>
            <p:cNvPr id="29" name="Rectangle 28"/>
            <p:cNvSpPr/>
            <p:nvPr/>
          </p:nvSpPr>
          <p:spPr>
            <a:xfrm>
              <a:off x="776600" y="1665064"/>
              <a:ext cx="27432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200" y="1817464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600" y="2016880"/>
              <a:ext cx="2743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Line Buffer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43400" y="1583992"/>
              <a:ext cx="12954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Window Buffer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3200" y="1590472"/>
              <a:ext cx="16002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Kernel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2976" y="1112192"/>
              <a:ext cx="108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New data</a:t>
              </a:r>
            </a:p>
          </p:txBody>
        </p:sp>
        <p:cxnSp>
          <p:nvCxnSpPr>
            <p:cNvPr id="35" name="Straight Arrow Connector 34"/>
            <p:cNvCxnSpPr>
              <a:stCxn id="34" idx="2"/>
              <a:endCxn id="31" idx="0"/>
            </p:cNvCxnSpPr>
            <p:nvPr/>
          </p:nvCxnSpPr>
          <p:spPr>
            <a:xfrm>
              <a:off x="1743509" y="1481524"/>
              <a:ext cx="23691" cy="5353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2" idx="1"/>
            </p:cNvCxnSpPr>
            <p:nvPr/>
          </p:nvCxnSpPr>
          <p:spPr>
            <a:xfrm flipV="1">
              <a:off x="3367400" y="2003092"/>
              <a:ext cx="976000" cy="48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3" idx="1"/>
            </p:cNvCxnSpPr>
            <p:nvPr/>
          </p:nvCxnSpPr>
          <p:spPr>
            <a:xfrm>
              <a:off x="5638800" y="2003092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174480" y="1981200"/>
              <a:ext cx="914400" cy="6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7"/>
          <p:cNvGrpSpPr/>
          <p:nvPr/>
        </p:nvGrpSpPr>
        <p:grpSpPr>
          <a:xfrm>
            <a:off x="7467636" y="3749040"/>
            <a:ext cx="1683007" cy="1095592"/>
            <a:chOff x="7467636" y="3749040"/>
            <a:chExt cx="1683007" cy="1095592"/>
          </a:xfrm>
        </p:grpSpPr>
        <p:grpSp>
          <p:nvGrpSpPr>
            <p:cNvPr id="5" name="Group 129"/>
            <p:cNvGrpSpPr/>
            <p:nvPr/>
          </p:nvGrpSpPr>
          <p:grpSpPr>
            <a:xfrm>
              <a:off x="7704670" y="3749040"/>
              <a:ext cx="1445973" cy="1095592"/>
              <a:chOff x="4800600" y="5425440"/>
              <a:chExt cx="1445973" cy="1095592"/>
            </a:xfrm>
          </p:grpSpPr>
          <p:sp>
            <p:nvSpPr>
              <p:cNvPr id="55" name="Rectangle 69"/>
              <p:cNvSpPr/>
              <p:nvPr/>
            </p:nvSpPr>
            <p:spPr>
              <a:xfrm>
                <a:off x="497670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335694" y="581829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97669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335688" y="605536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7669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335682" y="62924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61" name="TextBox 41"/>
              <p:cNvSpPr txBox="1"/>
              <p:nvPr/>
            </p:nvSpPr>
            <p:spPr>
              <a:xfrm>
                <a:off x="4800600" y="5425440"/>
                <a:ext cx="1445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+mn-lt"/>
                  </a:rPr>
                  <a:t>Window Buffer 2</a:t>
                </a:r>
                <a:endParaRPr lang="en-US" sz="1400" b="1" i="1" dirty="0">
                  <a:latin typeface="+mn-lt"/>
                </a:endParaRPr>
              </a:p>
            </p:txBody>
          </p:sp>
          <p:sp>
            <p:nvSpPr>
              <p:cNvPr id="62" name="Rectangle 68"/>
              <p:cNvSpPr/>
              <p:nvPr/>
            </p:nvSpPr>
            <p:spPr>
              <a:xfrm>
                <a:off x="5698054" y="581660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698048" y="605367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698042" y="6290741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54" name="Right Arrow 53"/>
            <p:cNvSpPr/>
            <p:nvPr/>
          </p:nvSpPr>
          <p:spPr>
            <a:xfrm>
              <a:off x="7467636" y="4394202"/>
              <a:ext cx="228600" cy="3048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6096000" y="3749040"/>
            <a:ext cx="1445973" cy="1110832"/>
            <a:chOff x="6096000" y="3749040"/>
            <a:chExt cx="1445973" cy="1110832"/>
          </a:xfrm>
        </p:grpSpPr>
        <p:grpSp>
          <p:nvGrpSpPr>
            <p:cNvPr id="7" name="Group 62"/>
            <p:cNvGrpSpPr/>
            <p:nvPr/>
          </p:nvGrpSpPr>
          <p:grpSpPr>
            <a:xfrm>
              <a:off x="6239933" y="4157132"/>
              <a:ext cx="1078667" cy="702740"/>
              <a:chOff x="6239933" y="4157132"/>
              <a:chExt cx="1078667" cy="702740"/>
            </a:xfrm>
          </p:grpSpPr>
          <p:sp>
            <p:nvSpPr>
              <p:cNvPr id="68" name="Rectangle 68"/>
              <p:cNvSpPr/>
              <p:nvPr/>
            </p:nvSpPr>
            <p:spPr>
              <a:xfrm>
                <a:off x="6239945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9" name="Rectangle 69"/>
              <p:cNvSpPr/>
              <p:nvPr/>
            </p:nvSpPr>
            <p:spPr>
              <a:xfrm>
                <a:off x="659385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952840" y="415713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239939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59384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952834" y="439420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39933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9383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952828" y="4631272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sp>
          <p:nvSpPr>
            <p:cNvPr id="67" name="TextBox 41"/>
            <p:cNvSpPr txBox="1"/>
            <p:nvPr/>
          </p:nvSpPr>
          <p:spPr>
            <a:xfrm>
              <a:off x="6096000" y="3749040"/>
              <a:ext cx="1445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Window Buffer 1</a:t>
              </a:r>
              <a:endParaRPr lang="en-US" sz="1400" b="1" i="1" dirty="0">
                <a:latin typeface="+mn-lt"/>
              </a:endParaRPr>
            </a:p>
          </p:txBody>
        </p:sp>
      </p:grpSp>
      <p:grpSp>
        <p:nvGrpSpPr>
          <p:cNvPr id="8" name="Group 42"/>
          <p:cNvGrpSpPr/>
          <p:nvPr/>
        </p:nvGrpSpPr>
        <p:grpSpPr>
          <a:xfrm>
            <a:off x="3962400" y="3749040"/>
            <a:ext cx="1665841" cy="1110832"/>
            <a:chOff x="3962400" y="3749040"/>
            <a:chExt cx="1665841" cy="1110832"/>
          </a:xfrm>
        </p:grpSpPr>
        <p:grpSp>
          <p:nvGrpSpPr>
            <p:cNvPr id="9" name="Group 91"/>
            <p:cNvGrpSpPr/>
            <p:nvPr/>
          </p:nvGrpSpPr>
          <p:grpSpPr>
            <a:xfrm>
              <a:off x="4106333" y="4157132"/>
              <a:ext cx="1432572" cy="702740"/>
              <a:chOff x="4861548" y="4157129"/>
              <a:chExt cx="1432572" cy="702740"/>
            </a:xfrm>
          </p:grpSpPr>
          <p:grpSp>
            <p:nvGrpSpPr>
              <p:cNvPr id="10" name="Group 65"/>
              <p:cNvGrpSpPr/>
              <p:nvPr/>
            </p:nvGrpSpPr>
            <p:grpSpPr>
              <a:xfrm>
                <a:off x="4861560" y="415712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91" name="Rectangle 68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92" name="Rectangle 69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1" name="Group 72"/>
              <p:cNvGrpSpPr/>
              <p:nvPr/>
            </p:nvGrpSpPr>
            <p:grpSpPr>
              <a:xfrm>
                <a:off x="4861554" y="439419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12" name="Group 72"/>
              <p:cNvGrpSpPr/>
              <p:nvPr/>
            </p:nvGrpSpPr>
            <p:grpSpPr>
              <a:xfrm>
                <a:off x="4861548" y="4631269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</p:grpSp>
        <p:sp>
          <p:nvSpPr>
            <p:cNvPr id="79" name="TextBox 41"/>
            <p:cNvSpPr txBox="1"/>
            <p:nvPr/>
          </p:nvSpPr>
          <p:spPr>
            <a:xfrm>
              <a:off x="3962400" y="3749040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Buffer at time </a:t>
              </a:r>
              <a:r>
                <a:rPr lang="en-US" sz="1400" b="1" i="1" dirty="0">
                  <a:latin typeface="+mn-lt"/>
                </a:rPr>
                <a:t>t</a:t>
              </a:r>
            </a:p>
          </p:txBody>
        </p:sp>
      </p:grpSp>
      <p:grpSp>
        <p:nvGrpSpPr>
          <p:cNvPr id="13" name="Group 176"/>
          <p:cNvGrpSpPr/>
          <p:nvPr/>
        </p:nvGrpSpPr>
        <p:grpSpPr>
          <a:xfrm>
            <a:off x="4343400" y="4216398"/>
            <a:ext cx="2057400" cy="457200"/>
            <a:chOff x="4231581" y="1663686"/>
            <a:chExt cx="1610379" cy="457200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4231581" y="1663686"/>
              <a:ext cx="161037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4243430" y="1900756"/>
              <a:ext cx="1598524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4231581" y="2120886"/>
              <a:ext cx="161037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1"/>
          <p:cNvGrpSpPr/>
          <p:nvPr/>
        </p:nvGrpSpPr>
        <p:grpSpPr>
          <a:xfrm>
            <a:off x="4724400" y="4267200"/>
            <a:ext cx="2057400" cy="457200"/>
            <a:chOff x="4555072" y="1701786"/>
            <a:chExt cx="1615380" cy="457200"/>
          </a:xfrm>
        </p:grpSpPr>
        <p:cxnSp>
          <p:nvCxnSpPr>
            <p:cNvPr id="100" name="Straight Arrow Connector 99"/>
            <p:cNvCxnSpPr/>
            <p:nvPr/>
          </p:nvCxnSpPr>
          <p:spPr>
            <a:xfrm>
              <a:off x="4556697" y="1926157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4555072" y="1701786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4565158" y="2158986"/>
              <a:ext cx="160529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17"/>
          <p:cNvGrpSpPr/>
          <p:nvPr/>
        </p:nvGrpSpPr>
        <p:grpSpPr>
          <a:xfrm>
            <a:off x="5029200" y="4343400"/>
            <a:ext cx="2057400" cy="457212"/>
            <a:chOff x="4944539" y="1752588"/>
            <a:chExt cx="1613755" cy="457212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4944539" y="1752588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4953000" y="1981188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4953000" y="2209800"/>
              <a:ext cx="1605294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41"/>
          <p:cNvGrpSpPr/>
          <p:nvPr/>
        </p:nvGrpSpPr>
        <p:grpSpPr>
          <a:xfrm>
            <a:off x="67736" y="4055534"/>
            <a:ext cx="1432566" cy="1222177"/>
            <a:chOff x="0" y="4055534"/>
            <a:chExt cx="1432566" cy="1222177"/>
          </a:xfrm>
        </p:grpSpPr>
        <p:sp>
          <p:nvSpPr>
            <p:cNvPr id="108" name="TextBox 107"/>
            <p:cNvSpPr txBox="1"/>
            <p:nvPr/>
          </p:nvSpPr>
          <p:spPr>
            <a:xfrm>
              <a:off x="152400" y="4969934"/>
              <a:ext cx="1061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Input Image</a:t>
              </a:r>
            </a:p>
          </p:txBody>
        </p:sp>
        <p:grpSp>
          <p:nvGrpSpPr>
            <p:cNvPr id="17" name="Group 46"/>
            <p:cNvGrpSpPr/>
            <p:nvPr/>
          </p:nvGrpSpPr>
          <p:grpSpPr>
            <a:xfrm>
              <a:off x="0" y="4055534"/>
              <a:ext cx="1432566" cy="914400"/>
              <a:chOff x="169325" y="1905000"/>
              <a:chExt cx="1432566" cy="914400"/>
            </a:xfrm>
          </p:grpSpPr>
          <p:grpSp>
            <p:nvGrpSpPr>
              <p:cNvPr id="18" name="Group 48"/>
              <p:cNvGrpSpPr/>
              <p:nvPr/>
            </p:nvGrpSpPr>
            <p:grpSpPr>
              <a:xfrm>
                <a:off x="169331" y="1905000"/>
                <a:ext cx="1432560" cy="228600"/>
                <a:chOff x="228600" y="1905000"/>
                <a:chExt cx="1432560" cy="2286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9" name="Group 49"/>
              <p:cNvGrpSpPr/>
              <p:nvPr/>
            </p:nvGrpSpPr>
            <p:grpSpPr>
              <a:xfrm>
                <a:off x="169325" y="2142070"/>
                <a:ext cx="1432560" cy="228600"/>
                <a:chOff x="228600" y="1905000"/>
                <a:chExt cx="1432560" cy="228600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20" name="Group 54"/>
              <p:cNvGrpSpPr/>
              <p:nvPr/>
            </p:nvGrpSpPr>
            <p:grpSpPr>
              <a:xfrm>
                <a:off x="169331" y="23622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</p:grpSp>
          <p:grpSp>
            <p:nvGrpSpPr>
              <p:cNvPr id="21" name="Group 59"/>
              <p:cNvGrpSpPr/>
              <p:nvPr/>
            </p:nvGrpSpPr>
            <p:grpSpPr>
              <a:xfrm>
                <a:off x="169331" y="2590800"/>
                <a:ext cx="1432560" cy="228600"/>
                <a:chOff x="228600" y="1905000"/>
                <a:chExt cx="1432560" cy="228600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2286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13</a:t>
                  </a: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58250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941495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15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295400" y="1905000"/>
                  <a:ext cx="365760" cy="2286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</p:grpSp>
        </p:grpSp>
      </p:grpSp>
      <p:cxnSp>
        <p:nvCxnSpPr>
          <p:cNvPr id="130" name="Shape 129"/>
          <p:cNvCxnSpPr/>
          <p:nvPr/>
        </p:nvCxnSpPr>
        <p:spPr>
          <a:xfrm rot="16200000" flipH="1">
            <a:off x="927946" y="3310474"/>
            <a:ext cx="795868" cy="2285988"/>
          </a:xfrm>
          <a:prstGeom prst="bentConnector5">
            <a:avLst>
              <a:gd name="adj1" fmla="val -28723"/>
              <a:gd name="adj2" fmla="val 60370"/>
              <a:gd name="adj3" fmla="val 12872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40"/>
          <p:cNvGrpSpPr/>
          <p:nvPr/>
        </p:nvGrpSpPr>
        <p:grpSpPr>
          <a:xfrm>
            <a:off x="1691640" y="3733803"/>
            <a:ext cx="2043566" cy="1169687"/>
            <a:chOff x="1691640" y="3733803"/>
            <a:chExt cx="2043566" cy="1169687"/>
          </a:xfrm>
        </p:grpSpPr>
        <p:sp>
          <p:nvSpPr>
            <p:cNvPr id="132" name="TextBox 41"/>
            <p:cNvSpPr txBox="1"/>
            <p:nvPr/>
          </p:nvSpPr>
          <p:spPr>
            <a:xfrm>
              <a:off x="2040511" y="3733803"/>
              <a:ext cx="1694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Buffer at time </a:t>
              </a:r>
              <a:r>
                <a:rPr lang="en-US" sz="1400" b="1" i="1" dirty="0">
                  <a:latin typeface="+mn-lt"/>
                </a:rPr>
                <a:t>0</a:t>
              </a:r>
            </a:p>
          </p:txBody>
        </p:sp>
        <p:sp>
          <p:nvSpPr>
            <p:cNvPr id="133" name="TextBox 42"/>
            <p:cNvSpPr txBox="1"/>
            <p:nvPr/>
          </p:nvSpPr>
          <p:spPr>
            <a:xfrm>
              <a:off x="1693382" y="4123270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1</a:t>
              </a:r>
            </a:p>
          </p:txBody>
        </p:sp>
        <p:sp>
          <p:nvSpPr>
            <p:cNvPr id="134" name="TextBox 43"/>
            <p:cNvSpPr txBox="1"/>
            <p:nvPr/>
          </p:nvSpPr>
          <p:spPr>
            <a:xfrm>
              <a:off x="1691640" y="4345617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691640" y="4595713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Line 3</a:t>
              </a: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2286000" y="4157132"/>
              <a:ext cx="1432560" cy="228600"/>
              <a:chOff x="228600" y="1905000"/>
              <a:chExt cx="1432560" cy="228600"/>
            </a:xfrm>
          </p:grpSpPr>
          <p:sp>
            <p:nvSpPr>
              <p:cNvPr id="147" name="Rectangle 68"/>
              <p:cNvSpPr/>
              <p:nvPr/>
            </p:nvSpPr>
            <p:spPr>
              <a:xfrm>
                <a:off x="2286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69"/>
              <p:cNvSpPr/>
              <p:nvPr/>
            </p:nvSpPr>
            <p:spPr>
              <a:xfrm>
                <a:off x="58250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4149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2954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72"/>
            <p:cNvGrpSpPr/>
            <p:nvPr/>
          </p:nvGrpSpPr>
          <p:grpSpPr>
            <a:xfrm>
              <a:off x="2285994" y="4394202"/>
              <a:ext cx="1432560" cy="228600"/>
              <a:chOff x="228600" y="1905000"/>
              <a:chExt cx="1432560" cy="2286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286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8250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4149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2954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72"/>
            <p:cNvGrpSpPr/>
            <p:nvPr/>
          </p:nvGrpSpPr>
          <p:grpSpPr>
            <a:xfrm>
              <a:off x="2285988" y="4631272"/>
              <a:ext cx="1432560" cy="228600"/>
              <a:chOff x="228600" y="1905000"/>
              <a:chExt cx="1432560" cy="2286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28600" y="1905000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82505" y="1905000"/>
                <a:ext cx="36576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41495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295400" y="1905000"/>
                <a:ext cx="36576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7749C48-5ADC-416F-847F-71BB0C1FF293}"/>
              </a:ext>
            </a:extLst>
          </p:cNvPr>
          <p:cNvSpPr txBox="1"/>
          <p:nvPr/>
        </p:nvSpPr>
        <p:spPr>
          <a:xfrm>
            <a:off x="2609381" y="5706033"/>
            <a:ext cx="605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GPU, Convolution is usually done using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9153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AC8D518-F450-D44E-977E-35F31C25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guts of most interesting stuff is often ~this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CAB76-AE33-456F-BC62-A63084E7FD47}"/>
              </a:ext>
            </a:extLst>
          </p:cNvPr>
          <p:cNvSpPr txBox="1"/>
          <p:nvPr/>
        </p:nvSpPr>
        <p:spPr>
          <a:xfrm>
            <a:off x="1260088" y="2111299"/>
            <a:ext cx="907895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8BD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A, </a:t>
            </a:r>
            <a:r>
              <a:rPr lang="en-US" dirty="0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B, </a:t>
            </a:r>
            <a:r>
              <a:rPr lang="en-US" dirty="0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C, </a:t>
            </a:r>
            <a:r>
              <a:rPr lang="en-US" dirty="0" err="1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M, </a:t>
            </a:r>
            <a:r>
              <a:rPr lang="en-US" dirty="0" err="1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K)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 </a:t>
            </a:r>
          </a:p>
          <a:p>
            <a:pPr lvl="1"/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m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M; m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 {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n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N; n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 {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3"/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DC32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k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K; k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</a:p>
          <a:p>
            <a:pPr lvl="4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C[m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n]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A[m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k]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B[k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US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n]; </a:t>
            </a:r>
          </a:p>
          <a:p>
            <a:pPr lvl="3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 }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99BA9DDE-23EC-7541-BD34-C5797C4B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BY-NC-ND Pat Pannuto – Many slides adapted from Janarbek Matai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0B7E60-A746-144B-9873-A316E6FD8524}"/>
              </a:ext>
            </a:extLst>
          </p:cNvPr>
          <p:cNvSpPr/>
          <p:nvPr/>
        </p:nvSpPr>
        <p:spPr>
          <a:xfrm>
            <a:off x="3060700" y="3721100"/>
            <a:ext cx="429208" cy="457200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A6E50D-4F26-EC41-A58D-74535A60C559}"/>
              </a:ext>
            </a:extLst>
          </p:cNvPr>
          <p:cNvSpPr/>
          <p:nvPr/>
        </p:nvSpPr>
        <p:spPr>
          <a:xfrm>
            <a:off x="5039112" y="3721100"/>
            <a:ext cx="429208" cy="457200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B1C01A-5A95-B341-B5DF-BEC01EEE4CB8}"/>
              </a:ext>
            </a:extLst>
          </p:cNvPr>
          <p:cNvSpPr/>
          <p:nvPr/>
        </p:nvSpPr>
        <p:spPr>
          <a:xfrm>
            <a:off x="6941324" y="3721100"/>
            <a:ext cx="429208" cy="457200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A8C19-4412-884E-A5C4-C4924CE8B4EA}"/>
              </a:ext>
            </a:extLst>
          </p:cNvPr>
          <p:cNvSpPr txBox="1"/>
          <p:nvPr/>
        </p:nvSpPr>
        <p:spPr>
          <a:xfrm>
            <a:off x="3820325" y="4760810"/>
            <a:ext cx="307019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And these are huge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AFB3CA-834B-F747-8C8D-D1501B998C57}"/>
              </a:ext>
            </a:extLst>
          </p:cNvPr>
          <p:cNvCxnSpPr>
            <a:cxnSpLocks/>
            <a:stCxn id="3" idx="0"/>
            <a:endCxn id="2" idx="5"/>
          </p:cNvCxnSpPr>
          <p:nvPr/>
        </p:nvCxnSpPr>
        <p:spPr>
          <a:xfrm flipH="1" flipV="1">
            <a:off x="3427052" y="4111345"/>
            <a:ext cx="1928373" cy="649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740941-2F3A-6544-80E2-E92D38D1237C}"/>
              </a:ext>
            </a:extLst>
          </p:cNvPr>
          <p:cNvCxnSpPr>
            <a:cxnSpLocks/>
            <a:stCxn id="3" idx="0"/>
            <a:endCxn id="7" idx="4"/>
          </p:cNvCxnSpPr>
          <p:nvPr/>
        </p:nvCxnSpPr>
        <p:spPr>
          <a:xfrm flipH="1" flipV="1">
            <a:off x="5253716" y="4178300"/>
            <a:ext cx="101709" cy="582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6DEA07-6D57-A342-8819-D18639096005}"/>
              </a:ext>
            </a:extLst>
          </p:cNvPr>
          <p:cNvCxnSpPr>
            <a:cxnSpLocks/>
            <a:stCxn id="3" idx="0"/>
            <a:endCxn id="8" idx="3"/>
          </p:cNvCxnSpPr>
          <p:nvPr/>
        </p:nvCxnSpPr>
        <p:spPr>
          <a:xfrm flipV="1">
            <a:off x="5355425" y="4111345"/>
            <a:ext cx="1648755" cy="649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B13C3A-3952-FF4A-9F8D-AC6C047D9F18}"/>
              </a:ext>
            </a:extLst>
          </p:cNvPr>
          <p:cNvGrpSpPr/>
          <p:nvPr/>
        </p:nvGrpSpPr>
        <p:grpSpPr>
          <a:xfrm>
            <a:off x="8153400" y="3882330"/>
            <a:ext cx="4305300" cy="3457902"/>
            <a:chOff x="8153400" y="3882330"/>
            <a:chExt cx="4305300" cy="345790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2824C6-C566-194A-B40E-09F1D4139EEE}"/>
                </a:ext>
              </a:extLst>
            </p:cNvPr>
            <p:cNvSpPr txBox="1"/>
            <p:nvPr/>
          </p:nvSpPr>
          <p:spPr>
            <a:xfrm>
              <a:off x="8877771" y="3882330"/>
              <a:ext cx="3314229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Lab2: </a:t>
              </a:r>
              <a:r>
                <a:rPr lang="en-US" b="1" dirty="0" err="1"/>
                <a:t>image.tif</a:t>
              </a:r>
              <a:endParaRPr lang="en-US" b="1" dirty="0"/>
            </a:p>
            <a:p>
              <a:r>
                <a:rPr lang="en-US" dirty="0"/>
                <a:t>  480x640 pixels * 4 bytes/float ~= 1.3 MB (greyscale!)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1CFD79-FFA3-0F40-828E-00E66E7B0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3400" y="4806439"/>
              <a:ext cx="4305300" cy="25337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616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&amp; Portability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558"/>
            <a:ext cx="10515600" cy="247185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Scalability</a:t>
            </a:r>
          </a:p>
          <a:p>
            <a:pPr lvl="1"/>
            <a:r>
              <a:rPr lang="en-US" dirty="0"/>
              <a:t>The same application runs efficiently on new generations of cores</a:t>
            </a:r>
          </a:p>
          <a:p>
            <a:pPr lvl="1"/>
            <a:r>
              <a:rPr lang="en-US" dirty="0"/>
              <a:t>The same application runs efficiently on more of the same cores</a:t>
            </a:r>
          </a:p>
          <a:p>
            <a:pPr lvl="1"/>
            <a:r>
              <a:rPr lang="en-US" dirty="0"/>
              <a:t>The same application runs on hardware with different number of resources </a:t>
            </a:r>
          </a:p>
          <a:p>
            <a:r>
              <a:rPr lang="en-US" b="1" dirty="0"/>
              <a:t>Portability</a:t>
            </a:r>
          </a:p>
          <a:p>
            <a:pPr lvl="1"/>
            <a:r>
              <a:rPr lang="en-US" dirty="0"/>
              <a:t>The same application runs efficiently on hardware with different number of resources</a:t>
            </a:r>
          </a:p>
        </p:txBody>
      </p:sp>
    </p:spTree>
    <p:extLst>
      <p:ext uri="{BB962C8B-B14F-4D97-AF65-F5344CB8AC3E}">
        <p14:creationId xmlns:p14="http://schemas.microsoft.com/office/powerpoint/2010/main" val="18469964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D48D-8C47-438C-9F79-538902B5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Deep Learning in half a morning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5695B-010B-4364-AC1B-37298BED6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33099-E236-4602-A4B9-E8303C77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3F94-BD4E-45B7-8984-807B972C88C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33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115819" y="25351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" name="Oval 4"/>
          <p:cNvSpPr/>
          <p:nvPr/>
        </p:nvSpPr>
        <p:spPr bwMode="auto">
          <a:xfrm>
            <a:off x="3115819" y="318030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6" name="Oval 5"/>
          <p:cNvSpPr/>
          <p:nvPr/>
        </p:nvSpPr>
        <p:spPr bwMode="auto">
          <a:xfrm>
            <a:off x="3115819" y="38508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7" name="Oval 6"/>
          <p:cNvSpPr/>
          <p:nvPr/>
        </p:nvSpPr>
        <p:spPr bwMode="auto">
          <a:xfrm>
            <a:off x="4712971" y="279930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" name="Straight Arrow Connector 9"/>
          <p:cNvCxnSpPr>
            <a:stCxn id="5" idx="6"/>
            <a:endCxn id="7" idx="2"/>
          </p:cNvCxnSpPr>
          <p:nvPr/>
        </p:nvCxnSpPr>
        <p:spPr bwMode="auto">
          <a:xfrm flipV="1">
            <a:off x="3611119" y="3020286"/>
            <a:ext cx="1101852" cy="381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4" idx="6"/>
            <a:endCxn id="20" idx="2"/>
          </p:cNvCxnSpPr>
          <p:nvPr/>
        </p:nvCxnSpPr>
        <p:spPr bwMode="auto">
          <a:xfrm flipV="1">
            <a:off x="3611119" y="2154147"/>
            <a:ext cx="1101852" cy="601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 bwMode="auto">
          <a:xfrm flipV="1">
            <a:off x="3611119" y="3020286"/>
            <a:ext cx="1101852" cy="10515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712971" y="19331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1" name="Oval 20"/>
          <p:cNvSpPr/>
          <p:nvPr/>
        </p:nvSpPr>
        <p:spPr bwMode="auto">
          <a:xfrm>
            <a:off x="4712971" y="36908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2" name="Oval 21"/>
          <p:cNvSpPr/>
          <p:nvPr/>
        </p:nvSpPr>
        <p:spPr bwMode="auto">
          <a:xfrm>
            <a:off x="4712971" y="44274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24" name="Straight Arrow Connector 23"/>
          <p:cNvCxnSpPr>
            <a:stCxn id="5" idx="6"/>
            <a:endCxn id="20" idx="2"/>
          </p:cNvCxnSpPr>
          <p:nvPr/>
        </p:nvCxnSpPr>
        <p:spPr bwMode="auto">
          <a:xfrm flipV="1">
            <a:off x="3611119" y="215414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6" idx="6"/>
            <a:endCxn id="20" idx="2"/>
          </p:cNvCxnSpPr>
          <p:nvPr/>
        </p:nvCxnSpPr>
        <p:spPr bwMode="auto">
          <a:xfrm flipV="1">
            <a:off x="3611119" y="2154147"/>
            <a:ext cx="1101852" cy="1917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endCxn id="7" idx="2"/>
          </p:cNvCxnSpPr>
          <p:nvPr/>
        </p:nvCxnSpPr>
        <p:spPr bwMode="auto">
          <a:xfrm>
            <a:off x="3611119" y="2799307"/>
            <a:ext cx="1101852" cy="220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6"/>
            <a:endCxn id="21" idx="2"/>
          </p:cNvCxnSpPr>
          <p:nvPr/>
        </p:nvCxnSpPr>
        <p:spPr bwMode="auto">
          <a:xfrm>
            <a:off x="3611119" y="2756127"/>
            <a:ext cx="1101852" cy="1155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4" idx="6"/>
            <a:endCxn id="22" idx="2"/>
          </p:cNvCxnSpPr>
          <p:nvPr/>
        </p:nvCxnSpPr>
        <p:spPr bwMode="auto">
          <a:xfrm>
            <a:off x="3611119" y="2756127"/>
            <a:ext cx="1101852" cy="18923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5" idx="6"/>
            <a:endCxn id="21" idx="2"/>
          </p:cNvCxnSpPr>
          <p:nvPr/>
        </p:nvCxnSpPr>
        <p:spPr bwMode="auto">
          <a:xfrm>
            <a:off x="3611119" y="3401287"/>
            <a:ext cx="1101852" cy="510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5" idx="6"/>
            <a:endCxn id="22" idx="2"/>
          </p:cNvCxnSpPr>
          <p:nvPr/>
        </p:nvCxnSpPr>
        <p:spPr bwMode="auto">
          <a:xfrm>
            <a:off x="3611119" y="340128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6" idx="6"/>
            <a:endCxn id="22" idx="2"/>
          </p:cNvCxnSpPr>
          <p:nvPr/>
        </p:nvCxnSpPr>
        <p:spPr bwMode="auto">
          <a:xfrm>
            <a:off x="3611119" y="4071847"/>
            <a:ext cx="1101852" cy="5765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6" idx="6"/>
            <a:endCxn id="21" idx="2"/>
          </p:cNvCxnSpPr>
          <p:nvPr/>
        </p:nvCxnSpPr>
        <p:spPr bwMode="auto">
          <a:xfrm flipV="1">
            <a:off x="3611119" y="3911827"/>
            <a:ext cx="1101852" cy="1600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6173471" y="280438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2" name="Oval 51"/>
          <p:cNvSpPr/>
          <p:nvPr/>
        </p:nvSpPr>
        <p:spPr bwMode="auto">
          <a:xfrm>
            <a:off x="6173471" y="19382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3" name="Oval 52"/>
          <p:cNvSpPr/>
          <p:nvPr/>
        </p:nvSpPr>
        <p:spPr bwMode="auto">
          <a:xfrm>
            <a:off x="6173471" y="36959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4" name="Oval 53"/>
          <p:cNvSpPr/>
          <p:nvPr/>
        </p:nvSpPr>
        <p:spPr bwMode="auto">
          <a:xfrm>
            <a:off x="6173471" y="44325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55" name="Straight Arrow Connector 54"/>
          <p:cNvCxnSpPr>
            <a:stCxn id="20" idx="6"/>
            <a:endCxn id="52" idx="2"/>
          </p:cNvCxnSpPr>
          <p:nvPr/>
        </p:nvCxnSpPr>
        <p:spPr bwMode="auto">
          <a:xfrm>
            <a:off x="5208271" y="215414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22" idx="6"/>
            <a:endCxn id="52" idx="2"/>
          </p:cNvCxnSpPr>
          <p:nvPr/>
        </p:nvCxnSpPr>
        <p:spPr bwMode="auto">
          <a:xfrm flipV="1">
            <a:off x="5208271" y="2159226"/>
            <a:ext cx="965200" cy="24892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endCxn id="51" idx="2"/>
          </p:cNvCxnSpPr>
          <p:nvPr/>
        </p:nvCxnSpPr>
        <p:spPr bwMode="auto">
          <a:xfrm>
            <a:off x="5208271" y="2159227"/>
            <a:ext cx="965200" cy="866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20" idx="6"/>
            <a:endCxn id="53" idx="2"/>
          </p:cNvCxnSpPr>
          <p:nvPr/>
        </p:nvCxnSpPr>
        <p:spPr bwMode="auto">
          <a:xfrm>
            <a:off x="5208271" y="2154146"/>
            <a:ext cx="965200" cy="17627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7" idx="6"/>
            <a:endCxn id="52" idx="2"/>
          </p:cNvCxnSpPr>
          <p:nvPr/>
        </p:nvCxnSpPr>
        <p:spPr bwMode="auto">
          <a:xfrm flipV="1">
            <a:off x="5208271" y="2159227"/>
            <a:ext cx="965200" cy="861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endCxn id="51" idx="2"/>
          </p:cNvCxnSpPr>
          <p:nvPr/>
        </p:nvCxnSpPr>
        <p:spPr bwMode="auto">
          <a:xfrm>
            <a:off x="5208271" y="3022827"/>
            <a:ext cx="965200" cy="2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7" idx="6"/>
            <a:endCxn id="53" idx="2"/>
          </p:cNvCxnSpPr>
          <p:nvPr/>
        </p:nvCxnSpPr>
        <p:spPr bwMode="auto">
          <a:xfrm>
            <a:off x="5208271" y="3020287"/>
            <a:ext cx="965200" cy="8966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stCxn id="7" idx="6"/>
            <a:endCxn id="54" idx="2"/>
          </p:cNvCxnSpPr>
          <p:nvPr/>
        </p:nvCxnSpPr>
        <p:spPr bwMode="auto">
          <a:xfrm>
            <a:off x="5208271" y="3020287"/>
            <a:ext cx="965200" cy="16332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21" idx="6"/>
            <a:endCxn id="52" idx="2"/>
          </p:cNvCxnSpPr>
          <p:nvPr/>
        </p:nvCxnSpPr>
        <p:spPr bwMode="auto">
          <a:xfrm flipV="1">
            <a:off x="5208271" y="2159226"/>
            <a:ext cx="965200" cy="17526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stCxn id="21" idx="6"/>
            <a:endCxn id="51" idx="2"/>
          </p:cNvCxnSpPr>
          <p:nvPr/>
        </p:nvCxnSpPr>
        <p:spPr bwMode="auto">
          <a:xfrm flipV="1">
            <a:off x="5208271" y="3025367"/>
            <a:ext cx="965200" cy="8864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21" idx="6"/>
            <a:endCxn id="53" idx="2"/>
          </p:cNvCxnSpPr>
          <p:nvPr/>
        </p:nvCxnSpPr>
        <p:spPr bwMode="auto">
          <a:xfrm>
            <a:off x="5208271" y="39118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>
            <a:stCxn id="20" idx="6"/>
            <a:endCxn id="54" idx="2"/>
          </p:cNvCxnSpPr>
          <p:nvPr/>
        </p:nvCxnSpPr>
        <p:spPr bwMode="auto">
          <a:xfrm>
            <a:off x="5208271" y="2154146"/>
            <a:ext cx="965200" cy="24993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/>
          <p:cNvCxnSpPr>
            <a:stCxn id="21" idx="6"/>
            <a:endCxn id="54" idx="2"/>
          </p:cNvCxnSpPr>
          <p:nvPr/>
        </p:nvCxnSpPr>
        <p:spPr bwMode="auto">
          <a:xfrm>
            <a:off x="5208271" y="3911826"/>
            <a:ext cx="965200" cy="7416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>
            <a:stCxn id="22" idx="6"/>
            <a:endCxn id="54" idx="2"/>
          </p:cNvCxnSpPr>
          <p:nvPr/>
        </p:nvCxnSpPr>
        <p:spPr bwMode="auto">
          <a:xfrm>
            <a:off x="5208271" y="46484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22" idx="6"/>
            <a:endCxn id="51" idx="2"/>
          </p:cNvCxnSpPr>
          <p:nvPr/>
        </p:nvCxnSpPr>
        <p:spPr bwMode="auto">
          <a:xfrm flipV="1">
            <a:off x="5208271" y="3025367"/>
            <a:ext cx="965200" cy="1623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/>
          <p:cNvCxnSpPr>
            <a:stCxn id="22" idx="6"/>
            <a:endCxn id="53" idx="2"/>
          </p:cNvCxnSpPr>
          <p:nvPr/>
        </p:nvCxnSpPr>
        <p:spPr bwMode="auto">
          <a:xfrm flipV="1">
            <a:off x="5208271" y="3916906"/>
            <a:ext cx="965200" cy="7315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7961631" y="318411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4" name="Straight Arrow Connector 103"/>
          <p:cNvCxnSpPr>
            <a:stCxn id="52" idx="6"/>
            <a:endCxn id="103" idx="2"/>
          </p:cNvCxnSpPr>
          <p:nvPr/>
        </p:nvCxnSpPr>
        <p:spPr bwMode="auto">
          <a:xfrm>
            <a:off x="6668771" y="2159227"/>
            <a:ext cx="1292860" cy="124586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/>
          <p:cNvCxnSpPr>
            <a:stCxn id="51" idx="6"/>
            <a:endCxn id="103" idx="2"/>
          </p:cNvCxnSpPr>
          <p:nvPr/>
        </p:nvCxnSpPr>
        <p:spPr bwMode="auto">
          <a:xfrm>
            <a:off x="6668771" y="3025367"/>
            <a:ext cx="1292860" cy="37972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stCxn id="53" idx="6"/>
            <a:endCxn id="103" idx="2"/>
          </p:cNvCxnSpPr>
          <p:nvPr/>
        </p:nvCxnSpPr>
        <p:spPr bwMode="auto">
          <a:xfrm flipV="1">
            <a:off x="6668771" y="3405096"/>
            <a:ext cx="1292860" cy="5118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/>
          <p:cNvCxnSpPr>
            <a:stCxn id="54" idx="6"/>
            <a:endCxn id="103" idx="2"/>
          </p:cNvCxnSpPr>
          <p:nvPr/>
        </p:nvCxnSpPr>
        <p:spPr bwMode="auto">
          <a:xfrm flipV="1">
            <a:off x="6668771" y="3405096"/>
            <a:ext cx="1292860" cy="12484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Rounded Rectangle 116"/>
          <p:cNvSpPr/>
          <p:nvPr/>
        </p:nvSpPr>
        <p:spPr bwMode="auto">
          <a:xfrm>
            <a:off x="4575811" y="1826487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6032500" y="1823946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820660" y="3020287"/>
            <a:ext cx="777240" cy="816609"/>
          </a:xfrm>
          <a:prstGeom prst="roundRect">
            <a:avLst/>
          </a:prstGeom>
          <a:solidFill>
            <a:srgbClr val="00B05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0" name="Rounded Rectangle 119"/>
          <p:cNvSpPr/>
          <p:nvPr/>
        </p:nvSpPr>
        <p:spPr bwMode="auto">
          <a:xfrm>
            <a:off x="2974848" y="2424020"/>
            <a:ext cx="777240" cy="1964692"/>
          </a:xfrm>
          <a:prstGeom prst="roundRect">
            <a:avLst/>
          </a:prstGeom>
          <a:solidFill>
            <a:srgbClr val="FF000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7437121" y="41328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B050"/>
                </a:solidFill>
              </a:rPr>
              <a:t>Output layer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4770121" y="50980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70C0"/>
                </a:solidFill>
              </a:rPr>
              <a:t>Hidden layers</a:t>
            </a:r>
          </a:p>
        </p:txBody>
      </p:sp>
      <p:sp>
        <p:nvSpPr>
          <p:cNvPr id="123" name="TextBox 122"/>
          <p:cNvSpPr txBox="1"/>
          <p:nvPr/>
        </p:nvSpPr>
        <p:spPr bwMode="auto">
          <a:xfrm>
            <a:off x="2633979" y="4653507"/>
            <a:ext cx="1569213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FF0000"/>
                </a:solidFill>
              </a:rPr>
              <a:t>Input layer</a:t>
            </a: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2536189" y="1558198"/>
            <a:ext cx="6598920" cy="4128136"/>
          </a:xfrm>
          <a:prstGeom prst="roundRect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9600" b="1" dirty="0">
                <a:solidFill>
                  <a:schemeClr val="bg1"/>
                </a:solidFill>
              </a:rPr>
              <a:t>Deep Learning</a:t>
            </a:r>
          </a:p>
        </p:txBody>
      </p:sp>
      <p:sp>
        <p:nvSpPr>
          <p:cNvPr id="127" name="Right Arrow 126"/>
          <p:cNvSpPr/>
          <p:nvPr/>
        </p:nvSpPr>
        <p:spPr bwMode="auto">
          <a:xfrm>
            <a:off x="1836420" y="3000601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0" name="Right Arrow 129"/>
          <p:cNvSpPr/>
          <p:nvPr/>
        </p:nvSpPr>
        <p:spPr bwMode="auto">
          <a:xfrm>
            <a:off x="9293860" y="3002125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1" name="TextBox 130"/>
          <p:cNvSpPr txBox="1"/>
          <p:nvPr/>
        </p:nvSpPr>
        <p:spPr bwMode="auto">
          <a:xfrm>
            <a:off x="10066020" y="3184116"/>
            <a:ext cx="1219200" cy="40068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/>
              <a:t>“Seven”</a:t>
            </a:r>
          </a:p>
        </p:txBody>
      </p:sp>
      <p:pic>
        <p:nvPicPr>
          <p:cNvPr id="1026" name="Picture 2" descr="Image result for mnist 7">
            <a:extLst>
              <a:ext uri="{FF2B5EF4-FFF2-40B4-BE49-F238E27FC236}">
                <a16:creationId xmlns:a16="http://schemas.microsoft.com/office/drawing/2014/main" id="{35E8C6C9-239F-4094-8695-85255A2A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4" y="2718467"/>
            <a:ext cx="15621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115819" y="25351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" name="Oval 4"/>
          <p:cNvSpPr/>
          <p:nvPr/>
        </p:nvSpPr>
        <p:spPr bwMode="auto">
          <a:xfrm>
            <a:off x="3115819" y="318030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6" name="Oval 5"/>
          <p:cNvSpPr/>
          <p:nvPr/>
        </p:nvSpPr>
        <p:spPr bwMode="auto">
          <a:xfrm>
            <a:off x="3115819" y="38508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7" name="Oval 6"/>
          <p:cNvSpPr/>
          <p:nvPr/>
        </p:nvSpPr>
        <p:spPr bwMode="auto">
          <a:xfrm>
            <a:off x="4712971" y="279930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" name="Straight Arrow Connector 9"/>
          <p:cNvCxnSpPr>
            <a:stCxn id="5" idx="6"/>
            <a:endCxn id="7" idx="2"/>
          </p:cNvCxnSpPr>
          <p:nvPr/>
        </p:nvCxnSpPr>
        <p:spPr bwMode="auto">
          <a:xfrm flipV="1">
            <a:off x="3611119" y="3020286"/>
            <a:ext cx="1101852" cy="381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4" idx="6"/>
            <a:endCxn id="20" idx="2"/>
          </p:cNvCxnSpPr>
          <p:nvPr/>
        </p:nvCxnSpPr>
        <p:spPr bwMode="auto">
          <a:xfrm flipV="1">
            <a:off x="3611119" y="2154147"/>
            <a:ext cx="1101852" cy="601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 bwMode="auto">
          <a:xfrm flipV="1">
            <a:off x="3611119" y="3020286"/>
            <a:ext cx="1101852" cy="10515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712971" y="19331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1" name="Oval 20"/>
          <p:cNvSpPr/>
          <p:nvPr/>
        </p:nvSpPr>
        <p:spPr bwMode="auto">
          <a:xfrm>
            <a:off x="4712971" y="36908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2" name="Oval 21"/>
          <p:cNvSpPr/>
          <p:nvPr/>
        </p:nvSpPr>
        <p:spPr bwMode="auto">
          <a:xfrm>
            <a:off x="4712971" y="44274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24" name="Straight Arrow Connector 23"/>
          <p:cNvCxnSpPr>
            <a:stCxn id="5" idx="6"/>
            <a:endCxn id="20" idx="2"/>
          </p:cNvCxnSpPr>
          <p:nvPr/>
        </p:nvCxnSpPr>
        <p:spPr bwMode="auto">
          <a:xfrm flipV="1">
            <a:off x="3611119" y="215414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6" idx="6"/>
            <a:endCxn id="20" idx="2"/>
          </p:cNvCxnSpPr>
          <p:nvPr/>
        </p:nvCxnSpPr>
        <p:spPr bwMode="auto">
          <a:xfrm flipV="1">
            <a:off x="3611119" y="2154147"/>
            <a:ext cx="1101852" cy="1917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endCxn id="7" idx="2"/>
          </p:cNvCxnSpPr>
          <p:nvPr/>
        </p:nvCxnSpPr>
        <p:spPr bwMode="auto">
          <a:xfrm>
            <a:off x="3611119" y="2799307"/>
            <a:ext cx="1101852" cy="220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6"/>
            <a:endCxn id="21" idx="2"/>
          </p:cNvCxnSpPr>
          <p:nvPr/>
        </p:nvCxnSpPr>
        <p:spPr bwMode="auto">
          <a:xfrm>
            <a:off x="3611119" y="2756127"/>
            <a:ext cx="1101852" cy="1155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4" idx="6"/>
            <a:endCxn id="22" idx="2"/>
          </p:cNvCxnSpPr>
          <p:nvPr/>
        </p:nvCxnSpPr>
        <p:spPr bwMode="auto">
          <a:xfrm>
            <a:off x="3611119" y="2756127"/>
            <a:ext cx="1101852" cy="18923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5" idx="6"/>
            <a:endCxn id="21" idx="2"/>
          </p:cNvCxnSpPr>
          <p:nvPr/>
        </p:nvCxnSpPr>
        <p:spPr bwMode="auto">
          <a:xfrm>
            <a:off x="3611119" y="3401287"/>
            <a:ext cx="1101852" cy="510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5" idx="6"/>
            <a:endCxn id="22" idx="2"/>
          </p:cNvCxnSpPr>
          <p:nvPr/>
        </p:nvCxnSpPr>
        <p:spPr bwMode="auto">
          <a:xfrm>
            <a:off x="3611119" y="340128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6" idx="6"/>
            <a:endCxn id="22" idx="2"/>
          </p:cNvCxnSpPr>
          <p:nvPr/>
        </p:nvCxnSpPr>
        <p:spPr bwMode="auto">
          <a:xfrm>
            <a:off x="3611119" y="4071847"/>
            <a:ext cx="1101852" cy="5765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6" idx="6"/>
            <a:endCxn id="21" idx="2"/>
          </p:cNvCxnSpPr>
          <p:nvPr/>
        </p:nvCxnSpPr>
        <p:spPr bwMode="auto">
          <a:xfrm flipV="1">
            <a:off x="3611119" y="3911827"/>
            <a:ext cx="1101852" cy="1600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6173471" y="280438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2" name="Oval 51"/>
          <p:cNvSpPr/>
          <p:nvPr/>
        </p:nvSpPr>
        <p:spPr bwMode="auto">
          <a:xfrm>
            <a:off x="6173471" y="19382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3" name="Oval 52"/>
          <p:cNvSpPr/>
          <p:nvPr/>
        </p:nvSpPr>
        <p:spPr bwMode="auto">
          <a:xfrm>
            <a:off x="6173471" y="36959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4" name="Oval 53"/>
          <p:cNvSpPr/>
          <p:nvPr/>
        </p:nvSpPr>
        <p:spPr bwMode="auto">
          <a:xfrm>
            <a:off x="6173471" y="44325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55" name="Straight Arrow Connector 54"/>
          <p:cNvCxnSpPr>
            <a:stCxn id="20" idx="6"/>
            <a:endCxn id="52" idx="2"/>
          </p:cNvCxnSpPr>
          <p:nvPr/>
        </p:nvCxnSpPr>
        <p:spPr bwMode="auto">
          <a:xfrm>
            <a:off x="5208271" y="215414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22" idx="6"/>
            <a:endCxn id="52" idx="2"/>
          </p:cNvCxnSpPr>
          <p:nvPr/>
        </p:nvCxnSpPr>
        <p:spPr bwMode="auto">
          <a:xfrm flipV="1">
            <a:off x="5208271" y="2159226"/>
            <a:ext cx="965200" cy="24892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endCxn id="51" idx="2"/>
          </p:cNvCxnSpPr>
          <p:nvPr/>
        </p:nvCxnSpPr>
        <p:spPr bwMode="auto">
          <a:xfrm>
            <a:off x="5208271" y="2159227"/>
            <a:ext cx="965200" cy="866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20" idx="6"/>
            <a:endCxn id="53" idx="2"/>
          </p:cNvCxnSpPr>
          <p:nvPr/>
        </p:nvCxnSpPr>
        <p:spPr bwMode="auto">
          <a:xfrm>
            <a:off x="5208271" y="2154146"/>
            <a:ext cx="965200" cy="17627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7" idx="6"/>
            <a:endCxn id="52" idx="2"/>
          </p:cNvCxnSpPr>
          <p:nvPr/>
        </p:nvCxnSpPr>
        <p:spPr bwMode="auto">
          <a:xfrm flipV="1">
            <a:off x="5208271" y="2159227"/>
            <a:ext cx="965200" cy="861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endCxn id="51" idx="2"/>
          </p:cNvCxnSpPr>
          <p:nvPr/>
        </p:nvCxnSpPr>
        <p:spPr bwMode="auto">
          <a:xfrm>
            <a:off x="5208271" y="3022827"/>
            <a:ext cx="965200" cy="2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7" idx="6"/>
            <a:endCxn id="53" idx="2"/>
          </p:cNvCxnSpPr>
          <p:nvPr/>
        </p:nvCxnSpPr>
        <p:spPr bwMode="auto">
          <a:xfrm>
            <a:off x="5208271" y="3020287"/>
            <a:ext cx="965200" cy="8966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stCxn id="7" idx="6"/>
            <a:endCxn id="54" idx="2"/>
          </p:cNvCxnSpPr>
          <p:nvPr/>
        </p:nvCxnSpPr>
        <p:spPr bwMode="auto">
          <a:xfrm>
            <a:off x="5208271" y="3020287"/>
            <a:ext cx="965200" cy="16332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21" idx="6"/>
            <a:endCxn id="52" idx="2"/>
          </p:cNvCxnSpPr>
          <p:nvPr/>
        </p:nvCxnSpPr>
        <p:spPr bwMode="auto">
          <a:xfrm flipV="1">
            <a:off x="5208271" y="2159226"/>
            <a:ext cx="965200" cy="17526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stCxn id="21" idx="6"/>
            <a:endCxn id="51" idx="2"/>
          </p:cNvCxnSpPr>
          <p:nvPr/>
        </p:nvCxnSpPr>
        <p:spPr bwMode="auto">
          <a:xfrm flipV="1">
            <a:off x="5208271" y="3025367"/>
            <a:ext cx="965200" cy="8864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21" idx="6"/>
            <a:endCxn id="53" idx="2"/>
          </p:cNvCxnSpPr>
          <p:nvPr/>
        </p:nvCxnSpPr>
        <p:spPr bwMode="auto">
          <a:xfrm>
            <a:off x="5208271" y="39118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>
            <a:stCxn id="20" idx="6"/>
            <a:endCxn id="54" idx="2"/>
          </p:cNvCxnSpPr>
          <p:nvPr/>
        </p:nvCxnSpPr>
        <p:spPr bwMode="auto">
          <a:xfrm>
            <a:off x="5208271" y="2154146"/>
            <a:ext cx="965200" cy="24993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/>
          <p:cNvCxnSpPr>
            <a:stCxn id="21" idx="6"/>
            <a:endCxn id="54" idx="2"/>
          </p:cNvCxnSpPr>
          <p:nvPr/>
        </p:nvCxnSpPr>
        <p:spPr bwMode="auto">
          <a:xfrm>
            <a:off x="5208271" y="3911826"/>
            <a:ext cx="965200" cy="7416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>
            <a:stCxn id="22" idx="6"/>
            <a:endCxn id="54" idx="2"/>
          </p:cNvCxnSpPr>
          <p:nvPr/>
        </p:nvCxnSpPr>
        <p:spPr bwMode="auto">
          <a:xfrm>
            <a:off x="5208271" y="46484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22" idx="6"/>
            <a:endCxn id="51" idx="2"/>
          </p:cNvCxnSpPr>
          <p:nvPr/>
        </p:nvCxnSpPr>
        <p:spPr bwMode="auto">
          <a:xfrm flipV="1">
            <a:off x="5208271" y="3025367"/>
            <a:ext cx="965200" cy="1623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/>
          <p:cNvCxnSpPr>
            <a:stCxn id="22" idx="6"/>
            <a:endCxn id="53" idx="2"/>
          </p:cNvCxnSpPr>
          <p:nvPr/>
        </p:nvCxnSpPr>
        <p:spPr bwMode="auto">
          <a:xfrm flipV="1">
            <a:off x="5208271" y="3916906"/>
            <a:ext cx="965200" cy="7315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7961631" y="318411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4" name="Straight Arrow Connector 103"/>
          <p:cNvCxnSpPr>
            <a:stCxn id="52" idx="6"/>
            <a:endCxn id="103" idx="2"/>
          </p:cNvCxnSpPr>
          <p:nvPr/>
        </p:nvCxnSpPr>
        <p:spPr bwMode="auto">
          <a:xfrm>
            <a:off x="6668771" y="2159227"/>
            <a:ext cx="1292860" cy="124586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/>
          <p:cNvCxnSpPr>
            <a:stCxn id="51" idx="6"/>
            <a:endCxn id="103" idx="2"/>
          </p:cNvCxnSpPr>
          <p:nvPr/>
        </p:nvCxnSpPr>
        <p:spPr bwMode="auto">
          <a:xfrm>
            <a:off x="6668771" y="3025367"/>
            <a:ext cx="1292860" cy="37972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stCxn id="53" idx="6"/>
            <a:endCxn id="103" idx="2"/>
          </p:cNvCxnSpPr>
          <p:nvPr/>
        </p:nvCxnSpPr>
        <p:spPr bwMode="auto">
          <a:xfrm flipV="1">
            <a:off x="6668771" y="3405096"/>
            <a:ext cx="1292860" cy="5118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/>
          <p:cNvCxnSpPr>
            <a:stCxn id="54" idx="6"/>
            <a:endCxn id="103" idx="2"/>
          </p:cNvCxnSpPr>
          <p:nvPr/>
        </p:nvCxnSpPr>
        <p:spPr bwMode="auto">
          <a:xfrm flipV="1">
            <a:off x="6668771" y="3405096"/>
            <a:ext cx="1292860" cy="12484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Rounded Rectangle 116"/>
          <p:cNvSpPr/>
          <p:nvPr/>
        </p:nvSpPr>
        <p:spPr bwMode="auto">
          <a:xfrm>
            <a:off x="4575811" y="1826487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6032500" y="1823946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820660" y="3020287"/>
            <a:ext cx="777240" cy="816609"/>
          </a:xfrm>
          <a:prstGeom prst="roundRect">
            <a:avLst/>
          </a:prstGeom>
          <a:solidFill>
            <a:srgbClr val="00B05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0" name="Rounded Rectangle 119"/>
          <p:cNvSpPr/>
          <p:nvPr/>
        </p:nvSpPr>
        <p:spPr bwMode="auto">
          <a:xfrm>
            <a:off x="2974848" y="2424020"/>
            <a:ext cx="777240" cy="1964692"/>
          </a:xfrm>
          <a:prstGeom prst="roundRect">
            <a:avLst/>
          </a:prstGeom>
          <a:solidFill>
            <a:srgbClr val="FF000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7437121" y="41328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B050"/>
                </a:solidFill>
              </a:rPr>
              <a:t>Output layer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4770121" y="50980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70C0"/>
                </a:solidFill>
              </a:rPr>
              <a:t>Hidden layers</a:t>
            </a:r>
          </a:p>
        </p:txBody>
      </p:sp>
      <p:sp>
        <p:nvSpPr>
          <p:cNvPr id="123" name="TextBox 122"/>
          <p:cNvSpPr txBox="1"/>
          <p:nvPr/>
        </p:nvSpPr>
        <p:spPr bwMode="auto">
          <a:xfrm>
            <a:off x="2633979" y="4653507"/>
            <a:ext cx="1569213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FF0000"/>
                </a:solidFill>
              </a:rPr>
              <a:t>Input layer</a:t>
            </a: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2536189" y="1558198"/>
            <a:ext cx="6598920" cy="4128136"/>
          </a:xfrm>
          <a:prstGeom prst="roundRect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9600" b="1" dirty="0">
                <a:solidFill>
                  <a:schemeClr val="bg1"/>
                </a:solidFill>
              </a:rPr>
              <a:t>Deep Learning</a:t>
            </a:r>
          </a:p>
        </p:txBody>
      </p:sp>
      <p:sp>
        <p:nvSpPr>
          <p:cNvPr id="127" name="Right Arrow 126"/>
          <p:cNvSpPr/>
          <p:nvPr/>
        </p:nvSpPr>
        <p:spPr bwMode="auto">
          <a:xfrm>
            <a:off x="1836420" y="3000601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0" name="Right Arrow 129"/>
          <p:cNvSpPr/>
          <p:nvPr/>
        </p:nvSpPr>
        <p:spPr bwMode="auto">
          <a:xfrm>
            <a:off x="9293860" y="3002125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1" name="TextBox 130"/>
          <p:cNvSpPr txBox="1"/>
          <p:nvPr/>
        </p:nvSpPr>
        <p:spPr bwMode="auto">
          <a:xfrm>
            <a:off x="10066020" y="3184116"/>
            <a:ext cx="1219200" cy="40068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/>
              <a:t>“Seven”</a:t>
            </a:r>
          </a:p>
        </p:txBody>
      </p:sp>
      <p:pic>
        <p:nvPicPr>
          <p:cNvPr id="1026" name="Picture 2" descr="Image result for mnist 7">
            <a:extLst>
              <a:ext uri="{FF2B5EF4-FFF2-40B4-BE49-F238E27FC236}">
                <a16:creationId xmlns:a16="http://schemas.microsoft.com/office/drawing/2014/main" id="{35E8C6C9-239F-4094-8695-85255A2A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4" y="2718467"/>
            <a:ext cx="15621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3023651-519C-4AF5-AFF3-43804279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79" y="1601914"/>
            <a:ext cx="5006340" cy="398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115819" y="25351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" name="Oval 4"/>
          <p:cNvSpPr/>
          <p:nvPr/>
        </p:nvSpPr>
        <p:spPr bwMode="auto">
          <a:xfrm>
            <a:off x="3115819" y="318030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6" name="Oval 5"/>
          <p:cNvSpPr/>
          <p:nvPr/>
        </p:nvSpPr>
        <p:spPr bwMode="auto">
          <a:xfrm>
            <a:off x="3115819" y="38508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7" name="Oval 6"/>
          <p:cNvSpPr/>
          <p:nvPr/>
        </p:nvSpPr>
        <p:spPr bwMode="auto">
          <a:xfrm>
            <a:off x="4712971" y="279930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" name="Straight Arrow Connector 9"/>
          <p:cNvCxnSpPr>
            <a:stCxn id="5" idx="6"/>
            <a:endCxn id="7" idx="2"/>
          </p:cNvCxnSpPr>
          <p:nvPr/>
        </p:nvCxnSpPr>
        <p:spPr bwMode="auto">
          <a:xfrm flipV="1">
            <a:off x="3611119" y="3020286"/>
            <a:ext cx="1101852" cy="381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4" idx="6"/>
            <a:endCxn id="20" idx="2"/>
          </p:cNvCxnSpPr>
          <p:nvPr/>
        </p:nvCxnSpPr>
        <p:spPr bwMode="auto">
          <a:xfrm flipV="1">
            <a:off x="3611119" y="2154147"/>
            <a:ext cx="1101852" cy="601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 bwMode="auto">
          <a:xfrm flipV="1">
            <a:off x="3611119" y="3020286"/>
            <a:ext cx="1101852" cy="10515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712971" y="19331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1" name="Oval 20"/>
          <p:cNvSpPr/>
          <p:nvPr/>
        </p:nvSpPr>
        <p:spPr bwMode="auto">
          <a:xfrm>
            <a:off x="4712971" y="36908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2" name="Oval 21"/>
          <p:cNvSpPr/>
          <p:nvPr/>
        </p:nvSpPr>
        <p:spPr bwMode="auto">
          <a:xfrm>
            <a:off x="4712971" y="44274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24" name="Straight Arrow Connector 23"/>
          <p:cNvCxnSpPr>
            <a:stCxn id="5" idx="6"/>
            <a:endCxn id="20" idx="2"/>
          </p:cNvCxnSpPr>
          <p:nvPr/>
        </p:nvCxnSpPr>
        <p:spPr bwMode="auto">
          <a:xfrm flipV="1">
            <a:off x="3611119" y="215414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6" idx="6"/>
            <a:endCxn id="20" idx="2"/>
          </p:cNvCxnSpPr>
          <p:nvPr/>
        </p:nvCxnSpPr>
        <p:spPr bwMode="auto">
          <a:xfrm flipV="1">
            <a:off x="3611119" y="2154147"/>
            <a:ext cx="1101852" cy="1917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endCxn id="7" idx="2"/>
          </p:cNvCxnSpPr>
          <p:nvPr/>
        </p:nvCxnSpPr>
        <p:spPr bwMode="auto">
          <a:xfrm>
            <a:off x="3611119" y="2799307"/>
            <a:ext cx="1101852" cy="220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6"/>
            <a:endCxn id="21" idx="2"/>
          </p:cNvCxnSpPr>
          <p:nvPr/>
        </p:nvCxnSpPr>
        <p:spPr bwMode="auto">
          <a:xfrm>
            <a:off x="3611119" y="2756127"/>
            <a:ext cx="1101852" cy="1155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4" idx="6"/>
            <a:endCxn id="22" idx="2"/>
          </p:cNvCxnSpPr>
          <p:nvPr/>
        </p:nvCxnSpPr>
        <p:spPr bwMode="auto">
          <a:xfrm>
            <a:off x="3611119" y="2756127"/>
            <a:ext cx="1101852" cy="18923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5" idx="6"/>
            <a:endCxn id="21" idx="2"/>
          </p:cNvCxnSpPr>
          <p:nvPr/>
        </p:nvCxnSpPr>
        <p:spPr bwMode="auto">
          <a:xfrm>
            <a:off x="3611119" y="3401287"/>
            <a:ext cx="1101852" cy="510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5" idx="6"/>
            <a:endCxn id="22" idx="2"/>
          </p:cNvCxnSpPr>
          <p:nvPr/>
        </p:nvCxnSpPr>
        <p:spPr bwMode="auto">
          <a:xfrm>
            <a:off x="3611119" y="340128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6" idx="6"/>
            <a:endCxn id="22" idx="2"/>
          </p:cNvCxnSpPr>
          <p:nvPr/>
        </p:nvCxnSpPr>
        <p:spPr bwMode="auto">
          <a:xfrm>
            <a:off x="3611119" y="4071847"/>
            <a:ext cx="1101852" cy="5765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6" idx="6"/>
            <a:endCxn id="21" idx="2"/>
          </p:cNvCxnSpPr>
          <p:nvPr/>
        </p:nvCxnSpPr>
        <p:spPr bwMode="auto">
          <a:xfrm flipV="1">
            <a:off x="3611119" y="3911827"/>
            <a:ext cx="1101852" cy="1600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6173471" y="280438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2" name="Oval 51"/>
          <p:cNvSpPr/>
          <p:nvPr/>
        </p:nvSpPr>
        <p:spPr bwMode="auto">
          <a:xfrm>
            <a:off x="6173471" y="19382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3" name="Oval 52"/>
          <p:cNvSpPr/>
          <p:nvPr/>
        </p:nvSpPr>
        <p:spPr bwMode="auto">
          <a:xfrm>
            <a:off x="6173471" y="36959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4" name="Oval 53"/>
          <p:cNvSpPr/>
          <p:nvPr/>
        </p:nvSpPr>
        <p:spPr bwMode="auto">
          <a:xfrm>
            <a:off x="6173471" y="44325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55" name="Straight Arrow Connector 54"/>
          <p:cNvCxnSpPr>
            <a:stCxn id="20" idx="6"/>
            <a:endCxn id="52" idx="2"/>
          </p:cNvCxnSpPr>
          <p:nvPr/>
        </p:nvCxnSpPr>
        <p:spPr bwMode="auto">
          <a:xfrm>
            <a:off x="5208271" y="215414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22" idx="6"/>
            <a:endCxn id="52" idx="2"/>
          </p:cNvCxnSpPr>
          <p:nvPr/>
        </p:nvCxnSpPr>
        <p:spPr bwMode="auto">
          <a:xfrm flipV="1">
            <a:off x="5208271" y="2159226"/>
            <a:ext cx="965200" cy="24892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endCxn id="51" idx="2"/>
          </p:cNvCxnSpPr>
          <p:nvPr/>
        </p:nvCxnSpPr>
        <p:spPr bwMode="auto">
          <a:xfrm>
            <a:off x="5208271" y="2159227"/>
            <a:ext cx="965200" cy="866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20" idx="6"/>
            <a:endCxn id="53" idx="2"/>
          </p:cNvCxnSpPr>
          <p:nvPr/>
        </p:nvCxnSpPr>
        <p:spPr bwMode="auto">
          <a:xfrm>
            <a:off x="5208271" y="2154146"/>
            <a:ext cx="965200" cy="17627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7" idx="6"/>
            <a:endCxn id="52" idx="2"/>
          </p:cNvCxnSpPr>
          <p:nvPr/>
        </p:nvCxnSpPr>
        <p:spPr bwMode="auto">
          <a:xfrm flipV="1">
            <a:off x="5208271" y="2159227"/>
            <a:ext cx="965200" cy="861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endCxn id="51" idx="2"/>
          </p:cNvCxnSpPr>
          <p:nvPr/>
        </p:nvCxnSpPr>
        <p:spPr bwMode="auto">
          <a:xfrm>
            <a:off x="5208271" y="3022827"/>
            <a:ext cx="965200" cy="2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7" idx="6"/>
            <a:endCxn id="53" idx="2"/>
          </p:cNvCxnSpPr>
          <p:nvPr/>
        </p:nvCxnSpPr>
        <p:spPr bwMode="auto">
          <a:xfrm>
            <a:off x="5208271" y="3020287"/>
            <a:ext cx="965200" cy="8966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stCxn id="7" idx="6"/>
            <a:endCxn id="54" idx="2"/>
          </p:cNvCxnSpPr>
          <p:nvPr/>
        </p:nvCxnSpPr>
        <p:spPr bwMode="auto">
          <a:xfrm>
            <a:off x="5208271" y="3020287"/>
            <a:ext cx="965200" cy="16332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21" idx="6"/>
            <a:endCxn id="52" idx="2"/>
          </p:cNvCxnSpPr>
          <p:nvPr/>
        </p:nvCxnSpPr>
        <p:spPr bwMode="auto">
          <a:xfrm flipV="1">
            <a:off x="5208271" y="2159226"/>
            <a:ext cx="965200" cy="17526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stCxn id="21" idx="6"/>
            <a:endCxn id="51" idx="2"/>
          </p:cNvCxnSpPr>
          <p:nvPr/>
        </p:nvCxnSpPr>
        <p:spPr bwMode="auto">
          <a:xfrm flipV="1">
            <a:off x="5208271" y="3025367"/>
            <a:ext cx="965200" cy="8864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21" idx="6"/>
            <a:endCxn id="53" idx="2"/>
          </p:cNvCxnSpPr>
          <p:nvPr/>
        </p:nvCxnSpPr>
        <p:spPr bwMode="auto">
          <a:xfrm>
            <a:off x="5208271" y="39118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>
            <a:stCxn id="20" idx="6"/>
            <a:endCxn id="54" idx="2"/>
          </p:cNvCxnSpPr>
          <p:nvPr/>
        </p:nvCxnSpPr>
        <p:spPr bwMode="auto">
          <a:xfrm>
            <a:off x="5208271" y="2154146"/>
            <a:ext cx="965200" cy="24993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/>
          <p:cNvCxnSpPr>
            <a:stCxn id="21" idx="6"/>
            <a:endCxn id="54" idx="2"/>
          </p:cNvCxnSpPr>
          <p:nvPr/>
        </p:nvCxnSpPr>
        <p:spPr bwMode="auto">
          <a:xfrm>
            <a:off x="5208271" y="3911826"/>
            <a:ext cx="965200" cy="7416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>
            <a:stCxn id="22" idx="6"/>
            <a:endCxn id="54" idx="2"/>
          </p:cNvCxnSpPr>
          <p:nvPr/>
        </p:nvCxnSpPr>
        <p:spPr bwMode="auto">
          <a:xfrm>
            <a:off x="5208271" y="46484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22" idx="6"/>
            <a:endCxn id="51" idx="2"/>
          </p:cNvCxnSpPr>
          <p:nvPr/>
        </p:nvCxnSpPr>
        <p:spPr bwMode="auto">
          <a:xfrm flipV="1">
            <a:off x="5208271" y="3025367"/>
            <a:ext cx="965200" cy="1623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/>
          <p:cNvCxnSpPr>
            <a:stCxn id="22" idx="6"/>
            <a:endCxn id="53" idx="2"/>
          </p:cNvCxnSpPr>
          <p:nvPr/>
        </p:nvCxnSpPr>
        <p:spPr bwMode="auto">
          <a:xfrm flipV="1">
            <a:off x="5208271" y="3916906"/>
            <a:ext cx="965200" cy="7315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7961631" y="318411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4" name="Straight Arrow Connector 103"/>
          <p:cNvCxnSpPr>
            <a:stCxn id="52" idx="6"/>
            <a:endCxn id="103" idx="2"/>
          </p:cNvCxnSpPr>
          <p:nvPr/>
        </p:nvCxnSpPr>
        <p:spPr bwMode="auto">
          <a:xfrm>
            <a:off x="6668771" y="2159227"/>
            <a:ext cx="1292860" cy="124586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/>
          <p:cNvCxnSpPr>
            <a:stCxn id="51" idx="6"/>
            <a:endCxn id="103" idx="2"/>
          </p:cNvCxnSpPr>
          <p:nvPr/>
        </p:nvCxnSpPr>
        <p:spPr bwMode="auto">
          <a:xfrm>
            <a:off x="6668771" y="3025367"/>
            <a:ext cx="1292860" cy="37972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stCxn id="53" idx="6"/>
            <a:endCxn id="103" idx="2"/>
          </p:cNvCxnSpPr>
          <p:nvPr/>
        </p:nvCxnSpPr>
        <p:spPr bwMode="auto">
          <a:xfrm flipV="1">
            <a:off x="6668771" y="3405096"/>
            <a:ext cx="1292860" cy="5118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/>
          <p:cNvCxnSpPr>
            <a:stCxn id="54" idx="6"/>
            <a:endCxn id="103" idx="2"/>
          </p:cNvCxnSpPr>
          <p:nvPr/>
        </p:nvCxnSpPr>
        <p:spPr bwMode="auto">
          <a:xfrm flipV="1">
            <a:off x="6668771" y="3405096"/>
            <a:ext cx="1292860" cy="12484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Rounded Rectangle 116"/>
          <p:cNvSpPr/>
          <p:nvPr/>
        </p:nvSpPr>
        <p:spPr bwMode="auto">
          <a:xfrm>
            <a:off x="4575811" y="1826487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6032500" y="1823946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820660" y="3020287"/>
            <a:ext cx="777240" cy="816609"/>
          </a:xfrm>
          <a:prstGeom prst="roundRect">
            <a:avLst/>
          </a:prstGeom>
          <a:solidFill>
            <a:srgbClr val="00B05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0" name="Rounded Rectangle 119"/>
          <p:cNvSpPr/>
          <p:nvPr/>
        </p:nvSpPr>
        <p:spPr bwMode="auto">
          <a:xfrm>
            <a:off x="2974848" y="2424020"/>
            <a:ext cx="777240" cy="1964692"/>
          </a:xfrm>
          <a:prstGeom prst="roundRect">
            <a:avLst/>
          </a:prstGeom>
          <a:solidFill>
            <a:srgbClr val="FF000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7437121" y="41328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B050"/>
                </a:solidFill>
              </a:rPr>
              <a:t>Output layer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4770121" y="50980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70C0"/>
                </a:solidFill>
              </a:rPr>
              <a:t>Hidden layers</a:t>
            </a:r>
          </a:p>
        </p:txBody>
      </p:sp>
      <p:sp>
        <p:nvSpPr>
          <p:cNvPr id="123" name="TextBox 122"/>
          <p:cNvSpPr txBox="1"/>
          <p:nvPr/>
        </p:nvSpPr>
        <p:spPr bwMode="auto">
          <a:xfrm>
            <a:off x="2633979" y="4653507"/>
            <a:ext cx="1569213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FF0000"/>
                </a:solidFill>
              </a:rPr>
              <a:t>Input layer</a:t>
            </a:r>
          </a:p>
        </p:txBody>
      </p:sp>
      <p:sp>
        <p:nvSpPr>
          <p:cNvPr id="127" name="Right Arrow 126"/>
          <p:cNvSpPr/>
          <p:nvPr/>
        </p:nvSpPr>
        <p:spPr bwMode="auto">
          <a:xfrm>
            <a:off x="1836420" y="3000601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0" name="Right Arrow 129"/>
          <p:cNvSpPr/>
          <p:nvPr/>
        </p:nvSpPr>
        <p:spPr bwMode="auto">
          <a:xfrm>
            <a:off x="9293860" y="3002125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1" name="TextBox 130"/>
          <p:cNvSpPr txBox="1"/>
          <p:nvPr/>
        </p:nvSpPr>
        <p:spPr bwMode="auto">
          <a:xfrm>
            <a:off x="10066020" y="3184116"/>
            <a:ext cx="1219200" cy="40068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/>
              <a:t>“Seven”</a:t>
            </a:r>
          </a:p>
        </p:txBody>
      </p:sp>
      <p:pic>
        <p:nvPicPr>
          <p:cNvPr id="1026" name="Picture 2" descr="Image result for mnist 7">
            <a:extLst>
              <a:ext uri="{FF2B5EF4-FFF2-40B4-BE49-F238E27FC236}">
                <a16:creationId xmlns:a16="http://schemas.microsoft.com/office/drawing/2014/main" id="{35E8C6C9-239F-4094-8695-85255A2A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4" y="2718467"/>
            <a:ext cx="15621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431DE3-8213-4757-A177-6A349DE340D6}"/>
              </a:ext>
            </a:extLst>
          </p:cNvPr>
          <p:cNvSpPr/>
          <p:nvPr/>
        </p:nvSpPr>
        <p:spPr>
          <a:xfrm>
            <a:off x="2070853" y="5487246"/>
            <a:ext cx="66461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Neural Networks</a:t>
            </a:r>
          </a:p>
        </p:txBody>
      </p:sp>
      <p:sp>
        <p:nvSpPr>
          <p:cNvPr id="8" name="Rounded Rectangle 142">
            <a:extLst>
              <a:ext uri="{FF2B5EF4-FFF2-40B4-BE49-F238E27FC236}">
                <a16:creationId xmlns:a16="http://schemas.microsoft.com/office/drawing/2014/main" id="{3414B38B-DDA6-4833-BBF9-DE3EFCE39F39}"/>
              </a:ext>
            </a:extLst>
          </p:cNvPr>
          <p:cNvSpPr/>
          <p:nvPr/>
        </p:nvSpPr>
        <p:spPr bwMode="auto">
          <a:xfrm>
            <a:off x="2517140" y="1520733"/>
            <a:ext cx="6598920" cy="4128136"/>
          </a:xfrm>
          <a:prstGeom prst="roundRect">
            <a:avLst/>
          </a:prstGeom>
          <a:solidFill>
            <a:srgbClr val="0070C0">
              <a:alpha val="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115819" y="25351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" name="Oval 4"/>
          <p:cNvSpPr/>
          <p:nvPr/>
        </p:nvSpPr>
        <p:spPr bwMode="auto">
          <a:xfrm>
            <a:off x="3115819" y="318030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6" name="Oval 5"/>
          <p:cNvSpPr/>
          <p:nvPr/>
        </p:nvSpPr>
        <p:spPr bwMode="auto">
          <a:xfrm>
            <a:off x="3115819" y="38508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7" name="Oval 6"/>
          <p:cNvSpPr/>
          <p:nvPr/>
        </p:nvSpPr>
        <p:spPr bwMode="auto">
          <a:xfrm>
            <a:off x="4712971" y="2799306"/>
            <a:ext cx="495300" cy="441960"/>
          </a:xfrm>
          <a:prstGeom prst="ellipse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2133" dirty="0" err="1"/>
              <a:t>J</a:t>
            </a:r>
            <a:r>
              <a:rPr lang="en-US" sz="2133" baseline="30000" dirty="0" err="1"/>
              <a:t>th</a:t>
            </a:r>
            <a:endParaRPr lang="en-US" sz="2133" baseline="30000" dirty="0"/>
          </a:p>
        </p:txBody>
      </p:sp>
      <p:cxnSp>
        <p:nvCxnSpPr>
          <p:cNvPr id="10" name="Straight Arrow Connector 9"/>
          <p:cNvCxnSpPr>
            <a:stCxn id="5" idx="6"/>
            <a:endCxn id="7" idx="2"/>
          </p:cNvCxnSpPr>
          <p:nvPr/>
        </p:nvCxnSpPr>
        <p:spPr bwMode="auto">
          <a:xfrm flipV="1">
            <a:off x="3611119" y="3020286"/>
            <a:ext cx="1101852" cy="381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4" idx="6"/>
            <a:endCxn id="20" idx="2"/>
          </p:cNvCxnSpPr>
          <p:nvPr/>
        </p:nvCxnSpPr>
        <p:spPr bwMode="auto">
          <a:xfrm flipV="1">
            <a:off x="3611119" y="2154147"/>
            <a:ext cx="1101852" cy="601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 bwMode="auto">
          <a:xfrm flipV="1">
            <a:off x="3611119" y="3020286"/>
            <a:ext cx="1101852" cy="10515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712971" y="19331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1" name="Oval 20"/>
          <p:cNvSpPr/>
          <p:nvPr/>
        </p:nvSpPr>
        <p:spPr bwMode="auto">
          <a:xfrm>
            <a:off x="4712971" y="36908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2" name="Oval 21"/>
          <p:cNvSpPr/>
          <p:nvPr/>
        </p:nvSpPr>
        <p:spPr bwMode="auto">
          <a:xfrm>
            <a:off x="4712971" y="44274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24" name="Straight Arrow Connector 23"/>
          <p:cNvCxnSpPr>
            <a:stCxn id="5" idx="6"/>
            <a:endCxn id="20" idx="2"/>
          </p:cNvCxnSpPr>
          <p:nvPr/>
        </p:nvCxnSpPr>
        <p:spPr bwMode="auto">
          <a:xfrm flipV="1">
            <a:off x="3611119" y="215414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6" idx="6"/>
            <a:endCxn id="20" idx="2"/>
          </p:cNvCxnSpPr>
          <p:nvPr/>
        </p:nvCxnSpPr>
        <p:spPr bwMode="auto">
          <a:xfrm flipV="1">
            <a:off x="3611119" y="2154147"/>
            <a:ext cx="1101852" cy="1917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endCxn id="7" idx="2"/>
          </p:cNvCxnSpPr>
          <p:nvPr/>
        </p:nvCxnSpPr>
        <p:spPr bwMode="auto">
          <a:xfrm>
            <a:off x="3611119" y="2799307"/>
            <a:ext cx="1101852" cy="220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6"/>
            <a:endCxn id="21" idx="2"/>
          </p:cNvCxnSpPr>
          <p:nvPr/>
        </p:nvCxnSpPr>
        <p:spPr bwMode="auto">
          <a:xfrm>
            <a:off x="3611119" y="2756127"/>
            <a:ext cx="1101852" cy="1155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4" idx="6"/>
            <a:endCxn id="22" idx="2"/>
          </p:cNvCxnSpPr>
          <p:nvPr/>
        </p:nvCxnSpPr>
        <p:spPr bwMode="auto">
          <a:xfrm>
            <a:off x="3611119" y="2756127"/>
            <a:ext cx="1101852" cy="18923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5" idx="6"/>
            <a:endCxn id="21" idx="2"/>
          </p:cNvCxnSpPr>
          <p:nvPr/>
        </p:nvCxnSpPr>
        <p:spPr bwMode="auto">
          <a:xfrm>
            <a:off x="3611119" y="3401287"/>
            <a:ext cx="1101852" cy="510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5" idx="6"/>
            <a:endCxn id="22" idx="2"/>
          </p:cNvCxnSpPr>
          <p:nvPr/>
        </p:nvCxnSpPr>
        <p:spPr bwMode="auto">
          <a:xfrm>
            <a:off x="3611119" y="340128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6" idx="6"/>
            <a:endCxn id="22" idx="2"/>
          </p:cNvCxnSpPr>
          <p:nvPr/>
        </p:nvCxnSpPr>
        <p:spPr bwMode="auto">
          <a:xfrm>
            <a:off x="3611119" y="4071847"/>
            <a:ext cx="1101852" cy="5765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6" idx="6"/>
            <a:endCxn id="21" idx="2"/>
          </p:cNvCxnSpPr>
          <p:nvPr/>
        </p:nvCxnSpPr>
        <p:spPr bwMode="auto">
          <a:xfrm flipV="1">
            <a:off x="3611119" y="3911827"/>
            <a:ext cx="1101852" cy="1600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6173471" y="280438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2" name="Oval 51"/>
          <p:cNvSpPr/>
          <p:nvPr/>
        </p:nvSpPr>
        <p:spPr bwMode="auto">
          <a:xfrm>
            <a:off x="6173471" y="19382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3" name="Oval 52"/>
          <p:cNvSpPr/>
          <p:nvPr/>
        </p:nvSpPr>
        <p:spPr bwMode="auto">
          <a:xfrm>
            <a:off x="6173471" y="36959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4" name="Oval 53"/>
          <p:cNvSpPr/>
          <p:nvPr/>
        </p:nvSpPr>
        <p:spPr bwMode="auto">
          <a:xfrm>
            <a:off x="6173471" y="44325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55" name="Straight Arrow Connector 54"/>
          <p:cNvCxnSpPr>
            <a:stCxn id="20" idx="6"/>
            <a:endCxn id="52" idx="2"/>
          </p:cNvCxnSpPr>
          <p:nvPr/>
        </p:nvCxnSpPr>
        <p:spPr bwMode="auto">
          <a:xfrm>
            <a:off x="5208271" y="215414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22" idx="6"/>
            <a:endCxn id="52" idx="2"/>
          </p:cNvCxnSpPr>
          <p:nvPr/>
        </p:nvCxnSpPr>
        <p:spPr bwMode="auto">
          <a:xfrm flipV="1">
            <a:off x="5208271" y="2159226"/>
            <a:ext cx="965200" cy="24892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endCxn id="51" idx="2"/>
          </p:cNvCxnSpPr>
          <p:nvPr/>
        </p:nvCxnSpPr>
        <p:spPr bwMode="auto">
          <a:xfrm>
            <a:off x="5208271" y="2159227"/>
            <a:ext cx="965200" cy="866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20" idx="6"/>
            <a:endCxn id="53" idx="2"/>
          </p:cNvCxnSpPr>
          <p:nvPr/>
        </p:nvCxnSpPr>
        <p:spPr bwMode="auto">
          <a:xfrm>
            <a:off x="5208271" y="2154146"/>
            <a:ext cx="965200" cy="17627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7" idx="6"/>
            <a:endCxn id="52" idx="2"/>
          </p:cNvCxnSpPr>
          <p:nvPr/>
        </p:nvCxnSpPr>
        <p:spPr bwMode="auto">
          <a:xfrm flipV="1">
            <a:off x="5208271" y="2159227"/>
            <a:ext cx="965200" cy="861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endCxn id="51" idx="2"/>
          </p:cNvCxnSpPr>
          <p:nvPr/>
        </p:nvCxnSpPr>
        <p:spPr bwMode="auto">
          <a:xfrm>
            <a:off x="5208271" y="3022827"/>
            <a:ext cx="965200" cy="2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7" idx="6"/>
            <a:endCxn id="53" idx="2"/>
          </p:cNvCxnSpPr>
          <p:nvPr/>
        </p:nvCxnSpPr>
        <p:spPr bwMode="auto">
          <a:xfrm>
            <a:off x="5208271" y="3020287"/>
            <a:ext cx="965200" cy="8966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stCxn id="7" idx="6"/>
            <a:endCxn id="54" idx="2"/>
          </p:cNvCxnSpPr>
          <p:nvPr/>
        </p:nvCxnSpPr>
        <p:spPr bwMode="auto">
          <a:xfrm>
            <a:off x="5208271" y="3020287"/>
            <a:ext cx="965200" cy="16332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21" idx="6"/>
            <a:endCxn id="52" idx="2"/>
          </p:cNvCxnSpPr>
          <p:nvPr/>
        </p:nvCxnSpPr>
        <p:spPr bwMode="auto">
          <a:xfrm flipV="1">
            <a:off x="5208271" y="2159226"/>
            <a:ext cx="965200" cy="17526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stCxn id="21" idx="6"/>
            <a:endCxn id="51" idx="2"/>
          </p:cNvCxnSpPr>
          <p:nvPr/>
        </p:nvCxnSpPr>
        <p:spPr bwMode="auto">
          <a:xfrm flipV="1">
            <a:off x="5208271" y="3025367"/>
            <a:ext cx="965200" cy="8864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21" idx="6"/>
            <a:endCxn id="53" idx="2"/>
          </p:cNvCxnSpPr>
          <p:nvPr/>
        </p:nvCxnSpPr>
        <p:spPr bwMode="auto">
          <a:xfrm>
            <a:off x="5208271" y="39118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>
            <a:stCxn id="20" idx="6"/>
            <a:endCxn id="54" idx="2"/>
          </p:cNvCxnSpPr>
          <p:nvPr/>
        </p:nvCxnSpPr>
        <p:spPr bwMode="auto">
          <a:xfrm>
            <a:off x="5208271" y="2154146"/>
            <a:ext cx="965200" cy="24993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/>
          <p:cNvCxnSpPr>
            <a:stCxn id="21" idx="6"/>
            <a:endCxn id="54" idx="2"/>
          </p:cNvCxnSpPr>
          <p:nvPr/>
        </p:nvCxnSpPr>
        <p:spPr bwMode="auto">
          <a:xfrm>
            <a:off x="5208271" y="3911826"/>
            <a:ext cx="965200" cy="7416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>
            <a:stCxn id="22" idx="6"/>
            <a:endCxn id="54" idx="2"/>
          </p:cNvCxnSpPr>
          <p:nvPr/>
        </p:nvCxnSpPr>
        <p:spPr bwMode="auto">
          <a:xfrm>
            <a:off x="5208271" y="46484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22" idx="6"/>
            <a:endCxn id="51" idx="2"/>
          </p:cNvCxnSpPr>
          <p:nvPr/>
        </p:nvCxnSpPr>
        <p:spPr bwMode="auto">
          <a:xfrm flipV="1">
            <a:off x="5208271" y="3025367"/>
            <a:ext cx="965200" cy="1623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/>
          <p:cNvCxnSpPr>
            <a:stCxn id="22" idx="6"/>
            <a:endCxn id="53" idx="2"/>
          </p:cNvCxnSpPr>
          <p:nvPr/>
        </p:nvCxnSpPr>
        <p:spPr bwMode="auto">
          <a:xfrm flipV="1">
            <a:off x="5208271" y="3916906"/>
            <a:ext cx="965200" cy="7315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7961631" y="318411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4" name="Straight Arrow Connector 103"/>
          <p:cNvCxnSpPr>
            <a:stCxn id="52" idx="6"/>
            <a:endCxn id="103" idx="2"/>
          </p:cNvCxnSpPr>
          <p:nvPr/>
        </p:nvCxnSpPr>
        <p:spPr bwMode="auto">
          <a:xfrm>
            <a:off x="6668771" y="2159227"/>
            <a:ext cx="1292860" cy="124586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/>
          <p:cNvCxnSpPr>
            <a:stCxn id="51" idx="6"/>
            <a:endCxn id="103" idx="2"/>
          </p:cNvCxnSpPr>
          <p:nvPr/>
        </p:nvCxnSpPr>
        <p:spPr bwMode="auto">
          <a:xfrm>
            <a:off x="6668771" y="3025367"/>
            <a:ext cx="1292860" cy="37972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stCxn id="53" idx="6"/>
            <a:endCxn id="103" idx="2"/>
          </p:cNvCxnSpPr>
          <p:nvPr/>
        </p:nvCxnSpPr>
        <p:spPr bwMode="auto">
          <a:xfrm flipV="1">
            <a:off x="6668771" y="3405096"/>
            <a:ext cx="1292860" cy="5118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/>
          <p:cNvCxnSpPr>
            <a:stCxn id="54" idx="6"/>
            <a:endCxn id="103" idx="2"/>
          </p:cNvCxnSpPr>
          <p:nvPr/>
        </p:nvCxnSpPr>
        <p:spPr bwMode="auto">
          <a:xfrm flipV="1">
            <a:off x="6668771" y="3405096"/>
            <a:ext cx="1292860" cy="12484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Rounded Rectangle 116"/>
          <p:cNvSpPr/>
          <p:nvPr/>
        </p:nvSpPr>
        <p:spPr bwMode="auto">
          <a:xfrm>
            <a:off x="4581847" y="1823946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6032500" y="1823946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820660" y="3020287"/>
            <a:ext cx="777240" cy="816609"/>
          </a:xfrm>
          <a:prstGeom prst="roundRect">
            <a:avLst/>
          </a:prstGeom>
          <a:solidFill>
            <a:srgbClr val="00B05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0" name="Rounded Rectangle 119"/>
          <p:cNvSpPr/>
          <p:nvPr/>
        </p:nvSpPr>
        <p:spPr bwMode="auto">
          <a:xfrm>
            <a:off x="2974848" y="2424020"/>
            <a:ext cx="777240" cy="1964692"/>
          </a:xfrm>
          <a:prstGeom prst="roundRect">
            <a:avLst/>
          </a:prstGeom>
          <a:solidFill>
            <a:srgbClr val="FF000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7437121" y="41328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B050"/>
                </a:solidFill>
              </a:rPr>
              <a:t>Output layer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4770121" y="50980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70C0"/>
                </a:solidFill>
              </a:rPr>
              <a:t>Hidden layers</a:t>
            </a:r>
          </a:p>
        </p:txBody>
      </p:sp>
      <p:sp>
        <p:nvSpPr>
          <p:cNvPr id="123" name="TextBox 122"/>
          <p:cNvSpPr txBox="1"/>
          <p:nvPr/>
        </p:nvSpPr>
        <p:spPr bwMode="auto">
          <a:xfrm>
            <a:off x="2633979" y="4653507"/>
            <a:ext cx="1569213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FF0000"/>
                </a:solidFill>
              </a:rPr>
              <a:t>Input layer</a:t>
            </a:r>
          </a:p>
        </p:txBody>
      </p:sp>
      <p:sp>
        <p:nvSpPr>
          <p:cNvPr id="127" name="Right Arrow 126"/>
          <p:cNvSpPr/>
          <p:nvPr/>
        </p:nvSpPr>
        <p:spPr bwMode="auto">
          <a:xfrm>
            <a:off x="1836420" y="3000601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0" name="Right Arrow 129"/>
          <p:cNvSpPr/>
          <p:nvPr/>
        </p:nvSpPr>
        <p:spPr bwMode="auto">
          <a:xfrm>
            <a:off x="9293860" y="3002125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1" name="TextBox 130"/>
          <p:cNvSpPr txBox="1"/>
          <p:nvPr/>
        </p:nvSpPr>
        <p:spPr bwMode="auto">
          <a:xfrm>
            <a:off x="10066020" y="3184116"/>
            <a:ext cx="1219200" cy="40068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/>
              <a:t>“Seven”</a:t>
            </a:r>
          </a:p>
        </p:txBody>
      </p:sp>
      <p:pic>
        <p:nvPicPr>
          <p:cNvPr id="1026" name="Picture 2" descr="Image result for mnist 7">
            <a:extLst>
              <a:ext uri="{FF2B5EF4-FFF2-40B4-BE49-F238E27FC236}">
                <a16:creationId xmlns:a16="http://schemas.microsoft.com/office/drawing/2014/main" id="{35E8C6C9-239F-4094-8695-85255A2A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4" y="2718467"/>
            <a:ext cx="15621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431DE3-8213-4757-A177-6A349DE340D6}"/>
              </a:ext>
            </a:extLst>
          </p:cNvPr>
          <p:cNvSpPr/>
          <p:nvPr/>
        </p:nvSpPr>
        <p:spPr>
          <a:xfrm>
            <a:off x="2070853" y="5487246"/>
            <a:ext cx="66461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Neural Networks</a:t>
            </a:r>
          </a:p>
        </p:txBody>
      </p:sp>
      <p:sp>
        <p:nvSpPr>
          <p:cNvPr id="8" name="Rounded Rectangle 142">
            <a:extLst>
              <a:ext uri="{FF2B5EF4-FFF2-40B4-BE49-F238E27FC236}">
                <a16:creationId xmlns:a16="http://schemas.microsoft.com/office/drawing/2014/main" id="{3414B38B-DDA6-4833-BBF9-DE3EFCE39F39}"/>
              </a:ext>
            </a:extLst>
          </p:cNvPr>
          <p:cNvSpPr/>
          <p:nvPr/>
        </p:nvSpPr>
        <p:spPr bwMode="auto">
          <a:xfrm>
            <a:off x="2391411" y="1520733"/>
            <a:ext cx="6598920" cy="4128136"/>
          </a:xfrm>
          <a:prstGeom prst="roundRect">
            <a:avLst/>
          </a:prstGeom>
          <a:solidFill>
            <a:srgbClr val="0070C0">
              <a:alpha val="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Neuron Model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403389" y="948080"/>
            <a:ext cx="5310929" cy="4788896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3200" b="1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08359" y="1226046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/>
              <a:t>x</a:t>
            </a:r>
            <a:r>
              <a:rPr lang="en-US" altLang="en-US" sz="3200" b="1" baseline="-25000" dirty="0"/>
              <a:t>1</a:t>
            </a:r>
            <a:endParaRPr lang="en-US" altLang="en-US" sz="3200" b="1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451861" y="2469541"/>
            <a:ext cx="2861953" cy="2392680"/>
          </a:xfrm>
          <a:prstGeom prst="ellipse">
            <a:avLst/>
          </a:prstGeom>
          <a:solidFill>
            <a:srgbClr val="99CCFF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3200" b="1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164927" y="1861929"/>
            <a:ext cx="1286933" cy="1054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3200" b="1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147993" y="3769175"/>
            <a:ext cx="1303867" cy="4656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3200" b="1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022737" y="4978472"/>
            <a:ext cx="1889927" cy="900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3200" b="1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81379" y="3025266"/>
            <a:ext cx="1681479" cy="1087969"/>
          </a:xfrm>
          <a:prstGeom prst="rect">
            <a:avLst/>
          </a:prstGeom>
          <a:solidFill>
            <a:srgbClr val="99CC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altLang="en-US" sz="3200" b="1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317830" y="3627361"/>
            <a:ext cx="46354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3200" b="1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714317" y="3382727"/>
            <a:ext cx="108161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3200" b="1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8359" y="3382727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/>
              <a:t>x</a:t>
            </a:r>
            <a:r>
              <a:rPr lang="en-US" altLang="en-US" sz="3200" b="1" baseline="-25000" dirty="0"/>
              <a:t>2</a:t>
            </a:r>
            <a:endParaRPr lang="en-US" altLang="en-US" sz="3200" b="1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93396" y="5736975"/>
            <a:ext cx="542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/>
              <a:t>x</a:t>
            </a:r>
            <a:r>
              <a:rPr lang="en-US" altLang="en-US" sz="3200" b="1" baseline="-25000" dirty="0" err="1"/>
              <a:t>n</a:t>
            </a:r>
            <a:endParaRPr lang="en-US" altLang="en-US" sz="3200" b="1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494492" y="1578774"/>
            <a:ext cx="708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/>
              <a:t>w</a:t>
            </a:r>
            <a:r>
              <a:rPr lang="en-US" altLang="en-US" sz="3200" b="1" baseline="-25000" dirty="0"/>
              <a:t>1j</a:t>
            </a:r>
            <a:endParaRPr lang="en-US" altLang="en-US" sz="3200" b="1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334260" y="3090515"/>
            <a:ext cx="708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/>
              <a:t>w</a:t>
            </a:r>
            <a:r>
              <a:rPr lang="en-US" altLang="en-US" sz="3200" b="1" baseline="-25000" dirty="0"/>
              <a:t>2j</a:t>
            </a:r>
            <a:endParaRPr lang="en-US" altLang="en-US" sz="3200" b="1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26779" y="4862222"/>
            <a:ext cx="724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/>
              <a:t>w</a:t>
            </a:r>
            <a:r>
              <a:rPr lang="en-US" altLang="en-US" sz="3200" b="1" baseline="-25000" dirty="0" err="1"/>
              <a:t>nj</a:t>
            </a:r>
            <a:endParaRPr lang="en-US" altLang="en-US" sz="3200" b="1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21" y="3055860"/>
            <a:ext cx="2750193" cy="113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57" y="3294564"/>
            <a:ext cx="1603339" cy="5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7853928" y="2742111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/>
              <a:t>y</a:t>
            </a:r>
            <a:r>
              <a:rPr lang="en-US" altLang="en-US" sz="3200" b="1" baseline="-25000" dirty="0" err="1"/>
              <a:t>j</a:t>
            </a:r>
            <a:endParaRPr lang="en-US" altLang="en-US" sz="3200" b="1" dirty="0"/>
          </a:p>
        </p:txBody>
      </p:sp>
      <p:pic>
        <p:nvPicPr>
          <p:cNvPr id="33" name="Picture 32" descr="f(x) = \frac{1}{1 + \mathrm e^{-x}}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18" y="2870902"/>
            <a:ext cx="2070100" cy="6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23" y="257991"/>
            <a:ext cx="3322517" cy="22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0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115819" y="25351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" name="Oval 4"/>
          <p:cNvSpPr/>
          <p:nvPr/>
        </p:nvSpPr>
        <p:spPr bwMode="auto">
          <a:xfrm>
            <a:off x="3115819" y="318030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6" name="Oval 5"/>
          <p:cNvSpPr/>
          <p:nvPr/>
        </p:nvSpPr>
        <p:spPr bwMode="auto">
          <a:xfrm>
            <a:off x="3115819" y="38508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7" name="Oval 6"/>
          <p:cNvSpPr/>
          <p:nvPr/>
        </p:nvSpPr>
        <p:spPr bwMode="auto">
          <a:xfrm>
            <a:off x="4712971" y="279930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" name="Straight Arrow Connector 9"/>
          <p:cNvCxnSpPr>
            <a:stCxn id="5" idx="6"/>
            <a:endCxn id="7" idx="2"/>
          </p:cNvCxnSpPr>
          <p:nvPr/>
        </p:nvCxnSpPr>
        <p:spPr bwMode="auto">
          <a:xfrm flipV="1">
            <a:off x="3611119" y="3020286"/>
            <a:ext cx="1101852" cy="381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4" idx="6"/>
            <a:endCxn id="20" idx="2"/>
          </p:cNvCxnSpPr>
          <p:nvPr/>
        </p:nvCxnSpPr>
        <p:spPr bwMode="auto">
          <a:xfrm flipV="1">
            <a:off x="3611119" y="2154147"/>
            <a:ext cx="1101852" cy="601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 bwMode="auto">
          <a:xfrm flipV="1">
            <a:off x="3611119" y="3020286"/>
            <a:ext cx="1101852" cy="10515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712971" y="193316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1" name="Oval 20"/>
          <p:cNvSpPr/>
          <p:nvPr/>
        </p:nvSpPr>
        <p:spPr bwMode="auto">
          <a:xfrm>
            <a:off x="4712971" y="36908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22" name="Oval 21"/>
          <p:cNvSpPr/>
          <p:nvPr/>
        </p:nvSpPr>
        <p:spPr bwMode="auto">
          <a:xfrm>
            <a:off x="4712971" y="44274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24" name="Straight Arrow Connector 23"/>
          <p:cNvCxnSpPr>
            <a:stCxn id="5" idx="6"/>
            <a:endCxn id="20" idx="2"/>
          </p:cNvCxnSpPr>
          <p:nvPr/>
        </p:nvCxnSpPr>
        <p:spPr bwMode="auto">
          <a:xfrm flipV="1">
            <a:off x="3611119" y="215414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6" idx="6"/>
            <a:endCxn id="20" idx="2"/>
          </p:cNvCxnSpPr>
          <p:nvPr/>
        </p:nvCxnSpPr>
        <p:spPr bwMode="auto">
          <a:xfrm flipV="1">
            <a:off x="3611119" y="2154147"/>
            <a:ext cx="1101852" cy="1917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endCxn id="7" idx="2"/>
          </p:cNvCxnSpPr>
          <p:nvPr/>
        </p:nvCxnSpPr>
        <p:spPr bwMode="auto">
          <a:xfrm>
            <a:off x="3611119" y="2799307"/>
            <a:ext cx="1101852" cy="2209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6"/>
            <a:endCxn id="21" idx="2"/>
          </p:cNvCxnSpPr>
          <p:nvPr/>
        </p:nvCxnSpPr>
        <p:spPr bwMode="auto">
          <a:xfrm>
            <a:off x="3611119" y="2756127"/>
            <a:ext cx="1101852" cy="11557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4" idx="6"/>
            <a:endCxn id="22" idx="2"/>
          </p:cNvCxnSpPr>
          <p:nvPr/>
        </p:nvCxnSpPr>
        <p:spPr bwMode="auto">
          <a:xfrm>
            <a:off x="3611119" y="2756127"/>
            <a:ext cx="1101852" cy="18923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5" idx="6"/>
            <a:endCxn id="21" idx="2"/>
          </p:cNvCxnSpPr>
          <p:nvPr/>
        </p:nvCxnSpPr>
        <p:spPr bwMode="auto">
          <a:xfrm>
            <a:off x="3611119" y="3401287"/>
            <a:ext cx="1101852" cy="510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5" idx="6"/>
            <a:endCxn id="22" idx="2"/>
          </p:cNvCxnSpPr>
          <p:nvPr/>
        </p:nvCxnSpPr>
        <p:spPr bwMode="auto">
          <a:xfrm>
            <a:off x="3611119" y="3401287"/>
            <a:ext cx="1101852" cy="1247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6" idx="6"/>
            <a:endCxn id="22" idx="2"/>
          </p:cNvCxnSpPr>
          <p:nvPr/>
        </p:nvCxnSpPr>
        <p:spPr bwMode="auto">
          <a:xfrm>
            <a:off x="3611119" y="4071847"/>
            <a:ext cx="1101852" cy="5765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6" idx="6"/>
            <a:endCxn id="21" idx="2"/>
          </p:cNvCxnSpPr>
          <p:nvPr/>
        </p:nvCxnSpPr>
        <p:spPr bwMode="auto">
          <a:xfrm flipV="1">
            <a:off x="3611119" y="3911827"/>
            <a:ext cx="1101852" cy="1600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6173471" y="280438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2" name="Oval 51"/>
          <p:cNvSpPr/>
          <p:nvPr/>
        </p:nvSpPr>
        <p:spPr bwMode="auto">
          <a:xfrm>
            <a:off x="6173471" y="193824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3" name="Oval 52"/>
          <p:cNvSpPr/>
          <p:nvPr/>
        </p:nvSpPr>
        <p:spPr bwMode="auto">
          <a:xfrm>
            <a:off x="6173471" y="36959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54" name="Oval 53"/>
          <p:cNvSpPr/>
          <p:nvPr/>
        </p:nvSpPr>
        <p:spPr bwMode="auto">
          <a:xfrm>
            <a:off x="6173471" y="443252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55" name="Straight Arrow Connector 54"/>
          <p:cNvCxnSpPr>
            <a:stCxn id="20" idx="6"/>
            <a:endCxn id="52" idx="2"/>
          </p:cNvCxnSpPr>
          <p:nvPr/>
        </p:nvCxnSpPr>
        <p:spPr bwMode="auto">
          <a:xfrm>
            <a:off x="5208271" y="215414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22" idx="6"/>
            <a:endCxn id="52" idx="2"/>
          </p:cNvCxnSpPr>
          <p:nvPr/>
        </p:nvCxnSpPr>
        <p:spPr bwMode="auto">
          <a:xfrm flipV="1">
            <a:off x="5208271" y="2159226"/>
            <a:ext cx="965200" cy="24892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endCxn id="51" idx="2"/>
          </p:cNvCxnSpPr>
          <p:nvPr/>
        </p:nvCxnSpPr>
        <p:spPr bwMode="auto">
          <a:xfrm>
            <a:off x="5208271" y="2159227"/>
            <a:ext cx="965200" cy="8661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20" idx="6"/>
            <a:endCxn id="53" idx="2"/>
          </p:cNvCxnSpPr>
          <p:nvPr/>
        </p:nvCxnSpPr>
        <p:spPr bwMode="auto">
          <a:xfrm>
            <a:off x="5208271" y="2154146"/>
            <a:ext cx="965200" cy="17627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7" idx="6"/>
            <a:endCxn id="52" idx="2"/>
          </p:cNvCxnSpPr>
          <p:nvPr/>
        </p:nvCxnSpPr>
        <p:spPr bwMode="auto">
          <a:xfrm flipV="1">
            <a:off x="5208271" y="2159227"/>
            <a:ext cx="965200" cy="861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endCxn id="51" idx="2"/>
          </p:cNvCxnSpPr>
          <p:nvPr/>
        </p:nvCxnSpPr>
        <p:spPr bwMode="auto">
          <a:xfrm>
            <a:off x="5208271" y="3022827"/>
            <a:ext cx="965200" cy="25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7" idx="6"/>
            <a:endCxn id="53" idx="2"/>
          </p:cNvCxnSpPr>
          <p:nvPr/>
        </p:nvCxnSpPr>
        <p:spPr bwMode="auto">
          <a:xfrm>
            <a:off x="5208271" y="3020287"/>
            <a:ext cx="965200" cy="8966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stCxn id="7" idx="6"/>
            <a:endCxn id="54" idx="2"/>
          </p:cNvCxnSpPr>
          <p:nvPr/>
        </p:nvCxnSpPr>
        <p:spPr bwMode="auto">
          <a:xfrm>
            <a:off x="5208271" y="3020287"/>
            <a:ext cx="965200" cy="16332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21" idx="6"/>
            <a:endCxn id="52" idx="2"/>
          </p:cNvCxnSpPr>
          <p:nvPr/>
        </p:nvCxnSpPr>
        <p:spPr bwMode="auto">
          <a:xfrm flipV="1">
            <a:off x="5208271" y="2159226"/>
            <a:ext cx="965200" cy="17526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stCxn id="21" idx="6"/>
            <a:endCxn id="51" idx="2"/>
          </p:cNvCxnSpPr>
          <p:nvPr/>
        </p:nvCxnSpPr>
        <p:spPr bwMode="auto">
          <a:xfrm flipV="1">
            <a:off x="5208271" y="3025367"/>
            <a:ext cx="965200" cy="8864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21" idx="6"/>
            <a:endCxn id="53" idx="2"/>
          </p:cNvCxnSpPr>
          <p:nvPr/>
        </p:nvCxnSpPr>
        <p:spPr bwMode="auto">
          <a:xfrm>
            <a:off x="5208271" y="39118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>
            <a:stCxn id="20" idx="6"/>
            <a:endCxn id="54" idx="2"/>
          </p:cNvCxnSpPr>
          <p:nvPr/>
        </p:nvCxnSpPr>
        <p:spPr bwMode="auto">
          <a:xfrm>
            <a:off x="5208271" y="2154146"/>
            <a:ext cx="965200" cy="24993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Straight Arrow Connector 88"/>
          <p:cNvCxnSpPr>
            <a:stCxn id="21" idx="6"/>
            <a:endCxn id="54" idx="2"/>
          </p:cNvCxnSpPr>
          <p:nvPr/>
        </p:nvCxnSpPr>
        <p:spPr bwMode="auto">
          <a:xfrm>
            <a:off x="5208271" y="3911826"/>
            <a:ext cx="965200" cy="7416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>
            <a:stCxn id="22" idx="6"/>
            <a:endCxn id="54" idx="2"/>
          </p:cNvCxnSpPr>
          <p:nvPr/>
        </p:nvCxnSpPr>
        <p:spPr bwMode="auto">
          <a:xfrm>
            <a:off x="5208271" y="4648426"/>
            <a:ext cx="965200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22" idx="6"/>
            <a:endCxn id="51" idx="2"/>
          </p:cNvCxnSpPr>
          <p:nvPr/>
        </p:nvCxnSpPr>
        <p:spPr bwMode="auto">
          <a:xfrm flipV="1">
            <a:off x="5208271" y="3025367"/>
            <a:ext cx="965200" cy="162306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/>
          <p:cNvCxnSpPr>
            <a:stCxn id="22" idx="6"/>
            <a:endCxn id="53" idx="2"/>
          </p:cNvCxnSpPr>
          <p:nvPr/>
        </p:nvCxnSpPr>
        <p:spPr bwMode="auto">
          <a:xfrm flipV="1">
            <a:off x="5208271" y="3916906"/>
            <a:ext cx="965200" cy="73152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7961631" y="3184116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4" name="Straight Arrow Connector 103"/>
          <p:cNvCxnSpPr>
            <a:stCxn id="52" idx="6"/>
            <a:endCxn id="103" idx="2"/>
          </p:cNvCxnSpPr>
          <p:nvPr/>
        </p:nvCxnSpPr>
        <p:spPr bwMode="auto">
          <a:xfrm>
            <a:off x="6668771" y="2159227"/>
            <a:ext cx="1292860" cy="124586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/>
          <p:cNvCxnSpPr>
            <a:stCxn id="51" idx="6"/>
            <a:endCxn id="103" idx="2"/>
          </p:cNvCxnSpPr>
          <p:nvPr/>
        </p:nvCxnSpPr>
        <p:spPr bwMode="auto">
          <a:xfrm>
            <a:off x="6668771" y="3025367"/>
            <a:ext cx="1292860" cy="37972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stCxn id="53" idx="6"/>
            <a:endCxn id="103" idx="2"/>
          </p:cNvCxnSpPr>
          <p:nvPr/>
        </p:nvCxnSpPr>
        <p:spPr bwMode="auto">
          <a:xfrm flipV="1">
            <a:off x="6668771" y="3405096"/>
            <a:ext cx="1292860" cy="5118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/>
          <p:cNvCxnSpPr>
            <a:stCxn id="54" idx="6"/>
            <a:endCxn id="103" idx="2"/>
          </p:cNvCxnSpPr>
          <p:nvPr/>
        </p:nvCxnSpPr>
        <p:spPr bwMode="auto">
          <a:xfrm flipV="1">
            <a:off x="6668771" y="3405096"/>
            <a:ext cx="1292860" cy="12484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Rounded Rectangle 116"/>
          <p:cNvSpPr/>
          <p:nvPr/>
        </p:nvSpPr>
        <p:spPr bwMode="auto">
          <a:xfrm>
            <a:off x="4575811" y="1826487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6032500" y="1823946"/>
            <a:ext cx="777240" cy="3162300"/>
          </a:xfrm>
          <a:prstGeom prst="roundRect">
            <a:avLst/>
          </a:prstGeom>
          <a:solidFill>
            <a:srgbClr val="0070C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820660" y="3020287"/>
            <a:ext cx="777240" cy="816609"/>
          </a:xfrm>
          <a:prstGeom prst="roundRect">
            <a:avLst/>
          </a:prstGeom>
          <a:solidFill>
            <a:srgbClr val="00B05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0" name="Rounded Rectangle 119"/>
          <p:cNvSpPr/>
          <p:nvPr/>
        </p:nvSpPr>
        <p:spPr bwMode="auto">
          <a:xfrm>
            <a:off x="2974848" y="2424020"/>
            <a:ext cx="777240" cy="1964692"/>
          </a:xfrm>
          <a:prstGeom prst="roundRect">
            <a:avLst/>
          </a:prstGeom>
          <a:solidFill>
            <a:srgbClr val="FF0000">
              <a:alpha val="1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7437121" y="41328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B050"/>
                </a:solidFill>
              </a:rPr>
              <a:t>Output layer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4770121" y="5098007"/>
            <a:ext cx="2039620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0070C0"/>
                </a:solidFill>
              </a:rPr>
              <a:t>Hidden layers</a:t>
            </a:r>
          </a:p>
        </p:txBody>
      </p:sp>
      <p:sp>
        <p:nvSpPr>
          <p:cNvPr id="123" name="TextBox 122"/>
          <p:cNvSpPr txBox="1"/>
          <p:nvPr/>
        </p:nvSpPr>
        <p:spPr bwMode="auto">
          <a:xfrm>
            <a:off x="2633979" y="4653507"/>
            <a:ext cx="1569213" cy="48387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>
                <a:solidFill>
                  <a:srgbClr val="FF0000"/>
                </a:solidFill>
              </a:rPr>
              <a:t>Input layer</a:t>
            </a:r>
          </a:p>
        </p:txBody>
      </p:sp>
      <p:sp>
        <p:nvSpPr>
          <p:cNvPr id="127" name="Right Arrow 126"/>
          <p:cNvSpPr/>
          <p:nvPr/>
        </p:nvSpPr>
        <p:spPr bwMode="auto">
          <a:xfrm>
            <a:off x="1836420" y="3000601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0" name="Right Arrow 129"/>
          <p:cNvSpPr/>
          <p:nvPr/>
        </p:nvSpPr>
        <p:spPr bwMode="auto">
          <a:xfrm>
            <a:off x="9293860" y="3002125"/>
            <a:ext cx="594360" cy="801371"/>
          </a:xfrm>
          <a:prstGeom prst="rightArrow">
            <a:avLst/>
          </a:prstGeom>
          <a:solidFill>
            <a:srgbClr val="0070C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131" name="TextBox 130"/>
          <p:cNvSpPr txBox="1"/>
          <p:nvPr/>
        </p:nvSpPr>
        <p:spPr bwMode="auto">
          <a:xfrm>
            <a:off x="10066020" y="3184116"/>
            <a:ext cx="1219200" cy="40068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/>
              <a:t>“Seven”</a:t>
            </a:r>
          </a:p>
        </p:txBody>
      </p:sp>
      <p:pic>
        <p:nvPicPr>
          <p:cNvPr id="1026" name="Picture 2" descr="Image result for mnist 7">
            <a:extLst>
              <a:ext uri="{FF2B5EF4-FFF2-40B4-BE49-F238E27FC236}">
                <a16:creationId xmlns:a16="http://schemas.microsoft.com/office/drawing/2014/main" id="{35E8C6C9-239F-4094-8695-85255A2A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4" y="2718467"/>
            <a:ext cx="15621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431DE3-8213-4757-A177-6A349DE340D6}"/>
              </a:ext>
            </a:extLst>
          </p:cNvPr>
          <p:cNvSpPr/>
          <p:nvPr/>
        </p:nvSpPr>
        <p:spPr>
          <a:xfrm>
            <a:off x="0" y="5650684"/>
            <a:ext cx="118033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200" dirty="0">
                <a:solidFill>
                  <a:srgbClr val="00B050"/>
                </a:solidFill>
              </a:rPr>
              <a:t>Learning </a:t>
            </a:r>
            <a:r>
              <a:rPr lang="en-US" sz="7200" dirty="0">
                <a:solidFill>
                  <a:srgbClr val="00B050"/>
                </a:solidFill>
                <a:sym typeface="Wingdings" panose="05000000000000000000" pitchFamily="2" charset="2"/>
              </a:rPr>
              <a:t> Adjusting Weights!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8" name="Rounded Rectangle 142">
            <a:extLst>
              <a:ext uri="{FF2B5EF4-FFF2-40B4-BE49-F238E27FC236}">
                <a16:creationId xmlns:a16="http://schemas.microsoft.com/office/drawing/2014/main" id="{3414B38B-DDA6-4833-BBF9-DE3EFCE39F39}"/>
              </a:ext>
            </a:extLst>
          </p:cNvPr>
          <p:cNvSpPr/>
          <p:nvPr/>
        </p:nvSpPr>
        <p:spPr bwMode="auto">
          <a:xfrm>
            <a:off x="2517140" y="1520733"/>
            <a:ext cx="6598920" cy="4128136"/>
          </a:xfrm>
          <a:prstGeom prst="roundRect">
            <a:avLst/>
          </a:prstGeom>
          <a:solidFill>
            <a:srgbClr val="0070C0">
              <a:alpha val="6000"/>
            </a:srgb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4637770-D3C7-48F1-8CB6-CE67A905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820" y="1442164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W</a:t>
            </a:r>
            <a:r>
              <a:rPr lang="en-US" altLang="en-US" baseline="30000" dirty="0"/>
              <a:t>1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12084FBF-D39E-4902-9534-EA392330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89" y="1445139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W</a:t>
            </a:r>
            <a:r>
              <a:rPr lang="en-US" altLang="en-US" baseline="30000" dirty="0"/>
              <a:t>2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83CF277-02F5-4A0B-BA6E-2402EE47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337" y="1435215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W</a:t>
            </a:r>
            <a:r>
              <a:rPr lang="en-US" altLang="en-US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7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Neural Network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1041401" y="5686594"/>
            <a:ext cx="9634220" cy="97011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5333" dirty="0">
                <a:solidFill>
                  <a:srgbClr val="00B050"/>
                </a:solidFill>
              </a:rPr>
              <a:t>Learning </a:t>
            </a:r>
            <a:r>
              <a:rPr lang="en-US" sz="5333" dirty="0">
                <a:solidFill>
                  <a:srgbClr val="00B050"/>
                </a:solidFill>
                <a:sym typeface="Wingdings" panose="05000000000000000000" pitchFamily="2" charset="2"/>
              </a:rPr>
              <a:t> Adjusting Weights!</a:t>
            </a:r>
            <a:endParaRPr lang="en-US" sz="5333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17178" y="1288836"/>
          <a:ext cx="3970021" cy="2424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y=f(s)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3" name="Straight Arrow Connector 62"/>
          <p:cNvCxnSpPr>
            <a:stCxn id="90" idx="6"/>
            <a:endCxn id="83" idx="2"/>
          </p:cNvCxnSpPr>
          <p:nvPr/>
        </p:nvCxnSpPr>
        <p:spPr bwMode="auto">
          <a:xfrm flipV="1">
            <a:off x="1210819" y="2762823"/>
            <a:ext cx="2319647" cy="97542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>
            <a:stCxn id="94" idx="6"/>
            <a:endCxn id="83" idx="2"/>
          </p:cNvCxnSpPr>
          <p:nvPr/>
        </p:nvCxnSpPr>
        <p:spPr bwMode="auto">
          <a:xfrm>
            <a:off x="1214628" y="2733519"/>
            <a:ext cx="2315837" cy="2930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3530466" y="2127531"/>
            <a:ext cx="1338597" cy="1270583"/>
          </a:xfrm>
          <a:prstGeom prst="ellipse">
            <a:avLst/>
          </a:prstGeom>
          <a:solidFill>
            <a:srgbClr val="00B05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3733" baseline="30000" dirty="0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715519" y="351726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4" name="Oval 93"/>
          <p:cNvSpPr/>
          <p:nvPr/>
        </p:nvSpPr>
        <p:spPr bwMode="auto">
          <a:xfrm>
            <a:off x="719329" y="2512539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5" name="Oval 94"/>
          <p:cNvSpPr/>
          <p:nvPr/>
        </p:nvSpPr>
        <p:spPr bwMode="auto">
          <a:xfrm>
            <a:off x="715518" y="1235131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96" name="Straight Arrow Connector 95"/>
          <p:cNvCxnSpPr>
            <a:stCxn id="95" idx="6"/>
            <a:endCxn id="83" idx="2"/>
          </p:cNvCxnSpPr>
          <p:nvPr/>
        </p:nvCxnSpPr>
        <p:spPr bwMode="auto">
          <a:xfrm>
            <a:off x="1210817" y="1456111"/>
            <a:ext cx="2319648" cy="1306712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 Box 16"/>
          <p:cNvSpPr txBox="1">
            <a:spLocks noChangeArrowheads="1"/>
          </p:cNvSpPr>
          <p:nvPr/>
        </p:nvSpPr>
        <p:spPr bwMode="auto">
          <a:xfrm>
            <a:off x="1487424" y="1235131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01</a:t>
            </a:r>
            <a:endParaRPr lang="en-US" altLang="en-US" sz="3200" i="1" dirty="0"/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1487424" y="2214894"/>
            <a:ext cx="710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11</a:t>
            </a:r>
            <a:endParaRPr lang="en-US" altLang="en-US" sz="3200" i="1" dirty="0"/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1487424" y="3390319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12</a:t>
            </a:r>
            <a:endParaRPr lang="en-US" altLang="en-US" sz="3200" i="1" dirty="0"/>
          </a:p>
        </p:txBody>
      </p:sp>
      <p:cxnSp>
        <p:nvCxnSpPr>
          <p:cNvPr id="137" name="Straight Arrow Connector 136"/>
          <p:cNvCxnSpPr/>
          <p:nvPr/>
        </p:nvCxnSpPr>
        <p:spPr bwMode="auto">
          <a:xfrm>
            <a:off x="4869063" y="2755824"/>
            <a:ext cx="1096755" cy="1399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 Box 16"/>
              <p:cNvSpPr txBox="1">
                <a:spLocks noChangeArrowheads="1"/>
              </p:cNvSpPr>
              <p:nvPr/>
            </p:nvSpPr>
            <p:spPr bwMode="auto">
              <a:xfrm>
                <a:off x="3244850" y="3987834"/>
                <a:ext cx="4510081" cy="1775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s=1</a:t>
                </a:r>
                <a:r>
                  <a:rPr lang="en-US" altLang="en-US" sz="3200" i="1" baseline="-25000" dirty="0"/>
                  <a:t>*</a:t>
                </a:r>
                <a:r>
                  <a:rPr lang="en-US" altLang="en-US" sz="3200" i="1" dirty="0"/>
                  <a:t>w</a:t>
                </a:r>
                <a:r>
                  <a:rPr lang="en-US" altLang="en-US" sz="3200" i="1" baseline="-25000" dirty="0"/>
                  <a:t>01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1*</a:t>
                </a:r>
                <a:r>
                  <a:rPr lang="en-US" altLang="en-US" sz="3200" i="1" dirty="0"/>
                  <a:t>w</a:t>
                </a:r>
                <a:r>
                  <a:rPr lang="en-US" altLang="en-US" sz="3200" i="1" baseline="-25000" dirty="0"/>
                  <a:t>11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2*</a:t>
                </a:r>
                <a:r>
                  <a:rPr lang="en-US" altLang="en-US" sz="3200" i="1" dirty="0"/>
                  <a:t>w</a:t>
                </a:r>
                <a:r>
                  <a:rPr lang="en-US" altLang="en-US" sz="3200" i="1" baseline="-25000" dirty="0"/>
                  <a:t>12</a:t>
                </a:r>
                <a:endParaRPr lang="en-US" altLang="en-US" sz="3200" i="1" dirty="0"/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en-US" sz="32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200" i="1" dirty="0"/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f(-4.6) ~ 0 &amp; f(4.6) ~ 1</a:t>
                </a:r>
              </a:p>
            </p:txBody>
          </p:sp>
        </mc:Choice>
        <mc:Fallback xmlns="">
          <p:sp>
            <p:nvSpPr>
              <p:cNvPr id="13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4850" y="3987834"/>
                <a:ext cx="4510081" cy="1775230"/>
              </a:xfrm>
              <a:prstGeom prst="rect">
                <a:avLst/>
              </a:prstGeom>
              <a:blipFill>
                <a:blip r:embed="rId2"/>
                <a:stretch>
                  <a:fillRect l="-2973" t="-4811" r="-811" b="-103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 Box 16"/>
          <p:cNvSpPr txBox="1">
            <a:spLocks noChangeArrowheads="1"/>
          </p:cNvSpPr>
          <p:nvPr/>
        </p:nvSpPr>
        <p:spPr bwMode="auto">
          <a:xfrm>
            <a:off x="4941570" y="2174209"/>
            <a:ext cx="1191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y=f(s)</a:t>
            </a:r>
          </a:p>
        </p:txBody>
      </p:sp>
    </p:spTree>
    <p:extLst>
      <p:ext uri="{BB962C8B-B14F-4D97-AF65-F5344CB8AC3E}">
        <p14:creationId xmlns:p14="http://schemas.microsoft.com/office/powerpoint/2010/main" val="1899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Neural Network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1041401" y="5686594"/>
            <a:ext cx="9634220" cy="97011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5333" dirty="0">
                <a:solidFill>
                  <a:srgbClr val="00B050"/>
                </a:solidFill>
              </a:rPr>
              <a:t>Learning </a:t>
            </a:r>
            <a:r>
              <a:rPr lang="en-US" sz="5333" dirty="0">
                <a:solidFill>
                  <a:srgbClr val="00B050"/>
                </a:solidFill>
                <a:sym typeface="Wingdings" panose="05000000000000000000" pitchFamily="2" charset="2"/>
              </a:rPr>
              <a:t> Adjusting Weights!</a:t>
            </a:r>
            <a:endParaRPr lang="en-US" sz="5333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17178" y="1288836"/>
          <a:ext cx="3970021" cy="2424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y=f(s)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3" name="Straight Arrow Connector 62"/>
          <p:cNvCxnSpPr>
            <a:stCxn id="90" idx="6"/>
            <a:endCxn id="83" idx="2"/>
          </p:cNvCxnSpPr>
          <p:nvPr/>
        </p:nvCxnSpPr>
        <p:spPr bwMode="auto">
          <a:xfrm flipV="1">
            <a:off x="1210819" y="2762823"/>
            <a:ext cx="2319647" cy="97542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>
            <a:stCxn id="94" idx="6"/>
            <a:endCxn id="83" idx="2"/>
          </p:cNvCxnSpPr>
          <p:nvPr/>
        </p:nvCxnSpPr>
        <p:spPr bwMode="auto">
          <a:xfrm>
            <a:off x="1214628" y="2733519"/>
            <a:ext cx="2315837" cy="2930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3530466" y="2127531"/>
            <a:ext cx="1338597" cy="1270583"/>
          </a:xfrm>
          <a:prstGeom prst="ellipse">
            <a:avLst/>
          </a:prstGeom>
          <a:solidFill>
            <a:srgbClr val="00B05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3733" baseline="30000" dirty="0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715519" y="351726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4" name="Oval 93"/>
          <p:cNvSpPr/>
          <p:nvPr/>
        </p:nvSpPr>
        <p:spPr bwMode="auto">
          <a:xfrm>
            <a:off x="719329" y="2512539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5" name="Oval 94"/>
          <p:cNvSpPr/>
          <p:nvPr/>
        </p:nvSpPr>
        <p:spPr bwMode="auto">
          <a:xfrm>
            <a:off x="715518" y="1235131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96" name="Straight Arrow Connector 95"/>
          <p:cNvCxnSpPr>
            <a:stCxn id="95" idx="6"/>
            <a:endCxn id="83" idx="2"/>
          </p:cNvCxnSpPr>
          <p:nvPr/>
        </p:nvCxnSpPr>
        <p:spPr bwMode="auto">
          <a:xfrm>
            <a:off x="1210817" y="1456111"/>
            <a:ext cx="2319648" cy="1306712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 Box 16"/>
          <p:cNvSpPr txBox="1">
            <a:spLocks noChangeArrowheads="1"/>
          </p:cNvSpPr>
          <p:nvPr/>
        </p:nvSpPr>
        <p:spPr bwMode="auto">
          <a:xfrm>
            <a:off x="1487424" y="1235131"/>
            <a:ext cx="141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01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1487425" y="2214894"/>
            <a:ext cx="1398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1487424" y="3390319"/>
            <a:ext cx="141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12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10</a:t>
            </a:r>
          </a:p>
        </p:txBody>
      </p:sp>
      <p:cxnSp>
        <p:nvCxnSpPr>
          <p:cNvPr id="137" name="Straight Arrow Connector 136"/>
          <p:cNvCxnSpPr/>
          <p:nvPr/>
        </p:nvCxnSpPr>
        <p:spPr bwMode="auto">
          <a:xfrm>
            <a:off x="4869063" y="2755824"/>
            <a:ext cx="1096755" cy="1399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 Box 16"/>
              <p:cNvSpPr txBox="1">
                <a:spLocks noChangeArrowheads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s=1</a:t>
                </a:r>
                <a:r>
                  <a:rPr lang="en-US" altLang="en-US" sz="3200" i="1" baseline="-25000" dirty="0"/>
                  <a:t>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10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1*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10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2*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10</a:t>
                </a:r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en-US" sz="32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200" i="1" dirty="0"/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f(-4.6) ~ 0 &amp; f(4.6) ~ 1</a:t>
                </a:r>
              </a:p>
            </p:txBody>
          </p:sp>
        </mc:Choice>
        <mc:Fallback xmlns="">
          <p:sp>
            <p:nvSpPr>
              <p:cNvPr id="13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blipFill>
                <a:blip r:embed="rId2"/>
                <a:stretch>
                  <a:fillRect l="-3068" t="-4811" r="-2789" b="-103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 Box 16"/>
          <p:cNvSpPr txBox="1">
            <a:spLocks noChangeArrowheads="1"/>
          </p:cNvSpPr>
          <p:nvPr/>
        </p:nvSpPr>
        <p:spPr bwMode="auto">
          <a:xfrm>
            <a:off x="4941570" y="2174209"/>
            <a:ext cx="1191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y=f(s)</a:t>
            </a:r>
          </a:p>
        </p:txBody>
      </p:sp>
    </p:spTree>
    <p:extLst>
      <p:ext uri="{BB962C8B-B14F-4D97-AF65-F5344CB8AC3E}">
        <p14:creationId xmlns:p14="http://schemas.microsoft.com/office/powerpoint/2010/main" val="39122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 Programming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could we not deal with all this HW knowledge, please?</a:t>
            </a:r>
          </a:p>
        </p:txBody>
      </p:sp>
    </p:spTree>
    <p:extLst>
      <p:ext uri="{BB962C8B-B14F-4D97-AF65-F5344CB8AC3E}">
        <p14:creationId xmlns:p14="http://schemas.microsoft.com/office/powerpoint/2010/main" val="13705226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Neural Network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1041401" y="5686594"/>
            <a:ext cx="9634220" cy="97011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5333" dirty="0">
                <a:solidFill>
                  <a:srgbClr val="00B050"/>
                </a:solidFill>
              </a:rPr>
              <a:t>Learning </a:t>
            </a:r>
            <a:r>
              <a:rPr lang="en-US" sz="5333" dirty="0">
                <a:solidFill>
                  <a:srgbClr val="00B050"/>
                </a:solidFill>
                <a:sym typeface="Wingdings" panose="05000000000000000000" pitchFamily="2" charset="2"/>
              </a:rPr>
              <a:t> Adjusting Weights!</a:t>
            </a:r>
            <a:endParaRPr lang="en-US" sz="5333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17178" y="1288836"/>
          <a:ext cx="3970021" cy="2424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y=f(s)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3" name="Straight Arrow Connector 62"/>
          <p:cNvCxnSpPr>
            <a:stCxn id="90" idx="6"/>
            <a:endCxn id="83" idx="2"/>
          </p:cNvCxnSpPr>
          <p:nvPr/>
        </p:nvCxnSpPr>
        <p:spPr bwMode="auto">
          <a:xfrm flipV="1">
            <a:off x="1210819" y="2762823"/>
            <a:ext cx="2319647" cy="97542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>
            <a:stCxn id="94" idx="6"/>
            <a:endCxn id="83" idx="2"/>
          </p:cNvCxnSpPr>
          <p:nvPr/>
        </p:nvCxnSpPr>
        <p:spPr bwMode="auto">
          <a:xfrm>
            <a:off x="1214628" y="2733519"/>
            <a:ext cx="2315837" cy="2930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3530466" y="2127531"/>
            <a:ext cx="1338597" cy="1270583"/>
          </a:xfrm>
          <a:prstGeom prst="ellipse">
            <a:avLst/>
          </a:prstGeom>
          <a:solidFill>
            <a:srgbClr val="00B05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3733" baseline="30000" dirty="0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715519" y="351726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4" name="Oval 93"/>
          <p:cNvSpPr/>
          <p:nvPr/>
        </p:nvSpPr>
        <p:spPr bwMode="auto">
          <a:xfrm>
            <a:off x="719329" y="2512539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5" name="Oval 94"/>
          <p:cNvSpPr/>
          <p:nvPr/>
        </p:nvSpPr>
        <p:spPr bwMode="auto">
          <a:xfrm>
            <a:off x="715518" y="1235131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96" name="Straight Arrow Connector 95"/>
          <p:cNvCxnSpPr>
            <a:stCxn id="95" idx="6"/>
            <a:endCxn id="83" idx="2"/>
          </p:cNvCxnSpPr>
          <p:nvPr/>
        </p:nvCxnSpPr>
        <p:spPr bwMode="auto">
          <a:xfrm>
            <a:off x="1210817" y="1456111"/>
            <a:ext cx="2319648" cy="1306712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 Box 16"/>
          <p:cNvSpPr txBox="1">
            <a:spLocks noChangeArrowheads="1"/>
          </p:cNvSpPr>
          <p:nvPr/>
        </p:nvSpPr>
        <p:spPr bwMode="auto">
          <a:xfrm>
            <a:off x="1487424" y="1235131"/>
            <a:ext cx="141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01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1487425" y="2214894"/>
            <a:ext cx="1398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1487424" y="3390319"/>
            <a:ext cx="141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12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10</a:t>
            </a:r>
          </a:p>
        </p:txBody>
      </p:sp>
      <p:cxnSp>
        <p:nvCxnSpPr>
          <p:cNvPr id="137" name="Straight Arrow Connector 136"/>
          <p:cNvCxnSpPr/>
          <p:nvPr/>
        </p:nvCxnSpPr>
        <p:spPr bwMode="auto">
          <a:xfrm>
            <a:off x="4869063" y="2755824"/>
            <a:ext cx="1096755" cy="1399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 Box 16"/>
              <p:cNvSpPr txBox="1">
                <a:spLocks noChangeArrowheads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s=1</a:t>
                </a:r>
                <a:r>
                  <a:rPr lang="en-US" altLang="en-US" sz="3200" i="1" baseline="-25000" dirty="0"/>
                  <a:t>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10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1*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10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2*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10</a:t>
                </a:r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en-US" sz="32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200" i="1" dirty="0"/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f(-4.6) ~ 0 &amp; f(4.6) ~ 1</a:t>
                </a:r>
              </a:p>
            </p:txBody>
          </p:sp>
        </mc:Choice>
        <mc:Fallback xmlns="">
          <p:sp>
            <p:nvSpPr>
              <p:cNvPr id="13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blipFill>
                <a:blip r:embed="rId2"/>
                <a:stretch>
                  <a:fillRect l="-3068" t="-4811" r="-2789" b="-103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 Box 16"/>
          <p:cNvSpPr txBox="1">
            <a:spLocks noChangeArrowheads="1"/>
          </p:cNvSpPr>
          <p:nvPr/>
        </p:nvSpPr>
        <p:spPr bwMode="auto">
          <a:xfrm>
            <a:off x="4941570" y="2174209"/>
            <a:ext cx="1191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y=f(s)</a:t>
            </a:r>
          </a:p>
        </p:txBody>
      </p:sp>
    </p:spTree>
    <p:extLst>
      <p:ext uri="{BB962C8B-B14F-4D97-AF65-F5344CB8AC3E}">
        <p14:creationId xmlns:p14="http://schemas.microsoft.com/office/powerpoint/2010/main" val="18357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Neural Network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1041401" y="5686594"/>
            <a:ext cx="9634220" cy="97011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5333" dirty="0">
                <a:solidFill>
                  <a:srgbClr val="00B050"/>
                </a:solidFill>
              </a:rPr>
              <a:t>Learning </a:t>
            </a:r>
            <a:r>
              <a:rPr lang="en-US" sz="5333" dirty="0">
                <a:solidFill>
                  <a:srgbClr val="00B050"/>
                </a:solidFill>
                <a:sym typeface="Wingdings" panose="05000000000000000000" pitchFamily="2" charset="2"/>
              </a:rPr>
              <a:t> Adjusting Weights!</a:t>
            </a:r>
            <a:endParaRPr lang="en-US" sz="5333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17178" y="1288836"/>
          <a:ext cx="3970021" cy="2424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y=f(s)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3" name="Straight Arrow Connector 62"/>
          <p:cNvCxnSpPr>
            <a:stCxn id="90" idx="6"/>
            <a:endCxn id="83" idx="2"/>
          </p:cNvCxnSpPr>
          <p:nvPr/>
        </p:nvCxnSpPr>
        <p:spPr bwMode="auto">
          <a:xfrm flipV="1">
            <a:off x="1210819" y="2762823"/>
            <a:ext cx="2319647" cy="97542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>
            <a:stCxn id="94" idx="6"/>
            <a:endCxn id="83" idx="2"/>
          </p:cNvCxnSpPr>
          <p:nvPr/>
        </p:nvCxnSpPr>
        <p:spPr bwMode="auto">
          <a:xfrm>
            <a:off x="1214628" y="2733519"/>
            <a:ext cx="2315837" cy="2930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3530466" y="2127531"/>
            <a:ext cx="1338597" cy="1270583"/>
          </a:xfrm>
          <a:prstGeom prst="ellipse">
            <a:avLst/>
          </a:prstGeom>
          <a:solidFill>
            <a:srgbClr val="00B05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3733" baseline="30000" dirty="0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715519" y="351726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4" name="Oval 93"/>
          <p:cNvSpPr/>
          <p:nvPr/>
        </p:nvSpPr>
        <p:spPr bwMode="auto">
          <a:xfrm>
            <a:off x="719329" y="2512539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5" name="Oval 94"/>
          <p:cNvSpPr/>
          <p:nvPr/>
        </p:nvSpPr>
        <p:spPr bwMode="auto">
          <a:xfrm>
            <a:off x="715518" y="1235131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96" name="Straight Arrow Connector 95"/>
          <p:cNvCxnSpPr>
            <a:stCxn id="95" idx="6"/>
            <a:endCxn id="83" idx="2"/>
          </p:cNvCxnSpPr>
          <p:nvPr/>
        </p:nvCxnSpPr>
        <p:spPr bwMode="auto">
          <a:xfrm>
            <a:off x="1210817" y="1456111"/>
            <a:ext cx="2319648" cy="1306712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 Box 16"/>
          <p:cNvSpPr txBox="1">
            <a:spLocks noChangeArrowheads="1"/>
          </p:cNvSpPr>
          <p:nvPr/>
        </p:nvSpPr>
        <p:spPr bwMode="auto">
          <a:xfrm>
            <a:off x="1487424" y="1235131"/>
            <a:ext cx="141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01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1487425" y="2214894"/>
            <a:ext cx="1398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1487424" y="3390319"/>
            <a:ext cx="141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12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10</a:t>
            </a:r>
          </a:p>
        </p:txBody>
      </p:sp>
      <p:cxnSp>
        <p:nvCxnSpPr>
          <p:cNvPr id="137" name="Straight Arrow Connector 136"/>
          <p:cNvCxnSpPr/>
          <p:nvPr/>
        </p:nvCxnSpPr>
        <p:spPr bwMode="auto">
          <a:xfrm>
            <a:off x="4869063" y="2755824"/>
            <a:ext cx="1096755" cy="1399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 Box 16"/>
              <p:cNvSpPr txBox="1">
                <a:spLocks noChangeArrowheads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s=1</a:t>
                </a:r>
                <a:r>
                  <a:rPr lang="en-US" altLang="en-US" sz="3200" i="1" baseline="-25000" dirty="0"/>
                  <a:t>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10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1*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10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2*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10</a:t>
                </a:r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en-US" sz="32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200" i="1" dirty="0"/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f(-4.6) ~ 0 &amp; f(4.6) ~ 1</a:t>
                </a:r>
              </a:p>
            </p:txBody>
          </p:sp>
        </mc:Choice>
        <mc:Fallback xmlns="">
          <p:sp>
            <p:nvSpPr>
              <p:cNvPr id="13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blipFill>
                <a:blip r:embed="rId2"/>
                <a:stretch>
                  <a:fillRect l="-3068" t="-4811" r="-2789" b="-103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 Box 16"/>
          <p:cNvSpPr txBox="1">
            <a:spLocks noChangeArrowheads="1"/>
          </p:cNvSpPr>
          <p:nvPr/>
        </p:nvSpPr>
        <p:spPr bwMode="auto">
          <a:xfrm>
            <a:off x="4941570" y="2174209"/>
            <a:ext cx="1191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y=f(s)</a:t>
            </a:r>
          </a:p>
        </p:txBody>
      </p:sp>
    </p:spTree>
    <p:extLst>
      <p:ext uri="{BB962C8B-B14F-4D97-AF65-F5344CB8AC3E}">
        <p14:creationId xmlns:p14="http://schemas.microsoft.com/office/powerpoint/2010/main" val="12045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Neural Network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1041401" y="5686594"/>
            <a:ext cx="9634220" cy="97011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5333" dirty="0">
                <a:solidFill>
                  <a:srgbClr val="00B050"/>
                </a:solidFill>
              </a:rPr>
              <a:t>Learning </a:t>
            </a:r>
            <a:r>
              <a:rPr lang="en-US" sz="5333" dirty="0">
                <a:solidFill>
                  <a:srgbClr val="00B050"/>
                </a:solidFill>
                <a:sym typeface="Wingdings" panose="05000000000000000000" pitchFamily="2" charset="2"/>
              </a:rPr>
              <a:t> Adjusting Weights!</a:t>
            </a:r>
            <a:endParaRPr lang="en-US" sz="5333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17178" y="1288836"/>
          <a:ext cx="3970021" cy="2424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y=f(s)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-30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-20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-10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-5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3" name="Straight Arrow Connector 62"/>
          <p:cNvCxnSpPr>
            <a:stCxn id="90" idx="6"/>
            <a:endCxn id="83" idx="2"/>
          </p:cNvCxnSpPr>
          <p:nvPr/>
        </p:nvCxnSpPr>
        <p:spPr bwMode="auto">
          <a:xfrm flipV="1">
            <a:off x="1210819" y="2762823"/>
            <a:ext cx="2319647" cy="97542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>
            <a:stCxn id="94" idx="6"/>
            <a:endCxn id="83" idx="2"/>
          </p:cNvCxnSpPr>
          <p:nvPr/>
        </p:nvCxnSpPr>
        <p:spPr bwMode="auto">
          <a:xfrm>
            <a:off x="1214628" y="2733519"/>
            <a:ext cx="2315837" cy="2930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3530466" y="2127531"/>
            <a:ext cx="1338597" cy="1270583"/>
          </a:xfrm>
          <a:prstGeom prst="ellipse">
            <a:avLst/>
          </a:prstGeom>
          <a:solidFill>
            <a:srgbClr val="00B05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3733" baseline="30000" dirty="0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715519" y="351726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4" name="Oval 93"/>
          <p:cNvSpPr/>
          <p:nvPr/>
        </p:nvSpPr>
        <p:spPr bwMode="auto">
          <a:xfrm>
            <a:off x="719329" y="2512539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5" name="Oval 94"/>
          <p:cNvSpPr/>
          <p:nvPr/>
        </p:nvSpPr>
        <p:spPr bwMode="auto">
          <a:xfrm>
            <a:off x="715518" y="1235131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96" name="Straight Arrow Connector 95"/>
          <p:cNvCxnSpPr>
            <a:stCxn id="95" idx="6"/>
            <a:endCxn id="83" idx="2"/>
          </p:cNvCxnSpPr>
          <p:nvPr/>
        </p:nvCxnSpPr>
        <p:spPr bwMode="auto">
          <a:xfrm>
            <a:off x="1210817" y="1456111"/>
            <a:ext cx="2319648" cy="1306712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 Box 16"/>
          <p:cNvSpPr txBox="1">
            <a:spLocks noChangeArrowheads="1"/>
          </p:cNvSpPr>
          <p:nvPr/>
        </p:nvSpPr>
        <p:spPr bwMode="auto">
          <a:xfrm>
            <a:off x="1487424" y="1235131"/>
            <a:ext cx="15552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01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-30</a:t>
            </a: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1487425" y="2214894"/>
            <a:ext cx="1398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1487424" y="3390319"/>
            <a:ext cx="1213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12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137" name="Straight Arrow Connector 136"/>
          <p:cNvCxnSpPr/>
          <p:nvPr/>
        </p:nvCxnSpPr>
        <p:spPr bwMode="auto">
          <a:xfrm>
            <a:off x="4869063" y="2755824"/>
            <a:ext cx="1096755" cy="1399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 Box 16"/>
              <p:cNvSpPr txBox="1">
                <a:spLocks noChangeArrowheads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s=1</a:t>
                </a:r>
                <a:r>
                  <a:rPr lang="en-US" altLang="en-US" sz="3200" i="1" baseline="-25000" dirty="0"/>
                  <a:t>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-30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1*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20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2*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5</a:t>
                </a:r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en-US" sz="32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200" i="1" dirty="0"/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f(-4.6) ~ 0 &amp; f(4.6) ~ 1</a:t>
                </a:r>
              </a:p>
            </p:txBody>
          </p:sp>
        </mc:Choice>
        <mc:Fallback xmlns="">
          <p:sp>
            <p:nvSpPr>
              <p:cNvPr id="13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blipFill>
                <a:blip r:embed="rId2"/>
                <a:stretch>
                  <a:fillRect l="-3068" t="-4811" r="-2789" b="-103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 Box 16"/>
          <p:cNvSpPr txBox="1">
            <a:spLocks noChangeArrowheads="1"/>
          </p:cNvSpPr>
          <p:nvPr/>
        </p:nvSpPr>
        <p:spPr bwMode="auto">
          <a:xfrm>
            <a:off x="4941570" y="2174209"/>
            <a:ext cx="1191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y=f(s)</a:t>
            </a:r>
          </a:p>
        </p:txBody>
      </p:sp>
    </p:spTree>
    <p:extLst>
      <p:ext uri="{BB962C8B-B14F-4D97-AF65-F5344CB8AC3E}">
        <p14:creationId xmlns:p14="http://schemas.microsoft.com/office/powerpoint/2010/main" val="1127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Neural Network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1041401" y="5686594"/>
            <a:ext cx="9634220" cy="97011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5333" dirty="0">
                <a:solidFill>
                  <a:srgbClr val="00B050"/>
                </a:solidFill>
              </a:rPr>
              <a:t>Learning </a:t>
            </a:r>
            <a:r>
              <a:rPr lang="en-US" sz="5333" dirty="0">
                <a:solidFill>
                  <a:srgbClr val="00B050"/>
                </a:solidFill>
                <a:sym typeface="Wingdings" panose="05000000000000000000" pitchFamily="2" charset="2"/>
              </a:rPr>
              <a:t> Adjusting Weights!</a:t>
            </a:r>
            <a:endParaRPr lang="en-US" sz="5333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17178" y="1288836"/>
          <a:ext cx="3970021" cy="2424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y=f(s)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-30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-10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-10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3" name="Straight Arrow Connector 62"/>
          <p:cNvCxnSpPr>
            <a:stCxn id="90" idx="6"/>
            <a:endCxn id="83" idx="2"/>
          </p:cNvCxnSpPr>
          <p:nvPr/>
        </p:nvCxnSpPr>
        <p:spPr bwMode="auto">
          <a:xfrm flipV="1">
            <a:off x="1210819" y="2762823"/>
            <a:ext cx="2319647" cy="97542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>
            <a:stCxn id="94" idx="6"/>
            <a:endCxn id="83" idx="2"/>
          </p:cNvCxnSpPr>
          <p:nvPr/>
        </p:nvCxnSpPr>
        <p:spPr bwMode="auto">
          <a:xfrm>
            <a:off x="1214628" y="2733519"/>
            <a:ext cx="2315837" cy="2930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3530466" y="2127531"/>
            <a:ext cx="1338597" cy="1270583"/>
          </a:xfrm>
          <a:prstGeom prst="ellipse">
            <a:avLst/>
          </a:prstGeom>
          <a:solidFill>
            <a:srgbClr val="00B05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3733" baseline="30000" dirty="0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715519" y="351726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4" name="Oval 93"/>
          <p:cNvSpPr/>
          <p:nvPr/>
        </p:nvSpPr>
        <p:spPr bwMode="auto">
          <a:xfrm>
            <a:off x="719329" y="2512539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5" name="Oval 94"/>
          <p:cNvSpPr/>
          <p:nvPr/>
        </p:nvSpPr>
        <p:spPr bwMode="auto">
          <a:xfrm>
            <a:off x="715518" y="1235131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96" name="Straight Arrow Connector 95"/>
          <p:cNvCxnSpPr>
            <a:stCxn id="95" idx="6"/>
            <a:endCxn id="83" idx="2"/>
          </p:cNvCxnSpPr>
          <p:nvPr/>
        </p:nvCxnSpPr>
        <p:spPr bwMode="auto">
          <a:xfrm>
            <a:off x="1210817" y="1456111"/>
            <a:ext cx="2319648" cy="1306712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 Box 16"/>
          <p:cNvSpPr txBox="1">
            <a:spLocks noChangeArrowheads="1"/>
          </p:cNvSpPr>
          <p:nvPr/>
        </p:nvSpPr>
        <p:spPr bwMode="auto">
          <a:xfrm>
            <a:off x="1487424" y="1235131"/>
            <a:ext cx="15552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01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-30</a:t>
            </a: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1487425" y="2214894"/>
            <a:ext cx="1398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11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1487424" y="3390319"/>
            <a:ext cx="141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w</a:t>
            </a:r>
            <a:r>
              <a:rPr lang="en-US" altLang="en-US" sz="3200" i="1" baseline="-25000" dirty="0"/>
              <a:t>12</a:t>
            </a:r>
            <a:r>
              <a:rPr lang="en-US" altLang="en-US" sz="3200" i="1" dirty="0"/>
              <a:t>=</a:t>
            </a:r>
            <a:r>
              <a:rPr lang="en-US" altLang="en-US" sz="3200" i="1" dirty="0">
                <a:solidFill>
                  <a:srgbClr val="C00000"/>
                </a:solidFill>
              </a:rPr>
              <a:t>20</a:t>
            </a:r>
          </a:p>
        </p:txBody>
      </p:sp>
      <p:cxnSp>
        <p:nvCxnSpPr>
          <p:cNvPr id="137" name="Straight Arrow Connector 136"/>
          <p:cNvCxnSpPr/>
          <p:nvPr/>
        </p:nvCxnSpPr>
        <p:spPr bwMode="auto">
          <a:xfrm>
            <a:off x="4869063" y="2755824"/>
            <a:ext cx="1096755" cy="1399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 Box 16"/>
              <p:cNvSpPr txBox="1">
                <a:spLocks noChangeArrowheads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s=1</a:t>
                </a:r>
                <a:r>
                  <a:rPr lang="en-US" altLang="en-US" sz="3200" i="1" baseline="-25000" dirty="0"/>
                  <a:t>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-30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1*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20</a:t>
                </a:r>
                <a:r>
                  <a:rPr lang="en-US" altLang="en-US" sz="3200" i="1" dirty="0"/>
                  <a:t>+x</a:t>
                </a:r>
                <a:r>
                  <a:rPr lang="en-US" altLang="en-US" sz="3200" i="1" baseline="-25000" dirty="0"/>
                  <a:t>2*</a:t>
                </a:r>
                <a:r>
                  <a:rPr lang="en-US" altLang="en-US" sz="3200" i="1" dirty="0">
                    <a:solidFill>
                      <a:srgbClr val="C00000"/>
                    </a:solidFill>
                  </a:rPr>
                  <a:t>5</a:t>
                </a:r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en-US" sz="32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200" i="1" dirty="0"/>
              </a:p>
              <a:p>
                <a:pPr marL="457189" indent="-457189">
                  <a:buFont typeface="Wingdings" panose="05000000000000000000" pitchFamily="2" charset="2"/>
                  <a:buChar char="ü"/>
                </a:pPr>
                <a:r>
                  <a:rPr lang="en-US" altLang="en-US" sz="3200" i="1" dirty="0"/>
                  <a:t>f(-4.6) ~ 0 &amp; f(4.6) ~ 1</a:t>
                </a:r>
              </a:p>
            </p:txBody>
          </p:sp>
        </mc:Choice>
        <mc:Fallback xmlns="">
          <p:sp>
            <p:nvSpPr>
              <p:cNvPr id="13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4849" y="3987834"/>
                <a:ext cx="4371710" cy="1775230"/>
              </a:xfrm>
              <a:prstGeom prst="rect">
                <a:avLst/>
              </a:prstGeom>
              <a:blipFill>
                <a:blip r:embed="rId2"/>
                <a:stretch>
                  <a:fillRect l="-3068" t="-4811" r="-2789" b="-103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 Box 16"/>
          <p:cNvSpPr txBox="1">
            <a:spLocks noChangeArrowheads="1"/>
          </p:cNvSpPr>
          <p:nvPr/>
        </p:nvSpPr>
        <p:spPr bwMode="auto">
          <a:xfrm>
            <a:off x="4941570" y="2174209"/>
            <a:ext cx="1191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y=f(s)</a:t>
            </a:r>
          </a:p>
        </p:txBody>
      </p:sp>
    </p:spTree>
    <p:extLst>
      <p:ext uri="{BB962C8B-B14F-4D97-AF65-F5344CB8AC3E}">
        <p14:creationId xmlns:p14="http://schemas.microsoft.com/office/powerpoint/2010/main" val="2828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Non-Linear Functions (MLP)</a:t>
            </a:r>
          </a:p>
        </p:txBody>
      </p:sp>
      <p:cxnSp>
        <p:nvCxnSpPr>
          <p:cNvPr id="4" name="Straight Arrow Connector 3"/>
          <p:cNvCxnSpPr>
            <a:stCxn id="7" idx="6"/>
            <a:endCxn id="6" idx="2"/>
          </p:cNvCxnSpPr>
          <p:nvPr/>
        </p:nvCxnSpPr>
        <p:spPr bwMode="auto">
          <a:xfrm flipV="1">
            <a:off x="1190996" y="2362026"/>
            <a:ext cx="749617" cy="73103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>
            <a:stCxn id="8" idx="6"/>
            <a:endCxn id="6" idx="2"/>
          </p:cNvCxnSpPr>
          <p:nvPr/>
        </p:nvCxnSpPr>
        <p:spPr bwMode="auto">
          <a:xfrm>
            <a:off x="1214628" y="2359161"/>
            <a:ext cx="725984" cy="286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1940613" y="2105809"/>
            <a:ext cx="431935" cy="512433"/>
          </a:xfrm>
          <a:prstGeom prst="ellipse">
            <a:avLst/>
          </a:prstGeom>
          <a:noFill/>
          <a:ln w="12700" cap="sq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3733" baseline="30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5695" y="2872083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8" name="Oval 7"/>
          <p:cNvSpPr/>
          <p:nvPr/>
        </p:nvSpPr>
        <p:spPr bwMode="auto">
          <a:xfrm>
            <a:off x="719329" y="2138181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9" name="Oval 8"/>
          <p:cNvSpPr/>
          <p:nvPr/>
        </p:nvSpPr>
        <p:spPr bwMode="auto">
          <a:xfrm>
            <a:off x="719327" y="1403077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10" name="Straight Arrow Connector 9"/>
          <p:cNvCxnSpPr>
            <a:stCxn id="9" idx="6"/>
            <a:endCxn id="6" idx="2"/>
          </p:cNvCxnSpPr>
          <p:nvPr/>
        </p:nvCxnSpPr>
        <p:spPr bwMode="auto">
          <a:xfrm>
            <a:off x="1214628" y="1624057"/>
            <a:ext cx="725985" cy="737968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46049" y="1321213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i="1" dirty="0">
                <a:solidFill>
                  <a:srgbClr val="00B050"/>
                </a:solidFill>
              </a:rPr>
              <a:t>30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372548" y="2407168"/>
            <a:ext cx="606873" cy="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372547" y="1881163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i="1" dirty="0"/>
              <a:t>y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146049" y="1973388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i="1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146049" y="2410120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i="1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35" name="Straight Arrow Connector 34"/>
          <p:cNvCxnSpPr>
            <a:stCxn id="38" idx="6"/>
            <a:endCxn id="37" idx="2"/>
          </p:cNvCxnSpPr>
          <p:nvPr/>
        </p:nvCxnSpPr>
        <p:spPr bwMode="auto">
          <a:xfrm flipV="1">
            <a:off x="4526016" y="2372783"/>
            <a:ext cx="1039177" cy="73103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9" idx="6"/>
            <a:endCxn id="37" idx="2"/>
          </p:cNvCxnSpPr>
          <p:nvPr/>
        </p:nvCxnSpPr>
        <p:spPr bwMode="auto">
          <a:xfrm>
            <a:off x="4549648" y="2369919"/>
            <a:ext cx="1015544" cy="286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5565193" y="2116566"/>
            <a:ext cx="431935" cy="512433"/>
          </a:xfrm>
          <a:prstGeom prst="ellipse">
            <a:avLst/>
          </a:prstGeom>
          <a:noFill/>
          <a:ln w="12700" cap="sq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3733" b="1" baseline="3000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030715" y="2882840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b="1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b="1" dirty="0"/>
          </a:p>
        </p:txBody>
      </p:sp>
      <p:sp>
        <p:nvSpPr>
          <p:cNvPr id="39" name="Oval 38"/>
          <p:cNvSpPr/>
          <p:nvPr/>
        </p:nvSpPr>
        <p:spPr bwMode="auto">
          <a:xfrm>
            <a:off x="4054349" y="2148939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b="1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b="1" dirty="0"/>
          </a:p>
        </p:txBody>
      </p:sp>
      <p:sp>
        <p:nvSpPr>
          <p:cNvPr id="40" name="Oval 39"/>
          <p:cNvSpPr/>
          <p:nvPr/>
        </p:nvSpPr>
        <p:spPr bwMode="auto">
          <a:xfrm>
            <a:off x="4054347" y="141383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b="1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b="1" dirty="0"/>
          </a:p>
        </p:txBody>
      </p:sp>
      <p:cxnSp>
        <p:nvCxnSpPr>
          <p:cNvPr id="41" name="Straight Arrow Connector 40"/>
          <p:cNvCxnSpPr>
            <a:stCxn id="40" idx="6"/>
            <a:endCxn id="37" idx="2"/>
          </p:cNvCxnSpPr>
          <p:nvPr/>
        </p:nvCxnSpPr>
        <p:spPr bwMode="auto">
          <a:xfrm>
            <a:off x="4549648" y="1634815"/>
            <a:ext cx="1015545" cy="737968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481069" y="1331971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00B0F0"/>
                </a:solidFill>
              </a:rPr>
              <a:t>10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012368" y="2417925"/>
            <a:ext cx="606873" cy="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6049290" y="191684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i="1" dirty="0"/>
              <a:t>y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4481068" y="1984145"/>
            <a:ext cx="64152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00B0F0"/>
                </a:solidFill>
              </a:rPr>
              <a:t>-20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4481068" y="2420877"/>
            <a:ext cx="64152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00B0F0"/>
                </a:solidFill>
              </a:rPr>
              <a:t>-20</a:t>
            </a:r>
          </a:p>
        </p:txBody>
      </p:sp>
      <p:cxnSp>
        <p:nvCxnSpPr>
          <p:cNvPr id="47" name="Straight Arrow Connector 46"/>
          <p:cNvCxnSpPr>
            <a:stCxn id="50" idx="6"/>
            <a:endCxn id="49" idx="2"/>
          </p:cNvCxnSpPr>
          <p:nvPr/>
        </p:nvCxnSpPr>
        <p:spPr bwMode="auto">
          <a:xfrm flipV="1">
            <a:off x="9095476" y="2365163"/>
            <a:ext cx="1039177" cy="73103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51" idx="6"/>
            <a:endCxn id="49" idx="2"/>
          </p:cNvCxnSpPr>
          <p:nvPr/>
        </p:nvCxnSpPr>
        <p:spPr bwMode="auto">
          <a:xfrm>
            <a:off x="9119108" y="2362299"/>
            <a:ext cx="1015544" cy="286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10134653" y="2108946"/>
            <a:ext cx="431935" cy="512433"/>
          </a:xfrm>
          <a:prstGeom prst="ellipse">
            <a:avLst/>
          </a:prstGeom>
          <a:noFill/>
          <a:ln w="12700" cap="sq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3733" b="1" baseline="30000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600175" y="2875220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b="1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b="1" dirty="0"/>
          </a:p>
        </p:txBody>
      </p:sp>
      <p:sp>
        <p:nvSpPr>
          <p:cNvPr id="51" name="Oval 50"/>
          <p:cNvSpPr/>
          <p:nvPr/>
        </p:nvSpPr>
        <p:spPr bwMode="auto">
          <a:xfrm>
            <a:off x="8623809" y="2141319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b="1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b="1" dirty="0"/>
          </a:p>
        </p:txBody>
      </p:sp>
      <p:sp>
        <p:nvSpPr>
          <p:cNvPr id="52" name="Oval 51"/>
          <p:cNvSpPr/>
          <p:nvPr/>
        </p:nvSpPr>
        <p:spPr bwMode="auto">
          <a:xfrm>
            <a:off x="8623807" y="140621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b="1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b="1" dirty="0"/>
          </a:p>
        </p:txBody>
      </p:sp>
      <p:cxnSp>
        <p:nvCxnSpPr>
          <p:cNvPr id="53" name="Straight Arrow Connector 52"/>
          <p:cNvCxnSpPr>
            <a:stCxn id="52" idx="6"/>
            <a:endCxn id="49" idx="2"/>
          </p:cNvCxnSpPr>
          <p:nvPr/>
        </p:nvCxnSpPr>
        <p:spPr bwMode="auto">
          <a:xfrm>
            <a:off x="9119108" y="1627195"/>
            <a:ext cx="1015545" cy="737968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9050528" y="1324351"/>
            <a:ext cx="64152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C00000"/>
                </a:solidFill>
              </a:rPr>
              <a:t>-10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10581828" y="2410305"/>
            <a:ext cx="606873" cy="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10618750" y="1909222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i="1" dirty="0"/>
              <a:t>y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9050529" y="1976525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9050529" y="2413257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C00000"/>
                </a:solidFill>
              </a:rPr>
              <a:t>20</a:t>
            </a:r>
          </a:p>
        </p:txBody>
      </p:sp>
      <p:cxnSp>
        <p:nvCxnSpPr>
          <p:cNvPr id="59" name="Straight Arrow Connector 58"/>
          <p:cNvCxnSpPr>
            <a:stCxn id="62" idx="6"/>
            <a:endCxn id="61" idx="2"/>
          </p:cNvCxnSpPr>
          <p:nvPr/>
        </p:nvCxnSpPr>
        <p:spPr bwMode="auto">
          <a:xfrm flipV="1">
            <a:off x="1031203" y="4364870"/>
            <a:ext cx="2986247" cy="1553185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63" idx="6"/>
            <a:endCxn id="61" idx="2"/>
          </p:cNvCxnSpPr>
          <p:nvPr/>
        </p:nvCxnSpPr>
        <p:spPr bwMode="auto">
          <a:xfrm flipV="1">
            <a:off x="1054833" y="4364870"/>
            <a:ext cx="2962616" cy="844525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Oval 60"/>
          <p:cNvSpPr/>
          <p:nvPr/>
        </p:nvSpPr>
        <p:spPr bwMode="auto">
          <a:xfrm>
            <a:off x="4017450" y="4108653"/>
            <a:ext cx="431935" cy="512433"/>
          </a:xfrm>
          <a:prstGeom prst="ellipse">
            <a:avLst/>
          </a:prstGeom>
          <a:noFill/>
          <a:ln w="12700" cap="sq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3733" baseline="30000" dirty="0"/>
              <a:t>a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535903" y="569707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2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63" name="Oval 62"/>
          <p:cNvSpPr/>
          <p:nvPr/>
        </p:nvSpPr>
        <p:spPr bwMode="auto">
          <a:xfrm>
            <a:off x="559534" y="4988415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sp>
        <p:nvSpPr>
          <p:cNvPr id="64" name="Oval 63"/>
          <p:cNvSpPr/>
          <p:nvPr/>
        </p:nvSpPr>
        <p:spPr bwMode="auto">
          <a:xfrm>
            <a:off x="535903" y="4299193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dirty="0"/>
          </a:p>
        </p:txBody>
      </p:sp>
      <p:cxnSp>
        <p:nvCxnSpPr>
          <p:cNvPr id="65" name="Straight Arrow Connector 64"/>
          <p:cNvCxnSpPr>
            <a:stCxn id="64" idx="6"/>
            <a:endCxn id="61" idx="2"/>
          </p:cNvCxnSpPr>
          <p:nvPr/>
        </p:nvCxnSpPr>
        <p:spPr bwMode="auto">
          <a:xfrm flipV="1">
            <a:off x="1031203" y="4364869"/>
            <a:ext cx="2986247" cy="15530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2156579" y="3872427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i="1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2059995" y="4299193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i="1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2059674" y="4716952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i="1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74" name="Straight Arrow Connector 73"/>
          <p:cNvCxnSpPr>
            <a:stCxn id="62" idx="6"/>
            <a:endCxn id="76" idx="2"/>
          </p:cNvCxnSpPr>
          <p:nvPr/>
        </p:nvCxnSpPr>
        <p:spPr bwMode="auto">
          <a:xfrm>
            <a:off x="1031203" y="5918056"/>
            <a:ext cx="2975405" cy="25621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63" idx="6"/>
            <a:endCxn id="76" idx="2"/>
          </p:cNvCxnSpPr>
          <p:nvPr/>
        </p:nvCxnSpPr>
        <p:spPr bwMode="auto">
          <a:xfrm>
            <a:off x="1054834" y="5209395"/>
            <a:ext cx="2951775" cy="96487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006609" y="5918056"/>
            <a:ext cx="431935" cy="512433"/>
          </a:xfrm>
          <a:prstGeom prst="ellipse">
            <a:avLst/>
          </a:prstGeom>
          <a:noFill/>
          <a:ln w="12700" cap="sq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r>
              <a:rPr lang="en-US" sz="3733" baseline="30000" dirty="0"/>
              <a:t>b</a:t>
            </a:r>
          </a:p>
        </p:txBody>
      </p:sp>
      <p:cxnSp>
        <p:nvCxnSpPr>
          <p:cNvPr id="77" name="Straight Arrow Connector 76"/>
          <p:cNvCxnSpPr>
            <a:stCxn id="64" idx="6"/>
            <a:endCxn id="76" idx="2"/>
          </p:cNvCxnSpPr>
          <p:nvPr/>
        </p:nvCxnSpPr>
        <p:spPr bwMode="auto">
          <a:xfrm>
            <a:off x="1031203" y="4520173"/>
            <a:ext cx="2975405" cy="165409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2534146" y="4932865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2390924" y="5364348"/>
            <a:ext cx="64152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00B0F0"/>
                </a:solidFill>
              </a:rPr>
              <a:t>-20</a:t>
            </a:r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2349707" y="5707152"/>
            <a:ext cx="64152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00B0F0"/>
                </a:solidFill>
              </a:rPr>
              <a:t>-20</a:t>
            </a:r>
          </a:p>
        </p:txBody>
      </p:sp>
      <p:cxnSp>
        <p:nvCxnSpPr>
          <p:cNvPr id="104" name="Straight Arrow Connector 103"/>
          <p:cNvCxnSpPr>
            <a:stCxn id="76" idx="6"/>
            <a:endCxn id="106" idx="2"/>
          </p:cNvCxnSpPr>
          <p:nvPr/>
        </p:nvCxnSpPr>
        <p:spPr bwMode="auto">
          <a:xfrm flipV="1">
            <a:off x="4438543" y="5141461"/>
            <a:ext cx="1661292" cy="10328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Arrow Connector 104"/>
          <p:cNvCxnSpPr>
            <a:stCxn id="61" idx="6"/>
            <a:endCxn id="106" idx="2"/>
          </p:cNvCxnSpPr>
          <p:nvPr/>
        </p:nvCxnSpPr>
        <p:spPr bwMode="auto">
          <a:xfrm>
            <a:off x="4449384" y="4364869"/>
            <a:ext cx="1650451" cy="776592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6099835" y="4885245"/>
            <a:ext cx="431935" cy="512433"/>
          </a:xfrm>
          <a:prstGeom prst="ellipse">
            <a:avLst/>
          </a:prstGeom>
          <a:noFill/>
          <a:ln w="12700" cap="sq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3733" b="1" baseline="30000" dirty="0">
              <a:solidFill>
                <a:schemeClr val="bg1"/>
              </a:solidFill>
            </a:endParaRPr>
          </a:p>
        </p:txBody>
      </p:sp>
      <p:cxnSp>
        <p:nvCxnSpPr>
          <p:cNvPr id="107" name="Straight Arrow Connector 106"/>
          <p:cNvCxnSpPr>
            <a:stCxn id="115" idx="5"/>
            <a:endCxn id="106" idx="2"/>
          </p:cNvCxnSpPr>
          <p:nvPr/>
        </p:nvCxnSpPr>
        <p:spPr bwMode="auto">
          <a:xfrm>
            <a:off x="4408534" y="3875463"/>
            <a:ext cx="1691301" cy="126599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4814387" y="3950164"/>
            <a:ext cx="64152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C00000"/>
                </a:solidFill>
              </a:rPr>
              <a:t>-10</a:t>
            </a:r>
          </a:p>
        </p:txBody>
      </p:sp>
      <p:sp>
        <p:nvSpPr>
          <p:cNvPr id="111" name="Text Box 16"/>
          <p:cNvSpPr txBox="1">
            <a:spLocks noChangeArrowheads="1"/>
          </p:cNvSpPr>
          <p:nvPr/>
        </p:nvSpPr>
        <p:spPr bwMode="auto">
          <a:xfrm>
            <a:off x="4841490" y="4677457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12" name="Text Box 16"/>
          <p:cNvSpPr txBox="1">
            <a:spLocks noChangeArrowheads="1"/>
          </p:cNvSpPr>
          <p:nvPr/>
        </p:nvSpPr>
        <p:spPr bwMode="auto">
          <a:xfrm>
            <a:off x="4927667" y="5679015"/>
            <a:ext cx="52770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667" b="1" i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15" name="Oval 114"/>
          <p:cNvSpPr/>
          <p:nvPr/>
        </p:nvSpPr>
        <p:spPr bwMode="auto">
          <a:xfrm>
            <a:off x="3985769" y="3498227"/>
            <a:ext cx="495300" cy="44196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fontAlgn="t"/>
            <a:endParaRPr lang="en-US" sz="2133" b="1" dirty="0"/>
          </a:p>
          <a:p>
            <a:pPr fontAlgn="auto"/>
            <a:r>
              <a:rPr lang="en-US" sz="2133" dirty="0"/>
              <a:t>+1</a:t>
            </a:r>
            <a:endParaRPr lang="en-US" sz="2133" baseline="-25000" dirty="0"/>
          </a:p>
          <a:p>
            <a:pPr algn="ctr">
              <a:spcBef>
                <a:spcPts val="1440"/>
              </a:spcBef>
            </a:pPr>
            <a:endParaRPr lang="en-US" sz="2133" b="1" dirty="0"/>
          </a:p>
        </p:txBody>
      </p:sp>
      <p:graphicFrame>
        <p:nvGraphicFramePr>
          <p:cNvPr id="126" name="Table 125"/>
          <p:cNvGraphicFramePr>
            <a:graphicFrameLocks noGrp="1"/>
          </p:cNvGraphicFramePr>
          <p:nvPr/>
        </p:nvGraphicFramePr>
        <p:xfrm>
          <a:off x="7630052" y="3690151"/>
          <a:ext cx="3970021" cy="2424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x</a:t>
                      </a:r>
                      <a:r>
                        <a:rPr lang="en-US" sz="2100" b="0" baseline="-250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a</a:t>
                      </a:r>
                      <a:endParaRPr lang="en-US" sz="2100" b="0" baseline="30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B0F0"/>
                          </a:solidFill>
                        </a:rPr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B0F0"/>
                          </a:solidFill>
                        </a:rPr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B0F0"/>
                          </a:solidFill>
                        </a:rPr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6" name="Straight Arrow Connector 145"/>
          <p:cNvCxnSpPr>
            <a:stCxn id="106" idx="6"/>
          </p:cNvCxnSpPr>
          <p:nvPr/>
        </p:nvCxnSpPr>
        <p:spPr bwMode="auto">
          <a:xfrm>
            <a:off x="6531770" y="5141462"/>
            <a:ext cx="657421" cy="2708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7" name="Text Box 16"/>
          <p:cNvSpPr txBox="1">
            <a:spLocks noChangeArrowheads="1"/>
          </p:cNvSpPr>
          <p:nvPr/>
        </p:nvSpPr>
        <p:spPr bwMode="auto">
          <a:xfrm>
            <a:off x="6619240" y="4643086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i="1" dirty="0"/>
              <a:t>y</a:t>
            </a:r>
          </a:p>
        </p:txBody>
      </p:sp>
      <p:sp>
        <p:nvSpPr>
          <p:cNvPr id="149" name="TextBox 148"/>
          <p:cNvSpPr txBox="1"/>
          <p:nvPr/>
        </p:nvSpPr>
        <p:spPr bwMode="auto">
          <a:xfrm>
            <a:off x="1428668" y="293703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x</a:t>
            </a:r>
            <a:r>
              <a:rPr lang="en-US" sz="2133" i="1" baseline="-25000" dirty="0"/>
              <a:t>1</a:t>
            </a:r>
            <a:r>
              <a:rPr lang="en-US" sz="2133" i="1" dirty="0"/>
              <a:t> &amp; x</a:t>
            </a:r>
            <a:r>
              <a:rPr lang="en-US" sz="2133" i="1" baseline="-25000" dirty="0"/>
              <a:t>2</a:t>
            </a:r>
          </a:p>
        </p:txBody>
      </p:sp>
      <p:sp>
        <p:nvSpPr>
          <p:cNvPr id="150" name="TextBox 149"/>
          <p:cNvSpPr txBox="1"/>
          <p:nvPr/>
        </p:nvSpPr>
        <p:spPr bwMode="auto">
          <a:xfrm>
            <a:off x="5171559" y="293703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/>
              <a:t>~x</a:t>
            </a:r>
            <a:r>
              <a:rPr lang="en-US" sz="2133" baseline="-25000" dirty="0"/>
              <a:t>1</a:t>
            </a:r>
            <a:r>
              <a:rPr lang="en-US" sz="2133" dirty="0"/>
              <a:t> &amp; ~x</a:t>
            </a:r>
            <a:r>
              <a:rPr lang="en-US" sz="2133" baseline="-25000" dirty="0"/>
              <a:t>2</a:t>
            </a: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9666063" y="293703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dirty="0"/>
              <a:t>x</a:t>
            </a:r>
            <a:r>
              <a:rPr lang="en-US" sz="2133" baseline="-25000" dirty="0"/>
              <a:t>1</a:t>
            </a:r>
            <a:r>
              <a:rPr lang="en-US" sz="2133" dirty="0"/>
              <a:t> | x</a:t>
            </a:r>
            <a:r>
              <a:rPr lang="en-US" sz="2133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06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 (CNN)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-182880" y="2057399"/>
            <a:ext cx="2529840" cy="2110740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626358" y="2839705"/>
            <a:ext cx="906780" cy="787401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370829" y="2049241"/>
            <a:ext cx="2062484" cy="2056908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254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209468" y="121615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32x32x3</a:t>
            </a:r>
            <a:endParaRPr lang="en-US" sz="2133" i="1" baseline="-25000" dirty="0"/>
          </a:p>
        </p:txBody>
      </p:sp>
      <p:sp>
        <p:nvSpPr>
          <p:cNvPr id="34" name="TextBox 33"/>
          <p:cNvSpPr txBox="1"/>
          <p:nvPr/>
        </p:nvSpPr>
        <p:spPr bwMode="auto">
          <a:xfrm>
            <a:off x="2824476" y="121615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5x5x3</a:t>
            </a:r>
            <a:endParaRPr lang="en-US" sz="2133" i="1" baseline="-25000" dirty="0"/>
          </a:p>
        </p:txBody>
      </p:sp>
      <p:sp>
        <p:nvSpPr>
          <p:cNvPr id="35" name="TextBox 34"/>
          <p:cNvSpPr txBox="1"/>
          <p:nvPr/>
        </p:nvSpPr>
        <p:spPr bwMode="auto">
          <a:xfrm>
            <a:off x="2255514" y="4315968"/>
            <a:ext cx="2669543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Convolution (Conv)</a:t>
            </a:r>
            <a:endParaRPr lang="en-US" sz="2133" i="1" baseline="-25000" dirty="0"/>
          </a:p>
        </p:txBody>
      </p:sp>
    </p:spTree>
    <p:extLst>
      <p:ext uri="{BB962C8B-B14F-4D97-AF65-F5344CB8AC3E}">
        <p14:creationId xmlns:p14="http://schemas.microsoft.com/office/powerpoint/2010/main" val="2874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 (CNN)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-182880" y="2057399"/>
            <a:ext cx="2529840" cy="2110740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626358" y="2839705"/>
            <a:ext cx="906780" cy="787401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942589" y="2840737"/>
            <a:ext cx="906780" cy="787401"/>
          </a:xfrm>
          <a:prstGeom prst="rect">
            <a:avLst/>
          </a:prstGeom>
          <a:solidFill>
            <a:srgbClr val="00B050"/>
          </a:solidFill>
          <a:ln w="12700" cap="sq" algn="ctr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370829" y="2049241"/>
            <a:ext cx="2062484" cy="2056908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254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687059" y="2050273"/>
            <a:ext cx="2062484" cy="2056908"/>
          </a:xfrm>
          <a:prstGeom prst="rect">
            <a:avLst/>
          </a:prstGeom>
          <a:solidFill>
            <a:srgbClr val="00B050"/>
          </a:solidFill>
          <a:ln w="12700" cap="sq" algn="ctr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254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209468" y="121615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32x32x3</a:t>
            </a:r>
            <a:endParaRPr lang="en-US" sz="2133" i="1" baseline="-25000" dirty="0"/>
          </a:p>
        </p:txBody>
      </p:sp>
      <p:sp>
        <p:nvSpPr>
          <p:cNvPr id="34" name="TextBox 33"/>
          <p:cNvSpPr txBox="1"/>
          <p:nvPr/>
        </p:nvSpPr>
        <p:spPr bwMode="auto">
          <a:xfrm>
            <a:off x="2824476" y="121615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5x5x3</a:t>
            </a:r>
            <a:endParaRPr lang="en-US" sz="2133" i="1" baseline="-25000" dirty="0"/>
          </a:p>
        </p:txBody>
      </p:sp>
      <p:sp>
        <p:nvSpPr>
          <p:cNvPr id="35" name="TextBox 34"/>
          <p:cNvSpPr txBox="1"/>
          <p:nvPr/>
        </p:nvSpPr>
        <p:spPr bwMode="auto">
          <a:xfrm>
            <a:off x="2255514" y="4315968"/>
            <a:ext cx="2669543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Convolution (Conv)</a:t>
            </a:r>
            <a:endParaRPr lang="en-US" sz="2133" i="1" baseline="-25000" dirty="0"/>
          </a:p>
        </p:txBody>
      </p:sp>
    </p:spTree>
    <p:extLst>
      <p:ext uri="{BB962C8B-B14F-4D97-AF65-F5344CB8AC3E}">
        <p14:creationId xmlns:p14="http://schemas.microsoft.com/office/powerpoint/2010/main" val="29113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 (CNN)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-182880" y="2057399"/>
            <a:ext cx="2529840" cy="2110740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626358" y="2839705"/>
            <a:ext cx="906780" cy="787401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942589" y="2840737"/>
            <a:ext cx="906780" cy="787401"/>
          </a:xfrm>
          <a:prstGeom prst="rect">
            <a:avLst/>
          </a:prstGeom>
          <a:solidFill>
            <a:srgbClr val="00B050"/>
          </a:solidFill>
          <a:ln w="12700" cap="sq" algn="ctr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274058" y="2840737"/>
            <a:ext cx="906780" cy="787401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rgbClr val="FFFF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590287" y="2840737"/>
            <a:ext cx="906780" cy="787401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906517" y="2840737"/>
            <a:ext cx="906780" cy="787401"/>
          </a:xfrm>
          <a:prstGeom prst="rect">
            <a:avLst/>
          </a:prstGeom>
          <a:solidFill>
            <a:srgbClr val="FF00CC"/>
          </a:solidFill>
          <a:ln w="12700" cap="sq" algn="ctr">
            <a:solidFill>
              <a:srgbClr val="FF00CC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215126" y="2840737"/>
            <a:ext cx="906780" cy="787401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rgbClr val="FFC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370829" y="2049241"/>
            <a:ext cx="2062484" cy="2056908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254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687059" y="2050273"/>
            <a:ext cx="2062484" cy="2056908"/>
          </a:xfrm>
          <a:prstGeom prst="rect">
            <a:avLst/>
          </a:prstGeom>
          <a:solidFill>
            <a:srgbClr val="00B050"/>
          </a:solidFill>
          <a:ln w="12700" cap="sq" algn="ctr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254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018529" y="2050273"/>
            <a:ext cx="2062484" cy="2056908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rgbClr val="FFFF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254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6334758" y="2050273"/>
            <a:ext cx="2062484" cy="2056908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254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650987" y="2050273"/>
            <a:ext cx="2062484" cy="2056908"/>
          </a:xfrm>
          <a:prstGeom prst="rect">
            <a:avLst/>
          </a:prstGeom>
          <a:solidFill>
            <a:srgbClr val="FF00CC"/>
          </a:solidFill>
          <a:ln w="12700" cap="sq" algn="ctr">
            <a:solidFill>
              <a:srgbClr val="FF00CC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254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6959597" y="2050273"/>
            <a:ext cx="2062484" cy="2056908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rgbClr val="FFC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254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6329678" y="3818888"/>
            <a:ext cx="266701" cy="1559561"/>
          </a:xfrm>
          <a:prstGeom prst="leftBrace">
            <a:avLst/>
          </a:prstGeom>
          <a:solidFill>
            <a:schemeClr val="bg1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6280148" y="4768087"/>
            <a:ext cx="402589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6</a:t>
            </a:r>
            <a:endParaRPr lang="en-US" sz="2133" i="1" baseline="-250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321557" y="3337560"/>
            <a:ext cx="3070860" cy="152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7588245" y="3838559"/>
            <a:ext cx="1325880" cy="8382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 bwMode="auto">
          <a:xfrm rot="19594607">
            <a:off x="7909556" y="3916673"/>
            <a:ext cx="402589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28</a:t>
            </a:r>
            <a:endParaRPr lang="en-US" sz="2133" i="1" baseline="-250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914125" y="1775460"/>
            <a:ext cx="0" cy="172133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 bwMode="auto">
          <a:xfrm>
            <a:off x="8807446" y="2222101"/>
            <a:ext cx="402589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28</a:t>
            </a:r>
            <a:endParaRPr lang="en-US" sz="2133" i="1" baseline="-25000"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209468" y="1216235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32x32x3</a:t>
            </a:r>
            <a:endParaRPr lang="en-US" sz="2133" i="1" baseline="-25000" dirty="0"/>
          </a:p>
        </p:txBody>
      </p:sp>
      <p:sp>
        <p:nvSpPr>
          <p:cNvPr id="34" name="TextBox 33"/>
          <p:cNvSpPr txBox="1"/>
          <p:nvPr/>
        </p:nvSpPr>
        <p:spPr bwMode="auto">
          <a:xfrm>
            <a:off x="2824476" y="1216235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b="1" i="1" dirty="0"/>
              <a:t>6</a:t>
            </a:r>
            <a:r>
              <a:rPr lang="en-US" sz="2133" i="1" dirty="0"/>
              <a:t> of 5x5x3</a:t>
            </a:r>
            <a:endParaRPr lang="en-US" sz="2133" i="1" baseline="-25000" dirty="0"/>
          </a:p>
        </p:txBody>
      </p:sp>
      <p:sp>
        <p:nvSpPr>
          <p:cNvPr id="35" name="TextBox 34"/>
          <p:cNvSpPr txBox="1"/>
          <p:nvPr/>
        </p:nvSpPr>
        <p:spPr bwMode="auto">
          <a:xfrm>
            <a:off x="2255514" y="4315968"/>
            <a:ext cx="2669543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Convolution (Conv)</a:t>
            </a:r>
            <a:endParaRPr lang="en-US" sz="2133" i="1" baseline="-25000" dirty="0"/>
          </a:p>
        </p:txBody>
      </p:sp>
    </p:spTree>
    <p:extLst>
      <p:ext uri="{BB962C8B-B14F-4D97-AF65-F5344CB8AC3E}">
        <p14:creationId xmlns:p14="http://schemas.microsoft.com/office/powerpoint/2010/main" val="20909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 (CNN)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-182880" y="2057399"/>
            <a:ext cx="2529840" cy="2110740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626358" y="2839705"/>
            <a:ext cx="906780" cy="787401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942589" y="2840737"/>
            <a:ext cx="906780" cy="787401"/>
          </a:xfrm>
          <a:prstGeom prst="rect">
            <a:avLst/>
          </a:prstGeom>
          <a:solidFill>
            <a:srgbClr val="00B050"/>
          </a:solidFill>
          <a:ln w="12700" cap="sq" algn="ctr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274058" y="2840737"/>
            <a:ext cx="906780" cy="787401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rgbClr val="FFFF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590287" y="2840737"/>
            <a:ext cx="906780" cy="787401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906517" y="2840737"/>
            <a:ext cx="906780" cy="787401"/>
          </a:xfrm>
          <a:prstGeom prst="rect">
            <a:avLst/>
          </a:prstGeom>
          <a:solidFill>
            <a:srgbClr val="FF00CC"/>
          </a:solidFill>
          <a:ln w="12700" cap="sq" algn="ctr">
            <a:solidFill>
              <a:srgbClr val="FF00CC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215126" y="2840737"/>
            <a:ext cx="906780" cy="787401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rgbClr val="FFC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209468" y="121615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32x32x3</a:t>
            </a:r>
            <a:endParaRPr lang="en-US" sz="2133" i="1" baseline="-25000" dirty="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2824476" y="121615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6 5x5x3</a:t>
            </a:r>
            <a:endParaRPr lang="en-US" sz="2133" i="1" baseline="-25000" dirty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6463028" y="1216152"/>
            <a:ext cx="12192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28x28x6</a:t>
            </a:r>
            <a:endParaRPr lang="en-US" sz="2133" i="1" baseline="-25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70828" y="2048257"/>
            <a:ext cx="2317752" cy="2057940"/>
            <a:chOff x="4028121" y="1536930"/>
            <a:chExt cx="1738314" cy="1543455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028121" y="1536930"/>
              <a:ext cx="1546863" cy="1542681"/>
            </a:xfrm>
            <a:prstGeom prst="rect">
              <a:avLst/>
            </a:prstGeom>
            <a:solidFill>
              <a:srgbClr val="C00000"/>
            </a:solidFill>
            <a:ln w="12700" cap="sq" algn="ctr">
              <a:solidFill>
                <a:srgbClr val="C00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053839" y="1537704"/>
              <a:ext cx="1546863" cy="1542681"/>
            </a:xfrm>
            <a:prstGeom prst="rect">
              <a:avLst/>
            </a:prstGeom>
            <a:solidFill>
              <a:srgbClr val="00B050"/>
            </a:solidFill>
            <a:ln w="12700" cap="sq" algn="ctr">
              <a:solidFill>
                <a:srgbClr val="00B05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90986" y="1537704"/>
              <a:ext cx="1546863" cy="1542681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rgbClr val="FFFF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145278" y="1537704"/>
              <a:ext cx="1546863" cy="1542681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188140" y="1537704"/>
              <a:ext cx="1546863" cy="1542681"/>
            </a:xfrm>
            <a:prstGeom prst="rect">
              <a:avLst/>
            </a:prstGeom>
            <a:solidFill>
              <a:srgbClr val="FF00CC"/>
            </a:solidFill>
            <a:ln w="12700" cap="sq" algn="ctr">
              <a:solidFill>
                <a:srgbClr val="FF00CC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219572" y="1537704"/>
              <a:ext cx="1546863" cy="1542681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 flipV="1">
            <a:off x="2321557" y="3340608"/>
            <a:ext cx="3070860" cy="152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 bwMode="auto">
          <a:xfrm>
            <a:off x="2255514" y="4315968"/>
            <a:ext cx="2669543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Convolution (Conv)</a:t>
            </a:r>
            <a:endParaRPr lang="en-US" sz="2133" i="1" baseline="-25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41281" y="2409101"/>
            <a:ext cx="1244600" cy="1085120"/>
            <a:chOff x="4028121" y="1536930"/>
            <a:chExt cx="1738314" cy="154345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4028121" y="1536930"/>
              <a:ext cx="1546863" cy="1542681"/>
            </a:xfrm>
            <a:prstGeom prst="rect">
              <a:avLst/>
            </a:prstGeom>
            <a:solidFill>
              <a:srgbClr val="C00000"/>
            </a:solidFill>
            <a:ln w="12700" cap="sq" algn="ctr">
              <a:solidFill>
                <a:srgbClr val="C00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053839" y="1537704"/>
              <a:ext cx="1546863" cy="1542681"/>
            </a:xfrm>
            <a:prstGeom prst="rect">
              <a:avLst/>
            </a:prstGeom>
            <a:solidFill>
              <a:srgbClr val="00B050"/>
            </a:solidFill>
            <a:ln w="12700" cap="sq" algn="ctr">
              <a:solidFill>
                <a:srgbClr val="00B05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090986" y="1537704"/>
              <a:ext cx="1546863" cy="1542681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rgbClr val="FFFF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145278" y="1537704"/>
              <a:ext cx="1546863" cy="1542681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188140" y="1537704"/>
              <a:ext cx="1546863" cy="1542681"/>
            </a:xfrm>
            <a:prstGeom prst="rect">
              <a:avLst/>
            </a:prstGeom>
            <a:solidFill>
              <a:srgbClr val="FF00CC"/>
            </a:solidFill>
            <a:ln w="12700" cap="sq" algn="ctr">
              <a:solidFill>
                <a:srgbClr val="FF00CC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219572" y="1537704"/>
              <a:ext cx="1546863" cy="1542681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64036" y="2048257"/>
            <a:ext cx="2317752" cy="2057940"/>
            <a:chOff x="4028121" y="1536930"/>
            <a:chExt cx="1738314" cy="1543455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028121" y="1536930"/>
              <a:ext cx="1546863" cy="1542681"/>
            </a:xfrm>
            <a:prstGeom prst="rect">
              <a:avLst/>
            </a:prstGeom>
            <a:solidFill>
              <a:srgbClr val="C00000"/>
            </a:solidFill>
            <a:ln w="12700" cap="sq" algn="ctr">
              <a:solidFill>
                <a:srgbClr val="C00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053839" y="1537704"/>
              <a:ext cx="1546863" cy="1542681"/>
            </a:xfrm>
            <a:prstGeom prst="rect">
              <a:avLst/>
            </a:prstGeom>
            <a:solidFill>
              <a:srgbClr val="00B050"/>
            </a:solidFill>
            <a:ln w="12700" cap="sq" algn="ctr">
              <a:solidFill>
                <a:srgbClr val="00B05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090986" y="1537704"/>
              <a:ext cx="1546863" cy="1542681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rgbClr val="FFFF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145278" y="1537704"/>
              <a:ext cx="1546863" cy="1542681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188140" y="1537704"/>
              <a:ext cx="1546863" cy="1542681"/>
            </a:xfrm>
            <a:prstGeom prst="rect">
              <a:avLst/>
            </a:prstGeom>
            <a:solidFill>
              <a:srgbClr val="FF00CC"/>
            </a:solidFill>
            <a:ln w="12700" cap="sq" algn="ctr">
              <a:solidFill>
                <a:srgbClr val="FF00CC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219572" y="1537704"/>
              <a:ext cx="1546863" cy="1542681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6810928" y="3340608"/>
            <a:ext cx="966467" cy="50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 bwMode="auto">
          <a:xfrm>
            <a:off x="6055277" y="4315968"/>
            <a:ext cx="2477769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 err="1"/>
              <a:t>ReLU</a:t>
            </a:r>
            <a:r>
              <a:rPr lang="en-US" sz="2133" i="1" dirty="0"/>
              <a:t> = max(0,x)</a:t>
            </a:r>
            <a:endParaRPr lang="en-US" sz="2133" i="1" baseline="-25000" dirty="0"/>
          </a:p>
        </p:txBody>
      </p:sp>
      <p:sp>
        <p:nvSpPr>
          <p:cNvPr id="54" name="TextBox 53"/>
          <p:cNvSpPr txBox="1"/>
          <p:nvPr/>
        </p:nvSpPr>
        <p:spPr bwMode="auto">
          <a:xfrm>
            <a:off x="8916050" y="4315968"/>
            <a:ext cx="1218551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Pooling</a:t>
            </a:r>
            <a:endParaRPr lang="en-US" sz="2133" i="1" baseline="-25000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8995329" y="3340609"/>
            <a:ext cx="1245953" cy="1778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 bwMode="auto">
          <a:xfrm>
            <a:off x="1467033" y="5700268"/>
            <a:ext cx="941189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Example  of CNN =  {Conv, </a:t>
            </a:r>
            <a:r>
              <a:rPr lang="en-US" sz="2133" i="1" dirty="0" err="1"/>
              <a:t>ReLU</a:t>
            </a:r>
            <a:r>
              <a:rPr lang="en-US" sz="2133" i="1" dirty="0"/>
              <a:t>, Pooling}, {Conv, </a:t>
            </a:r>
            <a:r>
              <a:rPr lang="en-US" sz="2133" i="1" dirty="0" err="1"/>
              <a:t>ReLU</a:t>
            </a:r>
            <a:r>
              <a:rPr lang="en-US" sz="2133" i="1" dirty="0"/>
              <a:t>, Pooling},… </a:t>
            </a:r>
            <a:endParaRPr lang="en-US" sz="2133" i="1" baseline="-25000" dirty="0"/>
          </a:p>
        </p:txBody>
      </p:sp>
    </p:spTree>
    <p:extLst>
      <p:ext uri="{BB962C8B-B14F-4D97-AF65-F5344CB8AC3E}">
        <p14:creationId xmlns:p14="http://schemas.microsoft.com/office/powerpoint/2010/main" val="41383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286" y="1603376"/>
            <a:ext cx="10853385" cy="5010784"/>
          </a:xfrm>
        </p:spPr>
        <p:txBody>
          <a:bodyPr/>
          <a:lstStyle/>
          <a:p>
            <a:r>
              <a:rPr lang="en-US" dirty="0"/>
              <a:t>The MNIST</a:t>
            </a:r>
          </a:p>
          <a:p>
            <a:pPr lvl="1"/>
            <a:r>
              <a:rPr lang="en-US" dirty="0"/>
              <a:t>http://yann.lecun.com/exdb/mnist/</a:t>
            </a:r>
          </a:p>
          <a:p>
            <a:r>
              <a:rPr lang="en-US" dirty="0"/>
              <a:t>The CIFAR-10</a:t>
            </a:r>
          </a:p>
          <a:p>
            <a:pPr lvl="1"/>
            <a:r>
              <a:rPr lang="en-US" dirty="0"/>
              <a:t>https://www.cs.toronto.edu/~kriz/cifar.html</a:t>
            </a:r>
          </a:p>
          <a:p>
            <a:r>
              <a:rPr lang="en-US" dirty="0"/>
              <a:t>The Street View House Numbers (SVHN)</a:t>
            </a:r>
          </a:p>
          <a:p>
            <a:pPr lvl="1"/>
            <a:r>
              <a:rPr lang="en-US" dirty="0">
                <a:hlinkClick r:id="rId2"/>
              </a:rPr>
              <a:t>http://ufldl.stanford.edu/housenumbers/</a:t>
            </a:r>
            <a:r>
              <a:rPr lang="en-US" dirty="0"/>
              <a:t>  </a:t>
            </a:r>
          </a:p>
          <a:p>
            <a:r>
              <a:rPr lang="en-US" dirty="0"/>
              <a:t>ImageNet</a:t>
            </a:r>
          </a:p>
          <a:p>
            <a:pPr lvl="1"/>
            <a:r>
              <a:rPr lang="en-US" dirty="0"/>
              <a:t>14,197,122 images</a:t>
            </a:r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" action="ppaction://noaction"/>
              </a:rPr>
              <a:t>http://image-net.org/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</p:spTree>
    <p:extLst>
      <p:ext uri="{BB962C8B-B14F-4D97-AF65-F5344CB8AC3E}">
        <p14:creationId xmlns:p14="http://schemas.microsoft.com/office/powerpoint/2010/main" val="35563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Scaling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7B35AD2-31C6-4CB8-94ED-C66F9B57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607" y="1905712"/>
            <a:ext cx="5877388" cy="4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231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Specific Examples of CNN 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12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CIFFAR Test Topology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777" y="1874749"/>
            <a:ext cx="802048" cy="1055369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38" name="TextBox 37"/>
          <p:cNvSpPr txBox="1"/>
          <p:nvPr/>
        </p:nvSpPr>
        <p:spPr bwMode="auto">
          <a:xfrm rot="19438347">
            <a:off x="14818" y="2080122"/>
            <a:ext cx="966636" cy="6812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i="1" dirty="0">
                <a:solidFill>
                  <a:schemeClr val="bg1"/>
                </a:solidFill>
              </a:rPr>
              <a:t>32x32x3</a:t>
            </a:r>
            <a:endParaRPr lang="en-US" sz="1600" i="1" baseline="-25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392071" y="975360"/>
            <a:ext cx="116153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32</a:t>
            </a:r>
            <a:r>
              <a:rPr lang="en-US" sz="1600" i="1" dirty="0"/>
              <a:t>@3x3x3</a:t>
            </a:r>
            <a:endParaRPr lang="en-US" sz="1600" i="1" baseline="-25000" dirty="0"/>
          </a:p>
        </p:txBody>
      </p:sp>
      <p:sp>
        <p:nvSpPr>
          <p:cNvPr id="34" name="TextBox 33"/>
          <p:cNvSpPr txBox="1"/>
          <p:nvPr/>
        </p:nvSpPr>
        <p:spPr bwMode="auto">
          <a:xfrm>
            <a:off x="2052594" y="975360"/>
            <a:ext cx="116153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32</a:t>
            </a:r>
            <a:r>
              <a:rPr lang="en-US" sz="1600" i="1" dirty="0"/>
              <a:t>@32x3x3</a:t>
            </a:r>
            <a:endParaRPr lang="en-US" sz="1600" i="1" baseline="-250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527999" y="2079717"/>
            <a:ext cx="940883" cy="850401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609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1114433" y="3121152"/>
            <a:ext cx="107704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/>
              <a:t>32x32x32</a:t>
            </a:r>
            <a:endParaRPr lang="en-US" sz="1600" b="1" i="1" baseline="-250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4813297" y="2217152"/>
            <a:ext cx="564583" cy="653357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609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54" name="TextBox 53"/>
          <p:cNvSpPr txBox="1"/>
          <p:nvPr/>
        </p:nvSpPr>
        <p:spPr bwMode="auto">
          <a:xfrm>
            <a:off x="4323717" y="3121153"/>
            <a:ext cx="979159" cy="23955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32x16x16</a:t>
            </a:r>
            <a:endParaRPr lang="en-US" sz="1467" b="1" i="1" baseline="-25000" dirty="0"/>
          </a:p>
        </p:txBody>
      </p:sp>
      <p:sp>
        <p:nvSpPr>
          <p:cNvPr id="55" name="TextBox 54"/>
          <p:cNvSpPr txBox="1"/>
          <p:nvPr/>
        </p:nvSpPr>
        <p:spPr bwMode="auto">
          <a:xfrm>
            <a:off x="4813295" y="975360"/>
            <a:ext cx="138637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64</a:t>
            </a:r>
            <a:r>
              <a:rPr lang="en-US" sz="1600" i="1" dirty="0"/>
              <a:t>@32x3x3</a:t>
            </a:r>
            <a:endParaRPr lang="en-US" sz="1600" i="1" baseline="-25000" dirty="0"/>
          </a:p>
        </p:txBody>
      </p:sp>
      <p:sp>
        <p:nvSpPr>
          <p:cNvPr id="58" name="TextBox 57"/>
          <p:cNvSpPr txBox="1"/>
          <p:nvPr/>
        </p:nvSpPr>
        <p:spPr bwMode="auto">
          <a:xfrm>
            <a:off x="6002275" y="3121153"/>
            <a:ext cx="979159" cy="23955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64x16x16</a:t>
            </a:r>
            <a:endParaRPr lang="en-US" sz="1467" b="1" i="1" baseline="-25000" dirty="0"/>
          </a:p>
        </p:txBody>
      </p:sp>
      <p:sp>
        <p:nvSpPr>
          <p:cNvPr id="62" name="TextBox 61"/>
          <p:cNvSpPr txBox="1"/>
          <p:nvPr/>
        </p:nvSpPr>
        <p:spPr bwMode="auto">
          <a:xfrm>
            <a:off x="6318727" y="975360"/>
            <a:ext cx="138637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64</a:t>
            </a:r>
            <a:r>
              <a:rPr lang="en-US" sz="1600" i="1" dirty="0"/>
              <a:t>@64x3x3</a:t>
            </a:r>
            <a:endParaRPr lang="en-US" sz="1600" i="1" baseline="-25000" dirty="0"/>
          </a:p>
        </p:txBody>
      </p:sp>
      <p:sp>
        <p:nvSpPr>
          <p:cNvPr id="72" name="TextBox 71"/>
          <p:cNvSpPr txBox="1"/>
          <p:nvPr/>
        </p:nvSpPr>
        <p:spPr bwMode="auto">
          <a:xfrm>
            <a:off x="9028829" y="975360"/>
            <a:ext cx="138637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128</a:t>
            </a:r>
            <a:r>
              <a:rPr lang="en-US" sz="1600" i="1" dirty="0"/>
              <a:t>@64x3x3</a:t>
            </a:r>
            <a:endParaRPr lang="en-US" sz="1600" i="1" baseline="-25000" dirty="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1145721" y="5918864"/>
            <a:ext cx="1045752" cy="31328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128x8x8</a:t>
            </a:r>
            <a:endParaRPr lang="en-US" sz="1467" b="1" i="1" baseline="-25000" dirty="0"/>
          </a:p>
        </p:txBody>
      </p:sp>
      <p:sp>
        <p:nvSpPr>
          <p:cNvPr id="76" name="TextBox 75"/>
          <p:cNvSpPr txBox="1"/>
          <p:nvPr/>
        </p:nvSpPr>
        <p:spPr bwMode="auto">
          <a:xfrm>
            <a:off x="266933" y="3724040"/>
            <a:ext cx="1386375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128</a:t>
            </a:r>
            <a:r>
              <a:rPr lang="en-US" sz="1600" i="1" dirty="0"/>
              <a:t>@128x3x3</a:t>
            </a:r>
            <a:endParaRPr lang="en-US" sz="1600" i="1" baseline="-25000" dirty="0"/>
          </a:p>
        </p:txBody>
      </p:sp>
      <p:sp>
        <p:nvSpPr>
          <p:cNvPr id="87" name="Rectangle 86"/>
          <p:cNvSpPr/>
          <p:nvPr/>
        </p:nvSpPr>
        <p:spPr bwMode="auto">
          <a:xfrm>
            <a:off x="3133037" y="2057262"/>
            <a:ext cx="940883" cy="850401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609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88" name="TextBox 87"/>
          <p:cNvSpPr txBox="1"/>
          <p:nvPr/>
        </p:nvSpPr>
        <p:spPr bwMode="auto">
          <a:xfrm>
            <a:off x="2719472" y="3121152"/>
            <a:ext cx="107704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/>
              <a:t>32x32x32</a:t>
            </a:r>
            <a:endParaRPr lang="en-US" sz="1600" b="1" i="1" baseline="-25000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6362226" y="2239198"/>
            <a:ext cx="564583" cy="653357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8128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90" name="TextBox 89"/>
          <p:cNvSpPr txBox="1"/>
          <p:nvPr/>
        </p:nvSpPr>
        <p:spPr bwMode="auto">
          <a:xfrm>
            <a:off x="7314671" y="3121153"/>
            <a:ext cx="979159" cy="23955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64x16x16</a:t>
            </a:r>
            <a:endParaRPr lang="en-US" sz="1467" b="1" i="1" baseline="-25000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7987042" y="2240224"/>
            <a:ext cx="564583" cy="653357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8128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92" name="TextBox 91"/>
          <p:cNvSpPr txBox="1"/>
          <p:nvPr/>
        </p:nvSpPr>
        <p:spPr bwMode="auto">
          <a:xfrm>
            <a:off x="9028829" y="3121153"/>
            <a:ext cx="979159" cy="23955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64x8x8</a:t>
            </a:r>
            <a:endParaRPr lang="en-US" sz="1467" b="1" i="1" baseline="-25000" dirty="0"/>
          </a:p>
        </p:txBody>
      </p:sp>
      <p:sp>
        <p:nvSpPr>
          <p:cNvPr id="93" name="Rectangle 92"/>
          <p:cNvSpPr/>
          <p:nvPr/>
        </p:nvSpPr>
        <p:spPr bwMode="auto">
          <a:xfrm>
            <a:off x="9481677" y="2250057"/>
            <a:ext cx="434955" cy="529224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8128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94" name="Rectangle 93"/>
          <p:cNvSpPr/>
          <p:nvPr/>
        </p:nvSpPr>
        <p:spPr bwMode="auto">
          <a:xfrm>
            <a:off x="11555472" y="2240304"/>
            <a:ext cx="434955" cy="529224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625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95" name="Rectangle 94"/>
          <p:cNvSpPr/>
          <p:nvPr/>
        </p:nvSpPr>
        <p:spPr bwMode="auto">
          <a:xfrm>
            <a:off x="2404145" y="5280608"/>
            <a:ext cx="434955" cy="529224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625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4519966" y="5361329"/>
            <a:ext cx="217477" cy="315572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625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98" name="TextBox 97"/>
          <p:cNvSpPr txBox="1"/>
          <p:nvPr/>
        </p:nvSpPr>
        <p:spPr bwMode="auto">
          <a:xfrm>
            <a:off x="3368528" y="5940317"/>
            <a:ext cx="1045752" cy="31328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128x4x4</a:t>
            </a:r>
            <a:endParaRPr lang="en-US" sz="1467" b="1" i="1" baseline="-25000" dirty="0"/>
          </a:p>
        </p:txBody>
      </p:sp>
      <p:sp>
        <p:nvSpPr>
          <p:cNvPr id="99" name="TextBox 98"/>
          <p:cNvSpPr txBox="1"/>
          <p:nvPr/>
        </p:nvSpPr>
        <p:spPr bwMode="auto">
          <a:xfrm>
            <a:off x="10777451" y="3121153"/>
            <a:ext cx="1045752" cy="31328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128x8x8</a:t>
            </a:r>
            <a:endParaRPr lang="en-US" sz="1467" b="1" i="1" baseline="-2500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779681" y="2133600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24" name="Straight Arrow Connector 23"/>
          <p:cNvCxnSpPr>
            <a:stCxn id="39" idx="2"/>
            <a:endCxn id="22" idx="0"/>
          </p:cNvCxnSpPr>
          <p:nvPr/>
        </p:nvCxnSpPr>
        <p:spPr bwMode="auto">
          <a:xfrm flipH="1">
            <a:off x="962556" y="1371600"/>
            <a:ext cx="10283" cy="762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Right Arrow 99"/>
          <p:cNvSpPr/>
          <p:nvPr/>
        </p:nvSpPr>
        <p:spPr bwMode="auto">
          <a:xfrm>
            <a:off x="2402181" y="2133600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101" name="Straight Arrow Connector 100"/>
          <p:cNvCxnSpPr>
            <a:endCxn id="100" idx="0"/>
          </p:cNvCxnSpPr>
          <p:nvPr/>
        </p:nvCxnSpPr>
        <p:spPr bwMode="auto">
          <a:xfrm flipH="1">
            <a:off x="2585056" y="1371600"/>
            <a:ext cx="10283" cy="762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" name="Right Arrow 101"/>
          <p:cNvSpPr/>
          <p:nvPr/>
        </p:nvSpPr>
        <p:spPr bwMode="auto">
          <a:xfrm>
            <a:off x="5347836" y="2217152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103" name="Straight Arrow Connector 102"/>
          <p:cNvCxnSpPr>
            <a:endCxn id="102" idx="0"/>
          </p:cNvCxnSpPr>
          <p:nvPr/>
        </p:nvCxnSpPr>
        <p:spPr bwMode="auto">
          <a:xfrm flipH="1">
            <a:off x="5530711" y="1455152"/>
            <a:ext cx="10283" cy="762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Right Arrow 103"/>
          <p:cNvSpPr/>
          <p:nvPr/>
        </p:nvSpPr>
        <p:spPr bwMode="auto">
          <a:xfrm>
            <a:off x="6968107" y="2151903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105" name="Straight Arrow Connector 104"/>
          <p:cNvCxnSpPr>
            <a:endCxn id="104" idx="0"/>
          </p:cNvCxnSpPr>
          <p:nvPr/>
        </p:nvCxnSpPr>
        <p:spPr bwMode="auto">
          <a:xfrm flipH="1">
            <a:off x="7150981" y="1389903"/>
            <a:ext cx="10283" cy="762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Right Arrow 105"/>
          <p:cNvSpPr/>
          <p:nvPr/>
        </p:nvSpPr>
        <p:spPr bwMode="auto">
          <a:xfrm>
            <a:off x="9849341" y="2092692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107" name="Straight Arrow Connector 106"/>
          <p:cNvCxnSpPr>
            <a:endCxn id="106" idx="0"/>
          </p:cNvCxnSpPr>
          <p:nvPr/>
        </p:nvCxnSpPr>
        <p:spPr bwMode="auto">
          <a:xfrm flipH="1">
            <a:off x="10032216" y="1330692"/>
            <a:ext cx="10283" cy="762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8" name="Right Arrow 107"/>
          <p:cNvSpPr/>
          <p:nvPr/>
        </p:nvSpPr>
        <p:spPr bwMode="auto">
          <a:xfrm>
            <a:off x="493073" y="5092496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cxnSp>
        <p:nvCxnSpPr>
          <p:cNvPr id="109" name="Straight Arrow Connector 108"/>
          <p:cNvCxnSpPr>
            <a:endCxn id="108" idx="0"/>
          </p:cNvCxnSpPr>
          <p:nvPr/>
        </p:nvCxnSpPr>
        <p:spPr bwMode="auto">
          <a:xfrm flipH="1">
            <a:off x="675948" y="4330496"/>
            <a:ext cx="10283" cy="7620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0" name="Right Arrow 109"/>
          <p:cNvSpPr/>
          <p:nvPr/>
        </p:nvSpPr>
        <p:spPr bwMode="auto">
          <a:xfrm>
            <a:off x="4006425" y="2200725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sp>
        <p:nvSpPr>
          <p:cNvPr id="111" name="Right Arrow 110"/>
          <p:cNvSpPr/>
          <p:nvPr/>
        </p:nvSpPr>
        <p:spPr bwMode="auto">
          <a:xfrm>
            <a:off x="8507279" y="2167820"/>
            <a:ext cx="24810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sp>
        <p:nvSpPr>
          <p:cNvPr id="112" name="TextBox 111"/>
          <p:cNvSpPr txBox="1"/>
          <p:nvPr/>
        </p:nvSpPr>
        <p:spPr bwMode="auto">
          <a:xfrm>
            <a:off x="3799965" y="2581161"/>
            <a:ext cx="610777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pool</a:t>
            </a:r>
            <a:endParaRPr lang="en-US" sz="1600" i="1" baseline="-25000" dirty="0"/>
          </a:p>
        </p:txBody>
      </p:sp>
      <p:sp>
        <p:nvSpPr>
          <p:cNvPr id="113" name="TextBox 112"/>
          <p:cNvSpPr txBox="1"/>
          <p:nvPr/>
        </p:nvSpPr>
        <p:spPr bwMode="auto">
          <a:xfrm>
            <a:off x="8507280" y="2543831"/>
            <a:ext cx="610777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pool</a:t>
            </a:r>
            <a:endParaRPr lang="en-US" sz="1600" i="1" baseline="-25000" dirty="0"/>
          </a:p>
        </p:txBody>
      </p:sp>
      <p:sp>
        <p:nvSpPr>
          <p:cNvPr id="114" name="TextBox 113"/>
          <p:cNvSpPr txBox="1"/>
          <p:nvPr/>
        </p:nvSpPr>
        <p:spPr bwMode="auto">
          <a:xfrm>
            <a:off x="2991464" y="5361328"/>
            <a:ext cx="610777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</a:rPr>
              <a:t>pool</a:t>
            </a:r>
            <a:endParaRPr lang="en-US" sz="1600" i="1" baseline="-25000" dirty="0"/>
          </a:p>
        </p:txBody>
      </p:sp>
      <p:sp>
        <p:nvSpPr>
          <p:cNvPr id="115" name="Right Arrow 114"/>
          <p:cNvSpPr/>
          <p:nvPr/>
        </p:nvSpPr>
        <p:spPr bwMode="auto">
          <a:xfrm>
            <a:off x="2719472" y="4954928"/>
            <a:ext cx="317291" cy="268832"/>
          </a:xfrm>
          <a:prstGeom prst="rightArrow">
            <a:avLst/>
          </a:prstGeom>
          <a:solidFill>
            <a:schemeClr val="bg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grpSp>
        <p:nvGrpSpPr>
          <p:cNvPr id="27" name="Group 26"/>
          <p:cNvGrpSpPr/>
          <p:nvPr/>
        </p:nvGrpSpPr>
        <p:grpSpPr>
          <a:xfrm>
            <a:off x="5757930" y="3892091"/>
            <a:ext cx="247649" cy="2183416"/>
            <a:chOff x="4315969" y="2709428"/>
            <a:chExt cx="245937" cy="1946159"/>
          </a:xfrm>
        </p:grpSpPr>
        <p:sp>
          <p:nvSpPr>
            <p:cNvPr id="116" name="Oval 115"/>
            <p:cNvSpPr/>
            <p:nvPr/>
          </p:nvSpPr>
          <p:spPr bwMode="auto">
            <a:xfrm>
              <a:off x="4315969" y="2709428"/>
              <a:ext cx="185738" cy="16573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4376168" y="4489852"/>
              <a:ext cx="185738" cy="16573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317712" y="2945197"/>
              <a:ext cx="185738" cy="16573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</p:grpSp>
      <p:sp>
        <p:nvSpPr>
          <p:cNvPr id="139" name="TextBox 138"/>
          <p:cNvSpPr txBox="1"/>
          <p:nvPr/>
        </p:nvSpPr>
        <p:spPr bwMode="auto">
          <a:xfrm>
            <a:off x="5563840" y="6153802"/>
            <a:ext cx="635829" cy="31328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2048</a:t>
            </a:r>
            <a:endParaRPr lang="en-US" sz="1467" b="1" i="1" baseline="-25000" dirty="0"/>
          </a:p>
        </p:txBody>
      </p:sp>
      <p:sp>
        <p:nvSpPr>
          <p:cNvPr id="141" name="TextBox 140"/>
          <p:cNvSpPr txBox="1"/>
          <p:nvPr/>
        </p:nvSpPr>
        <p:spPr bwMode="auto">
          <a:xfrm>
            <a:off x="7387187" y="6106502"/>
            <a:ext cx="635829" cy="31328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1024</a:t>
            </a:r>
            <a:endParaRPr lang="en-US" sz="1467" b="1" i="1" baseline="-25000" dirty="0"/>
          </a:p>
        </p:txBody>
      </p:sp>
      <p:sp>
        <p:nvSpPr>
          <p:cNvPr id="142" name="TextBox 141"/>
          <p:cNvSpPr txBox="1"/>
          <p:nvPr/>
        </p:nvSpPr>
        <p:spPr bwMode="auto">
          <a:xfrm>
            <a:off x="8710914" y="6043713"/>
            <a:ext cx="635829" cy="31328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512</a:t>
            </a:r>
            <a:endParaRPr lang="en-US" sz="1467" b="1" i="1" baseline="-25000" dirty="0"/>
          </a:p>
        </p:txBody>
      </p:sp>
      <p:sp>
        <p:nvSpPr>
          <p:cNvPr id="143" name="TextBox 142"/>
          <p:cNvSpPr txBox="1"/>
          <p:nvPr/>
        </p:nvSpPr>
        <p:spPr bwMode="auto">
          <a:xfrm>
            <a:off x="10216962" y="6015804"/>
            <a:ext cx="635829" cy="31328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1467" b="1" i="1" dirty="0"/>
              <a:t>10</a:t>
            </a:r>
            <a:endParaRPr lang="en-US" sz="1467" b="1" i="1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7594178" y="4121652"/>
            <a:ext cx="247649" cy="1610845"/>
            <a:chOff x="5685957" y="3372320"/>
            <a:chExt cx="185737" cy="1208134"/>
          </a:xfrm>
        </p:grpSpPr>
        <p:sp>
          <p:nvSpPr>
            <p:cNvPr id="145" name="Oval 144"/>
            <p:cNvSpPr/>
            <p:nvPr/>
          </p:nvSpPr>
          <p:spPr bwMode="auto">
            <a:xfrm>
              <a:off x="5685957" y="3372320"/>
              <a:ext cx="140273" cy="13945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731421" y="4440999"/>
              <a:ext cx="140273" cy="13945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687273" y="3570704"/>
              <a:ext cx="140273" cy="13945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50972" y="4263966"/>
            <a:ext cx="224461" cy="1189469"/>
            <a:chOff x="6624193" y="3618624"/>
            <a:chExt cx="168346" cy="892102"/>
          </a:xfrm>
        </p:grpSpPr>
        <p:sp>
          <p:nvSpPr>
            <p:cNvPr id="149" name="Oval 148"/>
            <p:cNvSpPr/>
            <p:nvPr/>
          </p:nvSpPr>
          <p:spPr bwMode="auto">
            <a:xfrm>
              <a:off x="6624193" y="3618624"/>
              <a:ext cx="140273" cy="13945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6652266" y="4371271"/>
              <a:ext cx="140273" cy="13945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6625509" y="3817008"/>
              <a:ext cx="140273" cy="13945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00275" y="4327345"/>
            <a:ext cx="195988" cy="876204"/>
            <a:chOff x="7754166" y="3871223"/>
            <a:chExt cx="146991" cy="657153"/>
          </a:xfrm>
        </p:grpSpPr>
        <p:sp>
          <p:nvSpPr>
            <p:cNvPr id="153" name="Oval 152"/>
            <p:cNvSpPr/>
            <p:nvPr/>
          </p:nvSpPr>
          <p:spPr bwMode="auto">
            <a:xfrm>
              <a:off x="7754166" y="3871223"/>
              <a:ext cx="140273" cy="13945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7760884" y="4388921"/>
              <a:ext cx="140273" cy="13945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7755482" y="4069607"/>
              <a:ext cx="140273" cy="139455"/>
            </a:xfrm>
            <a:prstGeom prst="ellipse">
              <a:avLst/>
            </a:prstGeom>
            <a:solidFill>
              <a:schemeClr val="bg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fontAlgn="t"/>
              <a:endParaRPr lang="en-US" sz="2133" dirty="0"/>
            </a:p>
            <a:p>
              <a:pPr algn="ctr">
                <a:spcBef>
                  <a:spcPts val="1440"/>
                </a:spcBef>
              </a:pPr>
              <a:endParaRPr lang="en-US" sz="2133" dirty="0"/>
            </a:p>
          </p:txBody>
        </p:sp>
      </p:grpSp>
      <p:cxnSp>
        <p:nvCxnSpPr>
          <p:cNvPr id="156" name="Straight Arrow Connector 155"/>
          <p:cNvCxnSpPr>
            <a:stCxn id="116" idx="6"/>
            <a:endCxn id="145" idx="2"/>
          </p:cNvCxnSpPr>
          <p:nvPr/>
        </p:nvCxnSpPr>
        <p:spPr bwMode="auto">
          <a:xfrm>
            <a:off x="5944961" y="3985062"/>
            <a:ext cx="1649217" cy="22956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/>
          <p:cNvCxnSpPr>
            <a:stCxn id="117" idx="7"/>
            <a:endCxn id="146" idx="2"/>
          </p:cNvCxnSpPr>
          <p:nvPr/>
        </p:nvCxnSpPr>
        <p:spPr bwMode="auto">
          <a:xfrm flipV="1">
            <a:off x="5978188" y="5639528"/>
            <a:ext cx="1676608" cy="27726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/>
          <p:cNvCxnSpPr>
            <a:stCxn id="146" idx="6"/>
            <a:endCxn id="150" idx="2"/>
          </p:cNvCxnSpPr>
          <p:nvPr/>
        </p:nvCxnSpPr>
        <p:spPr bwMode="auto">
          <a:xfrm flipV="1">
            <a:off x="7841827" y="5360466"/>
            <a:ext cx="1046576" cy="27906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/>
          <p:cNvCxnSpPr>
            <a:stCxn id="145" idx="6"/>
            <a:endCxn id="149" idx="2"/>
          </p:cNvCxnSpPr>
          <p:nvPr/>
        </p:nvCxnSpPr>
        <p:spPr bwMode="auto">
          <a:xfrm>
            <a:off x="7781209" y="4214624"/>
            <a:ext cx="1069764" cy="14231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/>
          <p:cNvCxnSpPr>
            <a:stCxn id="149" idx="6"/>
            <a:endCxn id="153" idx="2"/>
          </p:cNvCxnSpPr>
          <p:nvPr/>
        </p:nvCxnSpPr>
        <p:spPr bwMode="auto">
          <a:xfrm>
            <a:off x="9038003" y="4356936"/>
            <a:ext cx="1162272" cy="6337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0" name="Straight Arrow Connector 169"/>
          <p:cNvCxnSpPr>
            <a:stCxn id="150" idx="6"/>
            <a:endCxn id="154" idx="2"/>
          </p:cNvCxnSpPr>
          <p:nvPr/>
        </p:nvCxnSpPr>
        <p:spPr bwMode="auto">
          <a:xfrm flipV="1">
            <a:off x="9075434" y="5110579"/>
            <a:ext cx="1133799" cy="24988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3" name="Straight Arrow Connector 172"/>
          <p:cNvCxnSpPr>
            <a:stCxn id="96" idx="3"/>
            <a:endCxn id="117" idx="2"/>
          </p:cNvCxnSpPr>
          <p:nvPr/>
        </p:nvCxnSpPr>
        <p:spPr bwMode="auto">
          <a:xfrm>
            <a:off x="4737444" y="5519115"/>
            <a:ext cx="1081105" cy="46342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6" name="Straight Arrow Connector 175"/>
          <p:cNvCxnSpPr>
            <a:endCxn id="116" idx="2"/>
          </p:cNvCxnSpPr>
          <p:nvPr/>
        </p:nvCxnSpPr>
        <p:spPr bwMode="auto">
          <a:xfrm flipV="1">
            <a:off x="3036763" y="3985061"/>
            <a:ext cx="2721167" cy="543416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639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Convolutional Net using CIFFAR: The first Layer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-182880" y="2057399"/>
            <a:ext cx="2529840" cy="2110740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26358" y="2839705"/>
            <a:ext cx="906780" cy="787401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rgbClr val="C00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942589" y="2840737"/>
            <a:ext cx="906780" cy="787401"/>
          </a:xfrm>
          <a:prstGeom prst="rect">
            <a:avLst/>
          </a:prstGeom>
          <a:solidFill>
            <a:srgbClr val="00B050"/>
          </a:solidFill>
          <a:ln w="12700" cap="sq" algn="ctr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274058" y="2840737"/>
            <a:ext cx="906780" cy="787401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rgbClr val="FFFF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590287" y="2840737"/>
            <a:ext cx="906780" cy="787401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906517" y="2840737"/>
            <a:ext cx="906780" cy="787401"/>
          </a:xfrm>
          <a:prstGeom prst="rect">
            <a:avLst/>
          </a:prstGeom>
          <a:solidFill>
            <a:srgbClr val="FF00CC"/>
          </a:solidFill>
          <a:ln w="12700" cap="sq" algn="ctr">
            <a:solidFill>
              <a:srgbClr val="FF00CC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215126" y="2840737"/>
            <a:ext cx="906780" cy="787401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rgbClr val="FFC000"/>
            </a:solidFill>
            <a:miter lim="800000"/>
            <a:headEnd/>
            <a:tailEnd/>
          </a:ln>
          <a:effectLst/>
          <a:scene3d>
            <a:camera prst="isometricRightUp"/>
            <a:lightRig rig="threePt" dir="t"/>
          </a:scene3d>
          <a:sp3d extrusionH="101600"/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t"/>
            <a:endParaRPr lang="en-US" sz="2133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70828" y="2048257"/>
            <a:ext cx="2317752" cy="2057940"/>
            <a:chOff x="4028121" y="1536930"/>
            <a:chExt cx="1738314" cy="154345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028121" y="1536930"/>
              <a:ext cx="1546863" cy="1542681"/>
            </a:xfrm>
            <a:prstGeom prst="rect">
              <a:avLst/>
            </a:prstGeom>
            <a:solidFill>
              <a:srgbClr val="C00000"/>
            </a:solidFill>
            <a:ln w="12700" cap="sq" algn="ctr">
              <a:solidFill>
                <a:srgbClr val="C00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053839" y="1537704"/>
              <a:ext cx="1546863" cy="1542681"/>
            </a:xfrm>
            <a:prstGeom prst="rect">
              <a:avLst/>
            </a:prstGeom>
            <a:solidFill>
              <a:srgbClr val="00B050"/>
            </a:solidFill>
            <a:ln w="12700" cap="sq" algn="ctr">
              <a:solidFill>
                <a:srgbClr val="00B05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090986" y="1537704"/>
              <a:ext cx="1546863" cy="1542681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rgbClr val="FFFF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145278" y="1537704"/>
              <a:ext cx="1546863" cy="1542681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188140" y="1537704"/>
              <a:ext cx="1546863" cy="1542681"/>
            </a:xfrm>
            <a:prstGeom prst="rect">
              <a:avLst/>
            </a:prstGeom>
            <a:solidFill>
              <a:srgbClr val="FF00CC"/>
            </a:solidFill>
            <a:ln w="12700" cap="sq" algn="ctr">
              <a:solidFill>
                <a:srgbClr val="FF00CC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219572" y="1537704"/>
              <a:ext cx="1546863" cy="1542681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sp3d extrusionH="25400"/>
          </p:spPr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t"/>
              <a:endParaRPr lang="en-US" sz="2133" dirty="0"/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flipV="1">
            <a:off x="2321557" y="3340608"/>
            <a:ext cx="3070860" cy="1524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 bwMode="auto">
          <a:xfrm>
            <a:off x="2143754" y="4966207"/>
            <a:ext cx="2669543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Convolution (Conv)</a:t>
            </a:r>
            <a:endParaRPr lang="en-US" sz="2133" i="1" baseline="-25000" dirty="0"/>
          </a:p>
        </p:txBody>
      </p:sp>
      <p:sp>
        <p:nvSpPr>
          <p:cNvPr id="38" name="TextBox 37"/>
          <p:cNvSpPr txBox="1"/>
          <p:nvPr/>
        </p:nvSpPr>
        <p:spPr bwMode="auto">
          <a:xfrm>
            <a:off x="209467" y="1273902"/>
            <a:ext cx="2488012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Input: 32x32x3</a:t>
            </a:r>
            <a:endParaRPr lang="en-US" sz="2133" i="1" baseline="-25000"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3096175" y="1273902"/>
            <a:ext cx="2488012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Filters: 32 of 3x3x3</a:t>
            </a:r>
            <a:endParaRPr lang="en-US" sz="2133" i="1" baseline="-25000" dirty="0"/>
          </a:p>
        </p:txBody>
      </p:sp>
      <p:sp>
        <p:nvSpPr>
          <p:cNvPr id="40" name="TextBox 39"/>
          <p:cNvSpPr txBox="1"/>
          <p:nvPr/>
        </p:nvSpPr>
        <p:spPr bwMode="auto">
          <a:xfrm>
            <a:off x="6320791" y="1302295"/>
            <a:ext cx="3462700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Output shape: 32x32x32</a:t>
            </a:r>
            <a:endParaRPr lang="en-US" sz="2133" i="1" baseline="-25000" dirty="0"/>
          </a:p>
        </p:txBody>
      </p:sp>
      <p:sp>
        <p:nvSpPr>
          <p:cNvPr id="41" name="Left Brace 40"/>
          <p:cNvSpPr/>
          <p:nvPr/>
        </p:nvSpPr>
        <p:spPr bwMode="auto">
          <a:xfrm rot="16200000">
            <a:off x="5748656" y="4399910"/>
            <a:ext cx="266701" cy="397516"/>
          </a:xfrm>
          <a:prstGeom prst="leftBrace">
            <a:avLst/>
          </a:prstGeom>
          <a:solidFill>
            <a:schemeClr val="bg1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/>
          <p:cNvSpPr txBox="1"/>
          <p:nvPr/>
        </p:nvSpPr>
        <p:spPr bwMode="auto">
          <a:xfrm>
            <a:off x="5692136" y="4768087"/>
            <a:ext cx="402589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32</a:t>
            </a:r>
            <a:endParaRPr lang="en-US" sz="2133" i="1" baseline="-250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6320791" y="3628137"/>
            <a:ext cx="1325880" cy="83821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 bwMode="auto">
          <a:xfrm rot="19594607">
            <a:off x="6642102" y="3706252"/>
            <a:ext cx="402589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32</a:t>
            </a:r>
            <a:endParaRPr lang="en-US" sz="2133" i="1" baseline="-250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7721596" y="1757672"/>
            <a:ext cx="0" cy="172133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 bwMode="auto">
          <a:xfrm>
            <a:off x="7614916" y="2204313"/>
            <a:ext cx="402589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32</a:t>
            </a:r>
            <a:endParaRPr lang="en-US" sz="2133" i="1" baseline="-25000" dirty="0"/>
          </a:p>
        </p:txBody>
      </p:sp>
      <p:sp>
        <p:nvSpPr>
          <p:cNvPr id="47" name="Left Brace 46"/>
          <p:cNvSpPr/>
          <p:nvPr/>
        </p:nvSpPr>
        <p:spPr bwMode="auto">
          <a:xfrm rot="16200000">
            <a:off x="3607435" y="2961761"/>
            <a:ext cx="266701" cy="2145027"/>
          </a:xfrm>
          <a:prstGeom prst="leftBrace">
            <a:avLst/>
          </a:prstGeom>
          <a:solidFill>
            <a:schemeClr val="bg1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TextBox 47"/>
          <p:cNvSpPr txBox="1"/>
          <p:nvPr/>
        </p:nvSpPr>
        <p:spPr bwMode="auto">
          <a:xfrm>
            <a:off x="2677158" y="4203693"/>
            <a:ext cx="2172401" cy="39624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2133" i="1" dirty="0"/>
              <a:t>32 of 3x3x3 filters</a:t>
            </a:r>
            <a:endParaRPr lang="en-US" sz="2133" i="1" baseline="-25000" dirty="0"/>
          </a:p>
        </p:txBody>
      </p:sp>
    </p:spTree>
    <p:extLst>
      <p:ext uri="{BB962C8B-B14F-4D97-AF65-F5344CB8AC3E}">
        <p14:creationId xmlns:p14="http://schemas.microsoft.com/office/powerpoint/2010/main" val="18184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CNN: Case Studies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29" y="1565085"/>
            <a:ext cx="6439931" cy="186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67635"/>
            <a:ext cx="8138160" cy="27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" y="2083401"/>
            <a:ext cx="166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LeCun</a:t>
            </a:r>
            <a:r>
              <a:rPr lang="en-US" sz="1600" dirty="0"/>
              <a:t>, Yann, et al. “</a:t>
            </a:r>
            <a:r>
              <a:rPr lang="en-US" sz="1600" dirty="0" err="1"/>
              <a:t>LeNet</a:t>
            </a:r>
            <a:r>
              <a:rPr lang="en-US" sz="1600" dirty="0"/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960" y="4479473"/>
            <a:ext cx="166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Alex, et al. “</a:t>
            </a:r>
            <a:r>
              <a:rPr lang="en-US" sz="1600" dirty="0" err="1"/>
              <a:t>AlexNet</a:t>
            </a:r>
            <a:r>
              <a:rPr lang="en-US" sz="16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2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CNN: Case Studies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99" y="1633220"/>
            <a:ext cx="6744361" cy="40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211781-8F44-46D6-87A4-923FFAD1B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86" y="1603377"/>
            <a:ext cx="4574113" cy="4063364"/>
          </a:xfrm>
        </p:spPr>
        <p:txBody>
          <a:bodyPr>
            <a:normAutofit/>
          </a:bodyPr>
          <a:lstStyle/>
          <a:p>
            <a:r>
              <a:rPr lang="en-US" dirty="0" err="1"/>
              <a:t>AlexNet</a:t>
            </a:r>
            <a:r>
              <a:rPr lang="en-US" dirty="0"/>
              <a:t> requires 244 MB parameters 1.4. billion floating point operations per image </a:t>
            </a:r>
          </a:p>
          <a:p>
            <a:r>
              <a:rPr lang="en-US" dirty="0"/>
              <a:t>VGG-16 requires 552 MB of parameters and 30.8 GFLOP per image</a:t>
            </a:r>
          </a:p>
        </p:txBody>
      </p:sp>
    </p:spTree>
    <p:extLst>
      <p:ext uri="{BB962C8B-B14F-4D97-AF65-F5344CB8AC3E}">
        <p14:creationId xmlns:p14="http://schemas.microsoft.com/office/powerpoint/2010/main" val="39408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State-of-the-art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06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on an embedded systems</a:t>
            </a:r>
          </a:p>
        </p:txBody>
      </p:sp>
      <p:cxnSp>
        <p:nvCxnSpPr>
          <p:cNvPr id="5" name="Straight Arrow Connector 4"/>
          <p:cNvCxnSpPr>
            <a:stCxn id="10" idx="3"/>
            <a:endCxn id="11" idx="1"/>
          </p:cNvCxnSpPr>
          <p:nvPr/>
        </p:nvCxnSpPr>
        <p:spPr bwMode="auto">
          <a:xfrm>
            <a:off x="2254371" y="3813106"/>
            <a:ext cx="8323531" cy="168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>
            <a:off x="-57508" y="3560064"/>
            <a:ext cx="231187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577901" y="3561751"/>
            <a:ext cx="161409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1951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on an embedded systems</a:t>
            </a:r>
          </a:p>
        </p:txBody>
      </p:sp>
      <p:cxnSp>
        <p:nvCxnSpPr>
          <p:cNvPr id="5" name="Straight Arrow Connector 4"/>
          <p:cNvCxnSpPr>
            <a:stCxn id="10" idx="3"/>
            <a:endCxn id="11" idx="1"/>
          </p:cNvCxnSpPr>
          <p:nvPr/>
        </p:nvCxnSpPr>
        <p:spPr bwMode="auto">
          <a:xfrm>
            <a:off x="2254371" y="3813106"/>
            <a:ext cx="8323531" cy="168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>
            <a:off x="-57508" y="3560064"/>
            <a:ext cx="231187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577901" y="3561751"/>
            <a:ext cx="161409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Training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335611" y="1874811"/>
            <a:ext cx="49844" cy="401798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5352203" y="5892793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302359" y="1368728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32671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on an embedded systems</a:t>
            </a:r>
          </a:p>
        </p:txBody>
      </p:sp>
      <p:cxnSp>
        <p:nvCxnSpPr>
          <p:cNvPr id="5" name="Straight Arrow Connector 4"/>
          <p:cNvCxnSpPr>
            <a:stCxn id="10" idx="3"/>
            <a:endCxn id="11" idx="1"/>
          </p:cNvCxnSpPr>
          <p:nvPr/>
        </p:nvCxnSpPr>
        <p:spPr bwMode="auto">
          <a:xfrm>
            <a:off x="2254371" y="3813106"/>
            <a:ext cx="8323531" cy="168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>
            <a:off x="-57508" y="3560064"/>
            <a:ext cx="231187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577901" y="3561751"/>
            <a:ext cx="161409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Training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335611" y="1874811"/>
            <a:ext cx="49844" cy="401798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5352203" y="5892793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302359" y="1368728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2219854" y="2357886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 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216017" y="4125344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456394" y="235305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464065" y="412089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231365" y="1840301"/>
            <a:ext cx="8304363" cy="4060167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37376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on an embedded systems</a:t>
            </a:r>
          </a:p>
        </p:txBody>
      </p:sp>
      <p:cxnSp>
        <p:nvCxnSpPr>
          <p:cNvPr id="5" name="Straight Arrow Connector 4"/>
          <p:cNvCxnSpPr>
            <a:stCxn id="10" idx="3"/>
            <a:endCxn id="11" idx="1"/>
          </p:cNvCxnSpPr>
          <p:nvPr/>
        </p:nvCxnSpPr>
        <p:spPr bwMode="auto">
          <a:xfrm>
            <a:off x="2254371" y="3813106"/>
            <a:ext cx="8323531" cy="168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>
            <a:off x="-57508" y="3560064"/>
            <a:ext cx="231187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577901" y="3561751"/>
            <a:ext cx="1614099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Training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335611" y="1874811"/>
            <a:ext cx="49844" cy="401798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5352203" y="5892793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302359" y="1368728"/>
            <a:ext cx="1997495" cy="5060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2219854" y="2357886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 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216017" y="4125344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Inference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456394" y="235305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Algorithm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464065" y="4120897"/>
            <a:ext cx="4048668" cy="12076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/>
            <a:r>
              <a:rPr lang="en-US" sz="3200" dirty="0"/>
              <a:t>Hardware for Efficient</a:t>
            </a:r>
          </a:p>
          <a:p>
            <a:pPr algn="l"/>
            <a:r>
              <a:rPr lang="en-US" sz="3200" dirty="0"/>
              <a:t>Training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231365" y="1840301"/>
            <a:ext cx="8304363" cy="4060167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2231367" y="1840302"/>
            <a:ext cx="4117675" cy="1978325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 fontAlgn="t"/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1121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 Operations/Second</a:t>
            </a:r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649" y="1712732"/>
            <a:ext cx="89344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66398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609585">
              <a:buFont typeface="+mj-lt"/>
              <a:buAutoNum type="arabicPeriod"/>
            </a:pPr>
            <a:r>
              <a:rPr lang="en-US" dirty="0"/>
              <a:t>Quantization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Low Rank Approximation 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 err="1"/>
              <a:t>Winograd</a:t>
            </a:r>
            <a:r>
              <a:rPr lang="en-US" dirty="0"/>
              <a:t> Transform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Pruning + Weight Sharing </a:t>
            </a:r>
            <a:r>
              <a:rPr lang="en-US" dirty="0">
                <a:sym typeface="Wingdings" pitchFamily="2" charset="2"/>
              </a:rPr>
              <a:t> Deep Compression</a:t>
            </a: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Binary / Ternary Neural Network (BNN) (Extreme Quantization)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Efficient Inference</a:t>
            </a:r>
          </a:p>
        </p:txBody>
      </p:sp>
    </p:spTree>
    <p:extLst>
      <p:ext uri="{BB962C8B-B14F-4D97-AF65-F5344CB8AC3E}">
        <p14:creationId xmlns:p14="http://schemas.microsoft.com/office/powerpoint/2010/main" val="330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286" y="1603377"/>
            <a:ext cx="10853385" cy="3664488"/>
          </a:xfrm>
        </p:spPr>
        <p:txBody>
          <a:bodyPr/>
          <a:lstStyle/>
          <a:p>
            <a:r>
              <a:rPr lang="en-US" dirty="0"/>
              <a:t>The main idea: Use smaller number of bit width</a:t>
            </a:r>
          </a:p>
          <a:p>
            <a:r>
              <a:rPr lang="en-US" dirty="0"/>
              <a:t>Suitable for embedded systems </a:t>
            </a:r>
          </a:p>
          <a:p>
            <a:r>
              <a:rPr lang="en-US" dirty="0"/>
              <a:t>Achieved 4.45 fps on embedded systems using low power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9127" y="5395245"/>
            <a:ext cx="10685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err="1"/>
              <a:t>Qiu</a:t>
            </a:r>
            <a:r>
              <a:rPr lang="en-US" sz="2400" dirty="0"/>
              <a:t>, </a:t>
            </a:r>
            <a:r>
              <a:rPr lang="en-US" sz="2400" dirty="0" err="1"/>
              <a:t>Jiantao</a:t>
            </a:r>
            <a:r>
              <a:rPr lang="en-US" sz="2400" dirty="0"/>
              <a:t>, et al. "Going deeper with embedded </a:t>
            </a:r>
            <a:r>
              <a:rPr lang="en-US" sz="2400" dirty="0" err="1"/>
              <a:t>fpga</a:t>
            </a:r>
            <a:r>
              <a:rPr lang="en-US" sz="2400" dirty="0"/>
              <a:t> platform for </a:t>
            </a:r>
            <a:r>
              <a:rPr lang="en-US" sz="2400" dirty="0" err="1"/>
              <a:t>convolutional</a:t>
            </a:r>
            <a:r>
              <a:rPr lang="en-US" sz="2400" dirty="0"/>
              <a:t> neural network." </a:t>
            </a:r>
            <a:r>
              <a:rPr lang="en-US" sz="2400" i="1" dirty="0"/>
              <a:t>Proceedings of the 2016 ACM/SIGDA International Symposium on Field-Programmable Gate Arrays</a:t>
            </a:r>
            <a:r>
              <a:rPr lang="en-US" sz="2400" dirty="0"/>
              <a:t>. ACM, 2016.</a:t>
            </a:r>
          </a:p>
        </p:txBody>
      </p:sp>
    </p:spTree>
    <p:extLst>
      <p:ext uri="{BB962C8B-B14F-4D97-AF65-F5344CB8AC3E}">
        <p14:creationId xmlns:p14="http://schemas.microsoft.com/office/powerpoint/2010/main" val="3699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Winograd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077" y="5446412"/>
            <a:ext cx="10869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/>
              <a:t>[1] Lavin, Andrew, and Scott Gray. "Fast algorithms for </a:t>
            </a:r>
            <a:r>
              <a:rPr lang="en-US" sz="1600" i="1" dirty="0" err="1"/>
              <a:t>convolutional</a:t>
            </a:r>
            <a:r>
              <a:rPr lang="en-US" sz="1600" i="1" dirty="0"/>
              <a:t> neural networks." CVPR2016.</a:t>
            </a:r>
          </a:p>
          <a:p>
            <a:pPr algn="l"/>
            <a:r>
              <a:rPr lang="en-US" sz="1600" dirty="0"/>
              <a:t>[2] </a:t>
            </a:r>
            <a:r>
              <a:rPr lang="en-US" sz="1600" dirty="0" err="1"/>
              <a:t>Aydonat</a:t>
            </a:r>
            <a:r>
              <a:rPr lang="en-US" sz="1600" dirty="0"/>
              <a:t>, </a:t>
            </a:r>
            <a:r>
              <a:rPr lang="en-US" sz="1600" dirty="0" err="1"/>
              <a:t>Utku</a:t>
            </a:r>
            <a:r>
              <a:rPr lang="en-US" sz="1600" dirty="0"/>
              <a:t>, et al. "An </a:t>
            </a:r>
            <a:r>
              <a:rPr lang="en-US" sz="1600" dirty="0" err="1"/>
              <a:t>OpenCL</a:t>
            </a:r>
            <a:r>
              <a:rPr lang="en-US" sz="1600" dirty="0"/>
              <a:t> (TM) Deep Learning Accelerator on </a:t>
            </a:r>
            <a:r>
              <a:rPr lang="en-US" sz="1600" dirty="0" err="1"/>
              <a:t>Arria</a:t>
            </a:r>
            <a:r>
              <a:rPr lang="en-US" sz="1600" dirty="0"/>
              <a:t> 10."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arXiv:1701.03534</a:t>
            </a:r>
            <a:r>
              <a:rPr lang="en-US" sz="1600" dirty="0"/>
              <a:t> (2017).</a:t>
            </a:r>
            <a:endParaRPr lang="en-US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123" y="1753441"/>
            <a:ext cx="7290936" cy="369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0798" y="1522608"/>
            <a:ext cx="9972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Reducing the number of * operations when computing convolution</a:t>
            </a:r>
          </a:p>
        </p:txBody>
      </p:sp>
    </p:spTree>
    <p:extLst>
      <p:ext uri="{BB962C8B-B14F-4D97-AF65-F5344CB8AC3E}">
        <p14:creationId xmlns:p14="http://schemas.microsoft.com/office/powerpoint/2010/main" val="9131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Winograd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077" y="5446412"/>
            <a:ext cx="10869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/>
              <a:t>[1] Lavin, Andrew, and Scott Gray. "Fast algorithms for </a:t>
            </a:r>
            <a:r>
              <a:rPr lang="en-US" sz="1600" i="1" dirty="0" err="1"/>
              <a:t>convolutional</a:t>
            </a:r>
            <a:r>
              <a:rPr lang="en-US" sz="1600" i="1" dirty="0"/>
              <a:t> neural networks." CVPR2016.</a:t>
            </a:r>
          </a:p>
          <a:p>
            <a:pPr algn="l"/>
            <a:r>
              <a:rPr lang="en-US" sz="1600" dirty="0"/>
              <a:t>[2] </a:t>
            </a:r>
            <a:r>
              <a:rPr lang="en-US" sz="1600" dirty="0" err="1"/>
              <a:t>Aydonat</a:t>
            </a:r>
            <a:r>
              <a:rPr lang="en-US" sz="1600" dirty="0"/>
              <a:t>, </a:t>
            </a:r>
            <a:r>
              <a:rPr lang="en-US" sz="1600" dirty="0" err="1"/>
              <a:t>Utku</a:t>
            </a:r>
            <a:r>
              <a:rPr lang="en-US" sz="1600" dirty="0"/>
              <a:t>, et al. "An </a:t>
            </a:r>
            <a:r>
              <a:rPr lang="en-US" sz="1600" dirty="0" err="1"/>
              <a:t>OpenCL</a:t>
            </a:r>
            <a:r>
              <a:rPr lang="en-US" sz="1600" dirty="0"/>
              <a:t> (TM) Deep Learning Accelerator on </a:t>
            </a:r>
            <a:r>
              <a:rPr lang="en-US" sz="1600" dirty="0" err="1"/>
              <a:t>Arria</a:t>
            </a:r>
            <a:r>
              <a:rPr lang="en-US" sz="1600" dirty="0"/>
              <a:t> 10."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arXiv:1701.03534</a:t>
            </a:r>
            <a:r>
              <a:rPr lang="en-US" sz="1600" dirty="0"/>
              <a:t> (2017).</a:t>
            </a:r>
            <a:endParaRPr lang="en-US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123" y="1753441"/>
            <a:ext cx="7290936" cy="369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0798" y="1522608"/>
            <a:ext cx="9972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Reducing the number of * operations when computing convolution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8E87A-9F55-FA4D-AF54-3C210897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105" y="2247575"/>
            <a:ext cx="4083050" cy="1834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87D95-BE4E-724C-ACE8-25D684F4B0CE}"/>
              </a:ext>
            </a:extLst>
          </p:cNvPr>
          <p:cNvSpPr txBox="1"/>
          <p:nvPr/>
        </p:nvSpPr>
        <p:spPr>
          <a:xfrm>
            <a:off x="8372105" y="4122887"/>
            <a:ext cx="3843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https://www.youtube.com/watch?v=E7QJUby9x-I</a:t>
            </a:r>
            <a:r>
              <a:rPr lang="en-US" sz="1400" dirty="0"/>
              <a:t> </a:t>
            </a:r>
          </a:p>
          <a:p>
            <a:r>
              <a:rPr lang="en-US" sz="1400" dirty="0"/>
              <a:t>^ good explainer video</a:t>
            </a:r>
          </a:p>
        </p:txBody>
      </p:sp>
    </p:spTree>
    <p:extLst>
      <p:ext uri="{BB962C8B-B14F-4D97-AF65-F5344CB8AC3E}">
        <p14:creationId xmlns:p14="http://schemas.microsoft.com/office/powerpoint/2010/main" val="11191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Implemented </a:t>
            </a:r>
            <a:r>
              <a:rPr lang="en-US" dirty="0" err="1"/>
              <a:t>AlexNet</a:t>
            </a:r>
            <a:r>
              <a:rPr lang="en-US" dirty="0"/>
              <a:t> on Aria FPGA 1150 (6.6 MB)</a:t>
            </a:r>
          </a:p>
          <a:p>
            <a:pPr lvl="1"/>
            <a:r>
              <a:rPr lang="en-US" dirty="0"/>
              <a:t>Efficient data transfer between DRAM and FPGA</a:t>
            </a:r>
          </a:p>
          <a:p>
            <a:pPr lvl="1"/>
            <a:r>
              <a:rPr lang="en-US" dirty="0" err="1"/>
              <a:t>Winograd</a:t>
            </a:r>
            <a:r>
              <a:rPr lang="en-US" dirty="0"/>
              <a:t> Transformation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OpenCL</a:t>
            </a:r>
            <a:endParaRPr lang="en-US" dirty="0"/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1020img/s on </a:t>
            </a:r>
            <a:r>
              <a:rPr lang="en-US" dirty="0" err="1"/>
              <a:t>ImageNet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Winograd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077" y="5446413"/>
            <a:ext cx="10869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/>
              <a:t>[1] Lavin, Andrew, and Scott Gray. "Fast algorithms for </a:t>
            </a:r>
            <a:r>
              <a:rPr lang="en-US" sz="1600" i="1" dirty="0" err="1"/>
              <a:t>convolutional</a:t>
            </a:r>
            <a:r>
              <a:rPr lang="en-US" sz="1600" i="1" dirty="0"/>
              <a:t> neural networks." CVPR2016.</a:t>
            </a:r>
          </a:p>
          <a:p>
            <a:pPr algn="l"/>
            <a:r>
              <a:rPr lang="en-US" sz="1600" dirty="0"/>
              <a:t>[2] </a:t>
            </a:r>
            <a:r>
              <a:rPr lang="en-US" sz="1600" dirty="0" err="1"/>
              <a:t>Aydonat</a:t>
            </a:r>
            <a:r>
              <a:rPr lang="en-US" sz="1600" dirty="0"/>
              <a:t>, </a:t>
            </a:r>
            <a:r>
              <a:rPr lang="en-US" sz="1600" dirty="0" err="1"/>
              <a:t>Utku</a:t>
            </a:r>
            <a:r>
              <a:rPr lang="en-US" sz="1600" dirty="0"/>
              <a:t>, et al. "An </a:t>
            </a:r>
            <a:r>
              <a:rPr lang="en-US" sz="1600" dirty="0" err="1"/>
              <a:t>OpenCL</a:t>
            </a:r>
            <a:r>
              <a:rPr lang="en-US" sz="1600" dirty="0"/>
              <a:t> (TM) Deep Learning Accelerator on </a:t>
            </a:r>
            <a:r>
              <a:rPr lang="en-US" sz="1600" dirty="0" err="1"/>
              <a:t>Arria</a:t>
            </a:r>
            <a:r>
              <a:rPr lang="en-US" sz="1600" dirty="0"/>
              <a:t> 10."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arXiv:1701.03534</a:t>
            </a:r>
            <a:r>
              <a:rPr lang="en-US" sz="1600" dirty="0"/>
              <a:t> (2017).</a:t>
            </a:r>
          </a:p>
          <a:p>
            <a:pPr algn="l"/>
            <a:r>
              <a:rPr lang="en-US" sz="1600" i="1" dirty="0"/>
              <a:t>https://www.altera.com/products/fpga/arria-series/arria-10/features.html</a:t>
            </a:r>
          </a:p>
        </p:txBody>
      </p:sp>
    </p:spTree>
    <p:extLst>
      <p:ext uri="{BB962C8B-B14F-4D97-AF65-F5344CB8AC3E}">
        <p14:creationId xmlns:p14="http://schemas.microsoft.com/office/powerpoint/2010/main" val="16253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551" y="339995"/>
            <a:ext cx="11582399" cy="983600"/>
          </a:xfrm>
        </p:spPr>
        <p:txBody>
          <a:bodyPr/>
          <a:lstStyle/>
          <a:p>
            <a:r>
              <a:rPr lang="en-US" dirty="0"/>
              <a:t>Deep Compression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9" y="1445077"/>
            <a:ext cx="4740908" cy="293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031" y="4489622"/>
            <a:ext cx="11858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/>
              <a:t>[1] S. Han, J. Pool, J. Tran, W.J. Dally, “Learning both Weights and Connections for Efficient Neural Networks”, NIPS’15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gray">
          <a:xfrm>
            <a:off x="109857" y="1147223"/>
            <a:ext cx="2861308" cy="11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287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428750" indent="-2857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733" b="1" u="sng" kern="0" dirty="0"/>
              <a:t>1) Pruning</a:t>
            </a:r>
          </a:p>
        </p:txBody>
      </p:sp>
    </p:spTree>
    <p:extLst>
      <p:ext uri="{BB962C8B-B14F-4D97-AF65-F5344CB8AC3E}">
        <p14:creationId xmlns:p14="http://schemas.microsoft.com/office/powerpoint/2010/main" val="35821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551" y="339995"/>
            <a:ext cx="11582399" cy="983600"/>
          </a:xfrm>
        </p:spPr>
        <p:txBody>
          <a:bodyPr/>
          <a:lstStyle/>
          <a:p>
            <a:r>
              <a:rPr lang="en-US" dirty="0"/>
              <a:t>Deep Compression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9" y="1445077"/>
            <a:ext cx="4740908" cy="293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031" y="4489622"/>
            <a:ext cx="118584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/>
              <a:t>[1] S. Han, J. Pool, J. Tran, W.J. Dally, “Learning both Weights and Connections for Efficient Neural Networks”, NIPS’15.</a:t>
            </a:r>
          </a:p>
          <a:p>
            <a:pPr algn="l"/>
            <a:r>
              <a:rPr lang="en-US" sz="1600" i="1" dirty="0"/>
              <a:t>[2]  S. Han, H. Mao, W. J. Dally, “Deep Compression: Compressing Deep Neural Networks with Pruning, Trained Quantization and Huffman Coding”, ICLR’16</a:t>
            </a:r>
          </a:p>
          <a:p>
            <a:pPr algn="l"/>
            <a:r>
              <a:rPr lang="en-US" sz="1600" i="1" dirty="0"/>
              <a:t>[3] </a:t>
            </a:r>
            <a:r>
              <a:rPr lang="en-US" sz="1600" b="1" i="1" dirty="0"/>
              <a:t>S. Han</a:t>
            </a:r>
            <a:r>
              <a:rPr lang="en-US" sz="1600" i="1" dirty="0"/>
              <a:t>, X. Liu, H. Mao, J. </a:t>
            </a:r>
            <a:r>
              <a:rPr lang="en-US" sz="1600" i="1" dirty="0" err="1"/>
              <a:t>Pu</a:t>
            </a:r>
            <a:r>
              <a:rPr lang="en-US" sz="1600" i="1" dirty="0"/>
              <a:t>, A. </a:t>
            </a:r>
            <a:r>
              <a:rPr lang="en-US" sz="1600" i="1" dirty="0" err="1"/>
              <a:t>Pedram</a:t>
            </a:r>
            <a:r>
              <a:rPr lang="en-US" sz="1600" i="1" dirty="0"/>
              <a:t>, M. Horowitz, W. J. Dally, “EIE: Efficient Inference Engine on Compressed Deep Neural Network”, ISCA’16. </a:t>
            </a:r>
          </a:p>
          <a:p>
            <a:pPr algn="l"/>
            <a:r>
              <a:rPr lang="en-US" sz="1600" i="1" dirty="0"/>
              <a:t>[4] F. </a:t>
            </a:r>
            <a:r>
              <a:rPr lang="en-US" sz="1600" i="1" dirty="0" err="1"/>
              <a:t>Iandola</a:t>
            </a:r>
            <a:r>
              <a:rPr lang="en-US" sz="1600" i="1" dirty="0"/>
              <a:t>, </a:t>
            </a:r>
            <a:r>
              <a:rPr lang="en-US" sz="1600" b="1" i="1" dirty="0"/>
              <a:t>S. Han</a:t>
            </a:r>
            <a:r>
              <a:rPr lang="en-US" sz="1600" i="1" dirty="0"/>
              <a:t>, M. </a:t>
            </a:r>
            <a:r>
              <a:rPr lang="en-US" sz="1600" i="1" dirty="0" err="1"/>
              <a:t>Moskewicz</a:t>
            </a:r>
            <a:r>
              <a:rPr lang="en-US" sz="1600" i="1" dirty="0"/>
              <a:t>, K. </a:t>
            </a:r>
            <a:r>
              <a:rPr lang="en-US" sz="1600" i="1" dirty="0" err="1"/>
              <a:t>Ashraf</a:t>
            </a:r>
            <a:r>
              <a:rPr lang="en-US" sz="1600" i="1" dirty="0"/>
              <a:t>, W. J. Dally, K. </a:t>
            </a:r>
            <a:r>
              <a:rPr lang="en-US" sz="1600" i="1" dirty="0" err="1"/>
              <a:t>Keutzer</a:t>
            </a:r>
            <a:r>
              <a:rPr lang="en-US" sz="1600" i="1" dirty="0"/>
              <a:t>, “</a:t>
            </a:r>
            <a:r>
              <a:rPr lang="en-US" sz="1600" i="1" dirty="0" err="1"/>
              <a:t>SqueezeNet</a:t>
            </a:r>
            <a:r>
              <a:rPr lang="en-US" sz="1600" i="1" dirty="0"/>
              <a:t>: </a:t>
            </a:r>
            <a:r>
              <a:rPr lang="en-US" sz="1600" i="1" dirty="0" err="1"/>
              <a:t>AlexNet</a:t>
            </a:r>
            <a:r>
              <a:rPr lang="en-US" sz="1600" i="1" dirty="0"/>
              <a:t>-Level Accuracy with 50x Fewer Parameters and &lt; 0.5MB Model Size”, </a:t>
            </a:r>
            <a:r>
              <a:rPr lang="en-US" sz="1600" i="1" dirty="0" err="1"/>
              <a:t>arXiv</a:t>
            </a:r>
            <a:r>
              <a:rPr lang="en-US" sz="1600" i="1" dirty="0"/>
              <a:t> 16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23" y="1491083"/>
            <a:ext cx="5528309" cy="259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gray">
          <a:xfrm>
            <a:off x="109857" y="1147223"/>
            <a:ext cx="2861308" cy="11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287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428750" indent="-2857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733" b="1" u="sng" kern="0" dirty="0"/>
              <a:t>1) Pruning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gray">
          <a:xfrm>
            <a:off x="6005197" y="1068483"/>
            <a:ext cx="4617084" cy="11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287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428750" indent="-2857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733" b="1" u="sng" kern="0" dirty="0"/>
              <a:t>2) Weight Sharing</a:t>
            </a:r>
          </a:p>
        </p:txBody>
      </p:sp>
    </p:spTree>
    <p:extLst>
      <p:ext uri="{BB962C8B-B14F-4D97-AF65-F5344CB8AC3E}">
        <p14:creationId xmlns:p14="http://schemas.microsoft.com/office/powerpoint/2010/main" val="41700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C2AB0-63A7-487A-87E4-52D3301E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1666875"/>
            <a:ext cx="310515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FB56A-DB99-4385-93AE-F174411F5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657350"/>
            <a:ext cx="34480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Extremely Deep Compression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FF426-C3D5-5E4E-9C2A-987C2383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08" y="1291056"/>
            <a:ext cx="4616760" cy="3014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6ADDE6-5878-9142-A448-738978A9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4" y="4305300"/>
            <a:ext cx="5805068" cy="204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70980-6E5B-FA4D-A458-407A08F34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022" y="1357868"/>
            <a:ext cx="7803243" cy="23749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C19CC5-2645-4646-8053-9BF6355EE505}"/>
              </a:ext>
            </a:extLst>
          </p:cNvPr>
          <p:cNvCxnSpPr>
            <a:cxnSpLocks/>
          </p:cNvCxnSpPr>
          <p:nvPr/>
        </p:nvCxnSpPr>
        <p:spPr>
          <a:xfrm flipV="1">
            <a:off x="8930722" y="3732768"/>
            <a:ext cx="1155700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9D84EA-3EB0-014C-9283-CCB2B11CE3DE}"/>
              </a:ext>
            </a:extLst>
          </p:cNvPr>
          <p:cNvCxnSpPr>
            <a:cxnSpLocks/>
          </p:cNvCxnSpPr>
          <p:nvPr/>
        </p:nvCxnSpPr>
        <p:spPr>
          <a:xfrm flipH="1" flipV="1">
            <a:off x="8410022" y="3732768"/>
            <a:ext cx="5207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D87EBEE-FE1D-8D4E-AC2A-5A977A2BFF01}"/>
              </a:ext>
            </a:extLst>
          </p:cNvPr>
          <p:cNvSpPr/>
          <p:nvPr/>
        </p:nvSpPr>
        <p:spPr>
          <a:xfrm>
            <a:off x="9959422" y="3275568"/>
            <a:ext cx="876300" cy="196850"/>
          </a:xfrm>
          <a:prstGeom prst="ellipse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5A0E79-936A-4A4A-ACC4-DCB977A4AB43}"/>
              </a:ext>
            </a:extLst>
          </p:cNvPr>
          <p:cNvSpPr txBox="1"/>
          <p:nvPr/>
        </p:nvSpPr>
        <p:spPr>
          <a:xfrm>
            <a:off x="6972474" y="3935968"/>
            <a:ext cx="537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Using just 6% of the original network… better accuracy!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F5A5D-9A2A-4F41-96E7-3D67007CDC2C}"/>
              </a:ext>
            </a:extLst>
          </p:cNvPr>
          <p:cNvSpPr txBox="1"/>
          <p:nvPr/>
        </p:nvSpPr>
        <p:spPr>
          <a:xfrm>
            <a:off x="162516" y="6350000"/>
            <a:ext cx="538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https://dl.acm.org/doi/pdf/10.1145/3131672.3131675</a:t>
            </a:r>
            <a:r>
              <a:rPr lang="en-US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26F88B-0AEF-424A-83DD-42DC2630A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622" y="4324061"/>
            <a:ext cx="7467600" cy="213211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1876FA-3657-4441-B9AE-E7629CA076DB}"/>
              </a:ext>
            </a:extLst>
          </p:cNvPr>
          <p:cNvCxnSpPr>
            <a:cxnSpLocks/>
          </p:cNvCxnSpPr>
          <p:nvPr/>
        </p:nvCxnSpPr>
        <p:spPr>
          <a:xfrm flipV="1">
            <a:off x="9807022" y="6331466"/>
            <a:ext cx="1155700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3D8387-68B9-294F-BD64-FA59C9F9EFBF}"/>
              </a:ext>
            </a:extLst>
          </p:cNvPr>
          <p:cNvCxnSpPr>
            <a:cxnSpLocks/>
          </p:cNvCxnSpPr>
          <p:nvPr/>
        </p:nvCxnSpPr>
        <p:spPr>
          <a:xfrm flipH="1" flipV="1">
            <a:off x="9286322" y="6331466"/>
            <a:ext cx="5207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007A4F3-25B8-794A-B308-24E1D980B565}"/>
              </a:ext>
            </a:extLst>
          </p:cNvPr>
          <p:cNvSpPr/>
          <p:nvPr/>
        </p:nvSpPr>
        <p:spPr>
          <a:xfrm>
            <a:off x="11353800" y="5925066"/>
            <a:ext cx="876300" cy="196850"/>
          </a:xfrm>
          <a:prstGeom prst="ellipse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422643-EB8C-D14B-9011-A82E6225C292}"/>
              </a:ext>
            </a:extLst>
          </p:cNvPr>
          <p:cNvSpPr txBox="1"/>
          <p:nvPr/>
        </p:nvSpPr>
        <p:spPr>
          <a:xfrm>
            <a:off x="6599048" y="6534666"/>
            <a:ext cx="548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Using just 10% of the original network… better accuracy!</a:t>
            </a:r>
          </a:p>
        </p:txBody>
      </p:sp>
    </p:spTree>
    <p:extLst>
      <p:ext uri="{BB962C8B-B14F-4D97-AF65-F5344CB8AC3E}">
        <p14:creationId xmlns:p14="http://schemas.microsoft.com/office/powerpoint/2010/main" val="5561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5) </a:t>
            </a:r>
            <a:r>
              <a:rPr lang="en-US" dirty="0" err="1"/>
              <a:t>BinaryConnect</a:t>
            </a:r>
            <a:r>
              <a:rPr lang="en-US" dirty="0"/>
              <a:t> &amp; </a:t>
            </a:r>
            <a:r>
              <a:rPr lang="en-US" dirty="0" err="1"/>
              <a:t>BinaryNet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3630" y="5380672"/>
            <a:ext cx="10616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 err="1"/>
              <a:t>Courbariaux</a:t>
            </a:r>
            <a:r>
              <a:rPr lang="en-US" sz="1600" i="1" dirty="0"/>
              <a:t>, </a:t>
            </a:r>
            <a:r>
              <a:rPr lang="en-US" sz="1600" i="1" dirty="0" err="1"/>
              <a:t>Matthieu</a:t>
            </a:r>
            <a:r>
              <a:rPr lang="en-US" sz="1600" i="1" dirty="0"/>
              <a:t>, </a:t>
            </a:r>
            <a:r>
              <a:rPr lang="en-US" sz="1600" i="1" dirty="0" err="1"/>
              <a:t>Yoshua</a:t>
            </a:r>
            <a:r>
              <a:rPr lang="en-US" sz="1600" i="1" dirty="0"/>
              <a:t> </a:t>
            </a:r>
            <a:r>
              <a:rPr lang="en-US" sz="1600" i="1" dirty="0" err="1"/>
              <a:t>Bengio</a:t>
            </a:r>
            <a:r>
              <a:rPr lang="en-US" sz="1600" i="1" dirty="0"/>
              <a:t>, and Jean-Pierre David. "</a:t>
            </a:r>
            <a:r>
              <a:rPr lang="en-US" sz="1600" i="1" dirty="0" err="1"/>
              <a:t>Binaryconnect</a:t>
            </a:r>
            <a:r>
              <a:rPr lang="en-US" sz="1600" i="1" dirty="0"/>
              <a:t>: Training deep neural networks with binary weights during propagations." Advances in Neural Information Processing Systems. 2015.</a:t>
            </a:r>
          </a:p>
          <a:p>
            <a:pPr algn="l"/>
            <a:r>
              <a:rPr lang="en-US" sz="1600" i="1" dirty="0" err="1"/>
              <a:t>Courbariaux</a:t>
            </a:r>
            <a:r>
              <a:rPr lang="en-US" sz="1600" i="1" dirty="0"/>
              <a:t>, </a:t>
            </a:r>
            <a:r>
              <a:rPr lang="en-US" sz="1600" i="1" dirty="0" err="1"/>
              <a:t>Matthieu</a:t>
            </a:r>
            <a:r>
              <a:rPr lang="en-US" sz="1600" i="1" dirty="0"/>
              <a:t>, et al. "</a:t>
            </a:r>
            <a:r>
              <a:rPr lang="en-US" sz="1600" i="1" dirty="0" err="1"/>
              <a:t>Binarized</a:t>
            </a:r>
            <a:r>
              <a:rPr lang="en-US" sz="1600" i="1" dirty="0"/>
              <a:t> neural networks: Training deep neural networks with weights and activations constrained to+ 1 or-1."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arXiv:1602.02830 (2016).</a:t>
            </a:r>
          </a:p>
          <a:p>
            <a:pPr algn="l"/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430943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>
            <a:alpha val="10000"/>
          </a:srgbClr>
        </a:solidFill>
      </a:spPr>
      <a:bodyPr rtlCol="0" anchor="ctr"/>
      <a:lstStyle>
        <a:defPPr>
          <a:defRPr sz="3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96984</TotalTime>
  <Words>5833</Words>
  <Application>Microsoft Macintosh PowerPoint</Application>
  <PresentationFormat>Widescreen</PresentationFormat>
  <Paragraphs>1930</Paragraphs>
  <Slides>115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9" baseType="lpstr">
      <vt:lpstr>Arial Unicode MS</vt:lpstr>
      <vt:lpstr>ＭＳ Ｐゴシック</vt:lpstr>
      <vt:lpstr>ＭＳ Ｐゴシック</vt:lpstr>
      <vt:lpstr>Arial</vt:lpstr>
      <vt:lpstr>Calibri</vt:lpstr>
      <vt:lpstr>Calibri Light</vt:lpstr>
      <vt:lpstr>Cambria Math</vt:lpstr>
      <vt:lpstr>Consolas</vt:lpstr>
      <vt:lpstr>Courier 10 Pitch</vt:lpstr>
      <vt:lpstr>Times</vt:lpstr>
      <vt:lpstr>Times New Roman</vt:lpstr>
      <vt:lpstr>Verdana</vt:lpstr>
      <vt:lpstr>Wingdings</vt:lpstr>
      <vt:lpstr>1_Office Theme</vt:lpstr>
      <vt:lpstr>WES237B: Software for Embedded Systems</vt:lpstr>
      <vt:lpstr>Today</vt:lpstr>
      <vt:lpstr>Logistics</vt:lpstr>
      <vt:lpstr>Recap</vt:lpstr>
      <vt:lpstr>Limitations of Optimizing Compilers</vt:lpstr>
      <vt:lpstr>The guts of most interesting stuff is often ~this</vt:lpstr>
      <vt:lpstr>Parallel Programming Patterns</vt:lpstr>
      <vt:lpstr>Frequency Scaling</vt:lpstr>
      <vt:lpstr>Floating-Point Operations/Second</vt:lpstr>
      <vt:lpstr>Frequency vs. Parallelism </vt:lpstr>
      <vt:lpstr>Parallelism ? </vt:lpstr>
      <vt:lpstr>Parallelism  Decomposition</vt:lpstr>
      <vt:lpstr>Parallel Programming is </vt:lpstr>
      <vt:lpstr>Parallel Programming is Difficult! </vt:lpstr>
      <vt:lpstr>Some are harder than others,..</vt:lpstr>
      <vt:lpstr>Some are harder than others,..</vt:lpstr>
      <vt:lpstr>Some are harder than others,..</vt:lpstr>
      <vt:lpstr>A Number of Platforms and Programming Models</vt:lpstr>
      <vt:lpstr>Mapping serial application to parallel platform</vt:lpstr>
      <vt:lpstr>Mapping serial application to parallel platform</vt:lpstr>
      <vt:lpstr>Mapping serial application to parallel platform</vt:lpstr>
      <vt:lpstr>Mapping serial application to parallel platform</vt:lpstr>
      <vt:lpstr>Mapping serial application to parallel platform</vt:lpstr>
      <vt:lpstr>Structured Parallel Patterns</vt:lpstr>
      <vt:lpstr>Parallel Patterns </vt:lpstr>
      <vt:lpstr>Parallel Programming Patterns</vt:lpstr>
      <vt:lpstr>Blocking: Matrix*Matrix operations</vt:lpstr>
      <vt:lpstr>Prefix sum  Serial Code</vt:lpstr>
      <vt:lpstr>Parallel Pattern for Prefix Sum</vt:lpstr>
      <vt:lpstr>Mapping to BulkSynchronous Pattern</vt:lpstr>
      <vt:lpstr>Mapping to BulkSynchronous Pattern</vt:lpstr>
      <vt:lpstr>Mapping serial application to parallel platform</vt:lpstr>
      <vt:lpstr>Streaming Programming ?</vt:lpstr>
      <vt:lpstr>Insertion Sort</vt:lpstr>
      <vt:lpstr>Insertion Sort</vt:lpstr>
      <vt:lpstr>Insertion Sort</vt:lpstr>
      <vt:lpstr>Insertion Sort</vt:lpstr>
      <vt:lpstr>Insertion Sort</vt:lpstr>
      <vt:lpstr>Insertion Sort</vt:lpstr>
      <vt:lpstr>Insertion Sort</vt:lpstr>
      <vt:lpstr>Insertion Sort</vt:lpstr>
      <vt:lpstr>Insertion Sort</vt:lpstr>
      <vt:lpstr>Insertion Sort: Streaming </vt:lpstr>
      <vt:lpstr>Insertion Sort: Streaming </vt:lpstr>
      <vt:lpstr>Insertion Sort: Streaming </vt:lpstr>
      <vt:lpstr>Insertion Sort: Streaming </vt:lpstr>
      <vt:lpstr>Insertion Sort: Streaming </vt:lpstr>
      <vt:lpstr>Insertion Sort: Streaming </vt:lpstr>
      <vt:lpstr>Insertion Sort: Streaming </vt:lpstr>
      <vt:lpstr>Insertion Sort: Streaming </vt:lpstr>
      <vt:lpstr>Sliding Window: Convolution</vt:lpstr>
      <vt:lpstr>Sliding Window: Convolution</vt:lpstr>
      <vt:lpstr>Sliding Window: Convolution</vt:lpstr>
      <vt:lpstr>Sliding Window: Convolution</vt:lpstr>
      <vt:lpstr>Sliding Window: Convolution</vt:lpstr>
      <vt:lpstr>Sliding Window: Convolution</vt:lpstr>
      <vt:lpstr>Sliding Window: Convolution</vt:lpstr>
      <vt:lpstr>Sliding Window: Convolution</vt:lpstr>
      <vt:lpstr>Sliding Window: Convolution</vt:lpstr>
      <vt:lpstr>Scalability &amp; Portability</vt:lpstr>
      <vt:lpstr>Deep Learning in half a morning  </vt:lpstr>
      <vt:lpstr>Deep Learning</vt:lpstr>
      <vt:lpstr>Deep Learning</vt:lpstr>
      <vt:lpstr>Deep Learning</vt:lpstr>
      <vt:lpstr>Deep Learning</vt:lpstr>
      <vt:lpstr>The Neuron Model</vt:lpstr>
      <vt:lpstr>Deep Learning</vt:lpstr>
      <vt:lpstr>Learning: Neural Network</vt:lpstr>
      <vt:lpstr>Learning: Neural Network</vt:lpstr>
      <vt:lpstr>Learning: Neural Network</vt:lpstr>
      <vt:lpstr>Learning: Neural Network</vt:lpstr>
      <vt:lpstr>Learning: Neural Network</vt:lpstr>
      <vt:lpstr>Learning: Neural Network</vt:lpstr>
      <vt:lpstr>Learning Non-Linear Functions (MLP)</vt:lpstr>
      <vt:lpstr>Convolutional Neural Networks (CNN)</vt:lpstr>
      <vt:lpstr>Convolutional Neural Networks (CNN)</vt:lpstr>
      <vt:lpstr>Convolutional Neural Networks (CNN)</vt:lpstr>
      <vt:lpstr>Convolutional Neural Networks (CNN)</vt:lpstr>
      <vt:lpstr>Datasets</vt:lpstr>
      <vt:lpstr>Specific Examples of CNN Implementation</vt:lpstr>
      <vt:lpstr>CIFFAR Test Topology</vt:lpstr>
      <vt:lpstr>Convolutional Net using CIFFAR: The first Layer</vt:lpstr>
      <vt:lpstr>CNN: Case Studies</vt:lpstr>
      <vt:lpstr>CNN: Case Studies</vt:lpstr>
      <vt:lpstr>State-of-the-art</vt:lpstr>
      <vt:lpstr>DNN on an embedded systems</vt:lpstr>
      <vt:lpstr>DNN on an embedded systems</vt:lpstr>
      <vt:lpstr>DNN on an embedded systems</vt:lpstr>
      <vt:lpstr>DNN on an embedded systems</vt:lpstr>
      <vt:lpstr>Algorithms for Efficient Inference</vt:lpstr>
      <vt:lpstr>Quantization</vt:lpstr>
      <vt:lpstr>Winograd Transformation</vt:lpstr>
      <vt:lpstr>Winograd Transformation</vt:lpstr>
      <vt:lpstr>Winograd Transformation</vt:lpstr>
      <vt:lpstr>Deep Compression </vt:lpstr>
      <vt:lpstr>Deep Compression </vt:lpstr>
      <vt:lpstr>Deep Compression</vt:lpstr>
      <vt:lpstr>Extremely Deep Compression</vt:lpstr>
      <vt:lpstr>5) BinaryConnect &amp; BinaryNet </vt:lpstr>
      <vt:lpstr>BinaryConnect: Binary Weights</vt:lpstr>
      <vt:lpstr>BinaryNet (Binarized Neural Network) BNN</vt:lpstr>
      <vt:lpstr>Binarized Neural Network</vt:lpstr>
      <vt:lpstr>BinaryNet (BNN) Results</vt:lpstr>
      <vt:lpstr>CNV Topology: CIFAR  &amp; SVHN</vt:lpstr>
      <vt:lpstr>FINN Conclusion</vt:lpstr>
      <vt:lpstr>Can FPGA Beat GPUs in Accelerating DNN ?</vt:lpstr>
      <vt:lpstr>DNN on an embedded systems</vt:lpstr>
      <vt:lpstr>DNN on an embedded systems</vt:lpstr>
      <vt:lpstr>Hardware for Efficient Inference</vt:lpstr>
      <vt:lpstr>DNN on an embedded systems</vt:lpstr>
      <vt:lpstr>Algorithm for Efficient Training</vt:lpstr>
      <vt:lpstr>DNN on an embedded systems</vt:lpstr>
      <vt:lpstr>Hardware for Efficient Training</vt:lpstr>
      <vt:lpstr>95% of the GPU version, and 89% on CPU is spent on convolutional layers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Janarbek Matai</dc:creator>
  <cp:lastModifiedBy>Microsoft Office User</cp:lastModifiedBy>
  <cp:revision>5455</cp:revision>
  <cp:lastPrinted>2022-07-19T02:25:22Z</cp:lastPrinted>
  <dcterms:created xsi:type="dcterms:W3CDTF">2013-06-26T00:07:37Z</dcterms:created>
  <dcterms:modified xsi:type="dcterms:W3CDTF">2022-08-13T00:34:33Z</dcterms:modified>
</cp:coreProperties>
</file>