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7.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3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3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2.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33.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34.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5.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36.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37.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8.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39.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146"/>
  </p:notesMasterIdLst>
  <p:handoutMasterIdLst>
    <p:handoutMasterId r:id="rId147"/>
  </p:handoutMasterIdLst>
  <p:sldIdLst>
    <p:sldId id="256" r:id="rId2"/>
    <p:sldId id="975" r:id="rId3"/>
    <p:sldId id="843" r:id="rId4"/>
    <p:sldId id="958" r:id="rId5"/>
    <p:sldId id="844" r:id="rId6"/>
    <p:sldId id="856" r:id="rId7"/>
    <p:sldId id="862" r:id="rId8"/>
    <p:sldId id="859" r:id="rId9"/>
    <p:sldId id="871" r:id="rId10"/>
    <p:sldId id="1083" r:id="rId11"/>
    <p:sldId id="873" r:id="rId12"/>
    <p:sldId id="930" r:id="rId13"/>
    <p:sldId id="931" r:id="rId14"/>
    <p:sldId id="934" r:id="rId15"/>
    <p:sldId id="933" r:id="rId16"/>
    <p:sldId id="978" r:id="rId17"/>
    <p:sldId id="959" r:id="rId18"/>
    <p:sldId id="866" r:id="rId19"/>
    <p:sldId id="974" r:id="rId20"/>
    <p:sldId id="960" r:id="rId21"/>
    <p:sldId id="963" r:id="rId22"/>
    <p:sldId id="961" r:id="rId23"/>
    <p:sldId id="962" r:id="rId24"/>
    <p:sldId id="964" r:id="rId25"/>
    <p:sldId id="965" r:id="rId26"/>
    <p:sldId id="968" r:id="rId27"/>
    <p:sldId id="966" r:id="rId28"/>
    <p:sldId id="967" r:id="rId29"/>
    <p:sldId id="970" r:id="rId30"/>
    <p:sldId id="969" r:id="rId31"/>
    <p:sldId id="943" r:id="rId32"/>
    <p:sldId id="944" r:id="rId33"/>
    <p:sldId id="945" r:id="rId34"/>
    <p:sldId id="948" r:id="rId35"/>
    <p:sldId id="1084" r:id="rId36"/>
    <p:sldId id="946" r:id="rId37"/>
    <p:sldId id="957" r:id="rId38"/>
    <p:sldId id="1077" r:id="rId39"/>
    <p:sldId id="876" r:id="rId40"/>
    <p:sldId id="1078" r:id="rId41"/>
    <p:sldId id="977" r:id="rId42"/>
    <p:sldId id="1082" r:id="rId43"/>
    <p:sldId id="976" r:id="rId44"/>
    <p:sldId id="1079" r:id="rId45"/>
    <p:sldId id="879" r:id="rId46"/>
    <p:sldId id="881" r:id="rId47"/>
    <p:sldId id="836" r:id="rId48"/>
    <p:sldId id="285" r:id="rId49"/>
    <p:sldId id="282" r:id="rId50"/>
    <p:sldId id="283" r:id="rId51"/>
    <p:sldId id="1081" r:id="rId52"/>
    <p:sldId id="1085" r:id="rId53"/>
    <p:sldId id="890" r:id="rId54"/>
    <p:sldId id="754" r:id="rId55"/>
    <p:sldId id="755" r:id="rId56"/>
    <p:sldId id="936" r:id="rId57"/>
    <p:sldId id="937" r:id="rId58"/>
    <p:sldId id="938" r:id="rId59"/>
    <p:sldId id="753" r:id="rId60"/>
    <p:sldId id="634" r:id="rId61"/>
    <p:sldId id="640" r:id="rId62"/>
    <p:sldId id="641" r:id="rId63"/>
    <p:sldId id="652" r:id="rId64"/>
    <p:sldId id="891" r:id="rId65"/>
    <p:sldId id="757" r:id="rId66"/>
    <p:sldId id="758" r:id="rId67"/>
    <p:sldId id="759" r:id="rId68"/>
    <p:sldId id="760" r:id="rId69"/>
    <p:sldId id="764" r:id="rId70"/>
    <p:sldId id="765" r:id="rId71"/>
    <p:sldId id="766" r:id="rId72"/>
    <p:sldId id="767" r:id="rId73"/>
    <p:sldId id="768" r:id="rId74"/>
    <p:sldId id="769" r:id="rId75"/>
    <p:sldId id="770" r:id="rId76"/>
    <p:sldId id="892" r:id="rId77"/>
    <p:sldId id="886" r:id="rId78"/>
    <p:sldId id="884" r:id="rId79"/>
    <p:sldId id="885" r:id="rId80"/>
    <p:sldId id="887" r:id="rId81"/>
    <p:sldId id="888" r:id="rId82"/>
    <p:sldId id="883" r:id="rId83"/>
    <p:sldId id="893" r:id="rId84"/>
    <p:sldId id="894" r:id="rId85"/>
    <p:sldId id="908" r:id="rId86"/>
    <p:sldId id="939" r:id="rId87"/>
    <p:sldId id="909" r:id="rId88"/>
    <p:sldId id="910" r:id="rId89"/>
    <p:sldId id="911" r:id="rId90"/>
    <p:sldId id="912" r:id="rId91"/>
    <p:sldId id="913" r:id="rId92"/>
    <p:sldId id="914" r:id="rId93"/>
    <p:sldId id="915" r:id="rId94"/>
    <p:sldId id="979" r:id="rId95"/>
    <p:sldId id="896" r:id="rId96"/>
    <p:sldId id="897" r:id="rId97"/>
    <p:sldId id="898" r:id="rId98"/>
    <p:sldId id="899" r:id="rId99"/>
    <p:sldId id="900" r:id="rId100"/>
    <p:sldId id="901" r:id="rId101"/>
    <p:sldId id="902" r:id="rId102"/>
    <p:sldId id="903" r:id="rId103"/>
    <p:sldId id="904" r:id="rId104"/>
    <p:sldId id="905" r:id="rId105"/>
    <p:sldId id="906" r:id="rId106"/>
    <p:sldId id="916" r:id="rId107"/>
    <p:sldId id="917" r:id="rId108"/>
    <p:sldId id="980" r:id="rId109"/>
    <p:sldId id="922" r:id="rId110"/>
    <p:sldId id="923" r:id="rId111"/>
    <p:sldId id="982" r:id="rId112"/>
    <p:sldId id="983" r:id="rId113"/>
    <p:sldId id="984" r:id="rId114"/>
    <p:sldId id="985" r:id="rId115"/>
    <p:sldId id="281" r:id="rId116"/>
    <p:sldId id="332" r:id="rId117"/>
    <p:sldId id="986" r:id="rId118"/>
    <p:sldId id="987" r:id="rId119"/>
    <p:sldId id="988" r:id="rId120"/>
    <p:sldId id="989" r:id="rId121"/>
    <p:sldId id="990" r:id="rId122"/>
    <p:sldId id="991" r:id="rId123"/>
    <p:sldId id="992" r:id="rId124"/>
    <p:sldId id="317" r:id="rId125"/>
    <p:sldId id="993" r:id="rId126"/>
    <p:sldId id="318" r:id="rId127"/>
    <p:sldId id="261" r:id="rId128"/>
    <p:sldId id="262" r:id="rId129"/>
    <p:sldId id="276" r:id="rId130"/>
    <p:sldId id="286" r:id="rId131"/>
    <p:sldId id="994" r:id="rId132"/>
    <p:sldId id="289" r:id="rId133"/>
    <p:sldId id="995" r:id="rId134"/>
    <p:sldId id="265" r:id="rId135"/>
    <p:sldId id="996" r:id="rId136"/>
    <p:sldId id="333" r:id="rId137"/>
    <p:sldId id="299" r:id="rId138"/>
    <p:sldId id="302" r:id="rId139"/>
    <p:sldId id="303" r:id="rId140"/>
    <p:sldId id="326" r:id="rId141"/>
    <p:sldId id="327" r:id="rId142"/>
    <p:sldId id="329" r:id="rId143"/>
    <p:sldId id="328" r:id="rId144"/>
    <p:sldId id="309"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1150" autoAdjust="0"/>
  </p:normalViewPr>
  <p:slideViewPr>
    <p:cSldViewPr>
      <p:cViewPr varScale="1">
        <p:scale>
          <a:sx n="92" d="100"/>
          <a:sy n="92" d="100"/>
        </p:scale>
        <p:origin x="200" y="1768"/>
      </p:cViewPr>
      <p:guideLst>
        <p:guide orient="horz" pos="2160"/>
        <p:guide pos="3840"/>
      </p:guideLst>
    </p:cSldViewPr>
  </p:slideViewPr>
  <p:notesTextViewPr>
    <p:cViewPr>
      <p:scale>
        <a:sx n="1" d="1"/>
        <a:sy n="1" d="1"/>
      </p:scale>
      <p:origin x="0" y="0"/>
    </p:cViewPr>
  </p:notesTextViewPr>
  <p:sorterViewPr>
    <p:cViewPr>
      <p:scale>
        <a:sx n="66" d="100"/>
        <a:sy n="66" d="100"/>
      </p:scale>
      <p:origin x="0" y="37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B715DA-121A-3447-99A9-58759D320269}" type="datetimeFigureOut">
              <a:rPr lang="en-US" smtClean="0"/>
              <a:pPr/>
              <a:t>7/8/22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B9533C-F5A8-C343-83A4-9C9B4F28880B}" type="slidenum">
              <a:rPr lang="en-US" smtClean="0"/>
              <a:pPr/>
              <a:t>‹#›</a:t>
            </a:fld>
            <a:endParaRPr lang="en-US"/>
          </a:p>
        </p:txBody>
      </p:sp>
    </p:spTree>
    <p:extLst>
      <p:ext uri="{BB962C8B-B14F-4D97-AF65-F5344CB8AC3E}">
        <p14:creationId xmlns:p14="http://schemas.microsoft.com/office/powerpoint/2010/main" val="591977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9481B-4382-4A6A-8CD1-032B8C7D5B63}" type="datetimeFigureOut">
              <a:rPr lang="en-US" smtClean="0"/>
              <a:pPr/>
              <a:t>7/8/22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61E51-F578-4AA7-8F26-1698E0F0EC79}" type="slidenum">
              <a:rPr lang="en-US" smtClean="0"/>
              <a:pPr/>
              <a:t>‹#›</a:t>
            </a:fld>
            <a:endParaRPr lang="en-US"/>
          </a:p>
        </p:txBody>
      </p:sp>
    </p:spTree>
    <p:extLst>
      <p:ext uri="{BB962C8B-B14F-4D97-AF65-F5344CB8AC3E}">
        <p14:creationId xmlns:p14="http://schemas.microsoft.com/office/powerpoint/2010/main" val="229737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61E51-F578-4AA7-8F26-1698E0F0EC79}" type="slidenum">
              <a:rPr lang="en-US" smtClean="0"/>
              <a:pPr/>
              <a:t>39</a:t>
            </a:fld>
            <a:endParaRPr lang="en-US"/>
          </a:p>
        </p:txBody>
      </p:sp>
    </p:spTree>
    <p:extLst>
      <p:ext uri="{BB962C8B-B14F-4D97-AF65-F5344CB8AC3E}">
        <p14:creationId xmlns:p14="http://schemas.microsoft.com/office/powerpoint/2010/main" val="253055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a:t>What are the advantages</a:t>
            </a:r>
            <a:r>
              <a:rPr lang="en-US" baseline="0" dirty="0"/>
              <a:t> of sharing an ISA ?</a:t>
            </a:r>
          </a:p>
          <a:p>
            <a:pPr>
              <a:buFontTx/>
              <a:buChar char="-"/>
            </a:pP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47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ISA is the HW/SW interface (book)</a:t>
            </a:r>
          </a:p>
          <a:p>
            <a:r>
              <a:rPr lang="en-US" altLang="en-US" dirty="0"/>
              <a:t>it is a useful abstraction in both directions.</a:t>
            </a:r>
          </a:p>
        </p:txBody>
      </p:sp>
      <p:sp>
        <p:nvSpPr>
          <p:cNvPr id="4" name="Slide Number Placeholder 3"/>
          <p:cNvSpPr>
            <a:spLocks noGrp="1"/>
          </p:cNvSpPr>
          <p:nvPr>
            <p:ph type="sldNum" sz="quarter" idx="5"/>
          </p:nvPr>
        </p:nvSpPr>
        <p:spPr/>
        <p:txBody>
          <a:bodyPr/>
          <a:lstStyle/>
          <a:p>
            <a:fld id="{7A445267-E1A4-074A-A884-6BFE3F4EEE27}" type="slidenum">
              <a:rPr lang="en-US" smtClean="0"/>
              <a:t>48</a:t>
            </a:fld>
            <a:endParaRPr lang="en-US"/>
          </a:p>
        </p:txBody>
      </p:sp>
    </p:spTree>
    <p:extLst>
      <p:ext uri="{BB962C8B-B14F-4D97-AF65-F5344CB8AC3E}">
        <p14:creationId xmlns:p14="http://schemas.microsoft.com/office/powerpoint/2010/main" val="2468330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24A3780-60C3-1446-BACD-CF5872F5300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imp points.</a:t>
            </a:r>
          </a:p>
          <a:p>
            <a:r>
              <a:rPr lang="en-US" altLang="en-US" dirty="0"/>
              <a:t>-the computer doesn’t understand for </a:t>
            </a:r>
            <a:r>
              <a:rPr lang="en-US" altLang="en-US" dirty="0" err="1"/>
              <a:t>i</a:t>
            </a:r>
            <a:r>
              <a:rPr lang="en-US" altLang="en-US" dirty="0"/>
              <a:t>=0ton</a:t>
            </a:r>
          </a:p>
          <a:p>
            <a:r>
              <a:rPr lang="en-US" altLang="en-US" dirty="0"/>
              <a:t>-one-to-many HLL to AL</a:t>
            </a:r>
          </a:p>
          <a:p>
            <a:r>
              <a:rPr lang="en-US" altLang="en-US" dirty="0"/>
              <a:t>-one-to-one AL to ML</a:t>
            </a:r>
          </a:p>
          <a:p>
            <a:r>
              <a:rPr lang="en-US" altLang="en-US" dirty="0"/>
              <a:t>-ISA (grey box) is fixed</a:t>
            </a:r>
          </a:p>
          <a:p>
            <a:endParaRPr lang="en-US" altLang="en-US" dirty="0"/>
          </a:p>
          <a:p>
            <a:r>
              <a:rPr lang="en-US" altLang="en-US" dirty="0"/>
              <a:t>a computer is a device you can give commands to.  But only a very limited set of commands.  That set is the IS.  It is the language the computer understands.</a:t>
            </a:r>
          </a:p>
          <a:p>
            <a:endParaRPr lang="en-US" altLang="en-US" dirty="0"/>
          </a:p>
          <a:p>
            <a:r>
              <a:rPr lang="en-US" altLang="en-US" dirty="0"/>
              <a:t>But at a low level, it doesn’t even really understand that...</a:t>
            </a:r>
          </a:p>
          <a:p>
            <a:endParaRPr lang="en-US" altLang="en-US" dirty="0"/>
          </a:p>
          <a:p>
            <a:r>
              <a:rPr lang="en-US" altLang="en-US" dirty="0"/>
              <a:t>Abstraction.</a:t>
            </a:r>
          </a:p>
          <a:p>
            <a:endParaRPr lang="en-US" altLang="en-US" dirty="0"/>
          </a:p>
          <a:p>
            <a:r>
              <a:rPr lang="en-US" altLang="en-US" dirty="0"/>
              <a:t>Computer understands only ones and zeroes.  But it also understands groups of ones and zeroes, so it understands larger numbers.  That is useful abstraction for the computer.</a:t>
            </a:r>
          </a:p>
        </p:txBody>
      </p:sp>
      <p:sp>
        <p:nvSpPr>
          <p:cNvPr id="36867" name="Rectangle 3">
            <a:extLst>
              <a:ext uri="{FF2B5EF4-FFF2-40B4-BE49-F238E27FC236}">
                <a16:creationId xmlns:a16="http://schemas.microsoft.com/office/drawing/2014/main" id="{546DF336-2367-A54D-B1ED-8A399293571F}"/>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031412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B89F9F3-41C4-FB46-A2EE-4FA76C22EC9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Note: visible to programmer includes by extension all the tools used by the programmer (i.e. toolchains)</a:t>
            </a:r>
          </a:p>
        </p:txBody>
      </p:sp>
      <p:sp>
        <p:nvSpPr>
          <p:cNvPr id="38915" name="Rectangle 3">
            <a:extLst>
              <a:ext uri="{FF2B5EF4-FFF2-40B4-BE49-F238E27FC236}">
                <a16:creationId xmlns:a16="http://schemas.microsoft.com/office/drawing/2014/main" id="{E8203AD9-046E-2F42-AE62-B607097FB62D}"/>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190408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FPGAs</a:t>
            </a:r>
            <a:r>
              <a:rPr lang="en-US" baseline="0" dirty="0"/>
              <a:t> are emerging as an alternative </a:t>
            </a:r>
            <a:r>
              <a:rPr lang="en-US" baseline="0" dirty="0" err="1"/>
              <a:t>platofrm</a:t>
            </a:r>
            <a:r>
              <a:rPr lang="en-US" baseline="0" dirty="0"/>
              <a:t> for a number of computationally depending applications due to its performance per watt benefits. </a:t>
            </a:r>
            <a:endParaRPr lang="en-US" dirty="0">
              <a:sym typeface="Wingdings" pitchFamily="2" charset="2"/>
            </a:endParaRPr>
          </a:p>
          <a:p>
            <a:pPr>
              <a:buFontTx/>
              <a:buChar char="-"/>
            </a:pP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60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FPGAs</a:t>
            </a:r>
            <a:r>
              <a:rPr lang="en-US" baseline="0" dirty="0"/>
              <a:t> are emerging as an alternative </a:t>
            </a:r>
            <a:r>
              <a:rPr lang="en-US" baseline="0" dirty="0" err="1"/>
              <a:t>platofrm</a:t>
            </a:r>
            <a:r>
              <a:rPr lang="en-US" baseline="0" dirty="0"/>
              <a:t> for a number </a:t>
            </a:r>
            <a:r>
              <a:rPr lang="en-US" baseline="0"/>
              <a:t>of computationally </a:t>
            </a:r>
            <a:r>
              <a:rPr lang="en-US" baseline="0" dirty="0"/>
              <a:t>depending applications due to its performance per watt benefits. </a:t>
            </a:r>
            <a:endParaRPr lang="en-US" dirty="0">
              <a:sym typeface="Wingdings" pitchFamily="2" charset="2"/>
            </a:endParaRPr>
          </a:p>
          <a:p>
            <a:pPr>
              <a:buFontTx/>
              <a:buChar char="-"/>
            </a:pP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61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FPGAs</a:t>
            </a:r>
            <a:r>
              <a:rPr lang="en-US" baseline="0" dirty="0"/>
              <a:t> are emerging as an alternative </a:t>
            </a:r>
            <a:r>
              <a:rPr lang="en-US" baseline="0" dirty="0" err="1"/>
              <a:t>platofrm</a:t>
            </a:r>
            <a:r>
              <a:rPr lang="en-US" baseline="0" dirty="0"/>
              <a:t> for a number </a:t>
            </a:r>
            <a:r>
              <a:rPr lang="en-US" baseline="0"/>
              <a:t>of computationally </a:t>
            </a:r>
            <a:r>
              <a:rPr lang="en-US" baseline="0" dirty="0"/>
              <a:t>depending applications due to its performance per watt benefits. </a:t>
            </a:r>
            <a:endParaRPr lang="en-US" dirty="0">
              <a:sym typeface="Wingdings" pitchFamily="2" charset="2"/>
            </a:endParaRPr>
          </a:p>
          <a:p>
            <a:pPr>
              <a:buFontTx/>
              <a:buChar char="-"/>
            </a:pP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62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FPGAs</a:t>
            </a:r>
            <a:r>
              <a:rPr lang="en-US" baseline="0" dirty="0"/>
              <a:t> are emerging as an alternative </a:t>
            </a:r>
            <a:r>
              <a:rPr lang="en-US" baseline="0" dirty="0" err="1"/>
              <a:t>platofrm</a:t>
            </a:r>
            <a:r>
              <a:rPr lang="en-US" baseline="0" dirty="0"/>
              <a:t> for a number </a:t>
            </a:r>
            <a:r>
              <a:rPr lang="en-US" baseline="0"/>
              <a:t>of computationally </a:t>
            </a:r>
            <a:r>
              <a:rPr lang="en-US" baseline="0" dirty="0"/>
              <a:t>depending applications due to its performance per watt benefits. </a:t>
            </a:r>
            <a:endParaRPr lang="en-US" dirty="0">
              <a:sym typeface="Wingdings" pitchFamily="2" charset="2"/>
            </a:endParaRPr>
          </a:p>
          <a:p>
            <a:pPr>
              <a:buFontTx/>
              <a:buChar char="-"/>
            </a:pP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63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69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through what each function actually computes</a:t>
            </a:r>
          </a:p>
          <a:p>
            <a:r>
              <a:rPr lang="en-US" dirty="0"/>
              <a:t> - show trivial to //</a:t>
            </a:r>
            <a:r>
              <a:rPr lang="en-US" dirty="0" err="1"/>
              <a:t>ize</a:t>
            </a:r>
            <a:r>
              <a:rPr lang="en-US" dirty="0"/>
              <a:t> </a:t>
            </a:r>
            <a:r>
              <a:rPr lang="en-US" dirty="0" err="1"/>
              <a:t>MVMultiply</a:t>
            </a:r>
            <a:r>
              <a:rPr lang="en-US" dirty="0"/>
              <a:t> (vectorize/unroll inner loop)</a:t>
            </a:r>
          </a:p>
          <a:p>
            <a:r>
              <a:rPr lang="en-US" dirty="0"/>
              <a:t> - why harder to //</a:t>
            </a:r>
            <a:r>
              <a:rPr lang="en-US" dirty="0" err="1"/>
              <a:t>ize</a:t>
            </a:r>
            <a:r>
              <a:rPr lang="en-US" dirty="0"/>
              <a:t> prefix sum (w/ naïve </a:t>
            </a:r>
            <a:r>
              <a:rPr lang="en-US" dirty="0" err="1"/>
              <a:t>impl</a:t>
            </a:r>
            <a:r>
              <a:rPr lang="en-US" dirty="0"/>
              <a:t>. at least)</a:t>
            </a:r>
          </a:p>
        </p:txBody>
      </p:sp>
      <p:sp>
        <p:nvSpPr>
          <p:cNvPr id="4" name="Slide Number Placeholder 3"/>
          <p:cNvSpPr>
            <a:spLocks noGrp="1"/>
          </p:cNvSpPr>
          <p:nvPr>
            <p:ph type="sldNum" sz="quarter" idx="5"/>
          </p:nvPr>
        </p:nvSpPr>
        <p:spPr/>
        <p:txBody>
          <a:bodyPr/>
          <a:lstStyle/>
          <a:p>
            <a:fld id="{5F161E51-F578-4AA7-8F26-1698E0F0EC79}" type="slidenum">
              <a:rPr lang="en-US" smtClean="0"/>
              <a:pPr/>
              <a:t>11</a:t>
            </a:fld>
            <a:endParaRPr lang="en-US"/>
          </a:p>
        </p:txBody>
      </p:sp>
    </p:spTree>
    <p:extLst>
      <p:ext uri="{BB962C8B-B14F-4D97-AF65-F5344CB8AC3E}">
        <p14:creationId xmlns:p14="http://schemas.microsoft.com/office/powerpoint/2010/main" val="1335494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82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Different</a:t>
            </a:r>
            <a:r>
              <a:rPr lang="en-US" baseline="0" dirty="0"/>
              <a:t> stages of Radix sort is pipelined so that throughput of the overall system increases. Each stage of Radix sort is implemented by counting sort as shown by this algorithm. We explain the counting sort in next slide</a:t>
            </a: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93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61E51-F578-4AA7-8F26-1698E0F0EC79}" type="slidenum">
              <a:rPr lang="en-US" smtClean="0"/>
              <a:pPr/>
              <a:t>108</a:t>
            </a:fld>
            <a:endParaRPr lang="en-US"/>
          </a:p>
        </p:txBody>
      </p:sp>
    </p:spTree>
    <p:extLst>
      <p:ext uri="{BB962C8B-B14F-4D97-AF65-F5344CB8AC3E}">
        <p14:creationId xmlns:p14="http://schemas.microsoft.com/office/powerpoint/2010/main" val="2486432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are</a:t>
            </a:r>
            <a:r>
              <a:rPr lang="en-US" baseline="0" dirty="0"/>
              <a:t> the goals of Software Optimization ?</a:t>
            </a: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114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4DD820A-71DD-4F44-AE3D-69553404CE70}"/>
              </a:ext>
            </a:extLst>
          </p:cNvPr>
          <p:cNvSpPr>
            <a:spLocks noGrp="1" noRot="1" noChangeAspect="1" noChangeArrowheads="1" noTextEdit="1"/>
          </p:cNvSpPr>
          <p:nvPr>
            <p:ph type="sldImg"/>
          </p:nvPr>
        </p:nvSpPr>
        <p:spPr>
          <a:xfrm>
            <a:off x="393700" y="692150"/>
            <a:ext cx="6070600" cy="3416300"/>
          </a:xfrm>
          <a:ln/>
        </p:spPr>
      </p:sp>
      <p:sp>
        <p:nvSpPr>
          <p:cNvPr id="16387" name="Rectangle 3">
            <a:extLst>
              <a:ext uri="{FF2B5EF4-FFF2-40B4-BE49-F238E27FC236}">
                <a16:creationId xmlns:a16="http://schemas.microsoft.com/office/drawing/2014/main" id="{DBB4A631-B43C-0749-98B4-36A3559A434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29061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0C6E589-FBA6-324C-ABC8-B39FD69E50C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Well, it’s </a:t>
            </a:r>
            <a:r>
              <a:rPr lang="en-US" altLang="en-US" dirty="0" err="1"/>
              <a:t>user+kernel</a:t>
            </a:r>
            <a:r>
              <a:rPr lang="en-US" altLang="en-US" dirty="0"/>
              <a:t> </a:t>
            </a:r>
            <a:r>
              <a:rPr lang="en-US" altLang="en-US" dirty="0" err="1"/>
              <a:t>cpu</a:t>
            </a:r>
            <a:r>
              <a:rPr lang="en-US" altLang="en-US" dirty="0"/>
              <a:t>, for this class, because that’s what we can do something about.</a:t>
            </a:r>
          </a:p>
          <a:p>
            <a:r>
              <a:rPr lang="en-US" altLang="en-US" dirty="0"/>
              <a:t>But for the rest of the class, I’ll just say ET and you don’t have to think hard about what it means (</a:t>
            </a:r>
            <a:r>
              <a:rPr lang="en-US" altLang="en-US" dirty="0" err="1"/>
              <a:t>ie</a:t>
            </a:r>
            <a:r>
              <a:rPr lang="en-US" altLang="en-US" dirty="0"/>
              <a:t>, assume no other jobs, no stalls for disk, etc.)</a:t>
            </a:r>
          </a:p>
          <a:p>
            <a:endParaRPr lang="en-US" altLang="en-US" dirty="0"/>
          </a:p>
          <a:p>
            <a:r>
              <a:rPr lang="en-US" altLang="en-US" b="1" dirty="0"/>
              <a:t>Maybe: </a:t>
            </a:r>
            <a:r>
              <a:rPr lang="en-US" altLang="en-US" b="0" dirty="0"/>
              <a:t>Note the ”time travel”. I.e. user &gt; real in this example because of parallelism!</a:t>
            </a:r>
            <a:endParaRPr lang="en-US" altLang="en-US" b="1" dirty="0"/>
          </a:p>
          <a:p>
            <a:endParaRPr lang="en-US" altLang="en-US" dirty="0"/>
          </a:p>
          <a:p>
            <a:r>
              <a:rPr lang="en-US" altLang="en-US" dirty="0"/>
              <a:t>In case I forget: https://</a:t>
            </a:r>
            <a:r>
              <a:rPr lang="en-US" altLang="en-US" dirty="0" err="1"/>
              <a:t>stackoverflow.com</a:t>
            </a:r>
            <a:r>
              <a:rPr lang="en-US" altLang="en-US" dirty="0"/>
              <a:t>/questions/556405/what-do-real-user-and-sys-mean-in-the-output-of-time1</a:t>
            </a:r>
          </a:p>
          <a:p>
            <a:r>
              <a:rPr lang="en-US" b="1" dirty="0"/>
              <a:t>Real</a:t>
            </a:r>
            <a:r>
              <a:rPr lang="en-US" dirty="0"/>
              <a:t> is wall clock time - time from start to finish of the call. This is all elapsed time including time slices used by other processes and time the process spends blocked (for example if it is waiting for I/O to complete).</a:t>
            </a:r>
          </a:p>
          <a:p>
            <a:r>
              <a:rPr lang="en-US" b="1" dirty="0"/>
              <a:t>User</a:t>
            </a:r>
            <a:r>
              <a:rPr lang="en-US" dirty="0"/>
              <a:t> is the amount of CPU time spent in user-mode code (outside the kernel) </a:t>
            </a:r>
            <a:r>
              <a:rPr lang="en-US" i="1" dirty="0"/>
              <a:t>within</a:t>
            </a:r>
            <a:r>
              <a:rPr lang="en-US" dirty="0"/>
              <a:t> the process. This is only actual CPU time used in executing the process. Other processes and time the process spends blocked do not count towards this figure.</a:t>
            </a:r>
          </a:p>
          <a:p>
            <a:r>
              <a:rPr lang="en-US" b="1" dirty="0"/>
              <a:t>Sys</a:t>
            </a:r>
            <a:r>
              <a:rPr lang="en-US" dirty="0"/>
              <a:t> is the amount of CPU time spent in the kernel within the process. This means executing CPU time spent in system calls </a:t>
            </a:r>
            <a:r>
              <a:rPr lang="en-US" i="1" dirty="0"/>
              <a:t>within the kernel,</a:t>
            </a:r>
            <a:r>
              <a:rPr lang="en-US" dirty="0"/>
              <a:t> as opposed to library code, which is still running in user-space. Like 'user', this is only CPU time used by the process. See below for a brief description of kernel mode (also known as 'supervisor' mode) and the system call mechanism.</a:t>
            </a:r>
          </a:p>
        </p:txBody>
      </p:sp>
      <p:sp>
        <p:nvSpPr>
          <p:cNvPr id="19459" name="Rectangle 3">
            <a:extLst>
              <a:ext uri="{FF2B5EF4-FFF2-40B4-BE49-F238E27FC236}">
                <a16:creationId xmlns:a16="http://schemas.microsoft.com/office/drawing/2014/main" id="{C9A4ED34-B5D0-584C-BAC3-3B5586BAFB30}"/>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718252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52691F1-362B-D24C-B209-B9AA086B7308}"/>
              </a:ext>
            </a:extLst>
          </p:cNvPr>
          <p:cNvSpPr>
            <a:spLocks noGrp="1" noRot="1" noChangeAspect="1" noChangeArrowheads="1" noTextEdit="1"/>
          </p:cNvSpPr>
          <p:nvPr>
            <p:ph type="sldImg"/>
          </p:nvPr>
        </p:nvSpPr>
        <p:spPr>
          <a:xfrm>
            <a:off x="393700" y="692150"/>
            <a:ext cx="6070600" cy="3416300"/>
          </a:xfrm>
          <a:ln/>
        </p:spPr>
      </p:sp>
      <p:sp>
        <p:nvSpPr>
          <p:cNvPr id="27651" name="Rectangle 3">
            <a:extLst>
              <a:ext uri="{FF2B5EF4-FFF2-40B4-BE49-F238E27FC236}">
                <a16:creationId xmlns:a16="http://schemas.microsoft.com/office/drawing/2014/main" id="{96870634-8F28-6541-8EE9-3A3AD8B8117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67657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5AFFF0D-A1DE-5747-A999-F4D25D45B60E}"/>
              </a:ext>
            </a:extLst>
          </p:cNvPr>
          <p:cNvSpPr>
            <a:spLocks noGrp="1" noRot="1" noChangeAspect="1" noChangeArrowheads="1" noTextEdit="1"/>
          </p:cNvSpPr>
          <p:nvPr>
            <p:ph type="sldImg"/>
          </p:nvPr>
        </p:nvSpPr>
        <p:spPr>
          <a:xfrm>
            <a:off x="393700" y="692150"/>
            <a:ext cx="6070600" cy="3416300"/>
          </a:xfrm>
          <a:ln/>
        </p:spPr>
      </p:sp>
      <p:sp>
        <p:nvSpPr>
          <p:cNvPr id="29699" name="Rectangle 3">
            <a:extLst>
              <a:ext uri="{FF2B5EF4-FFF2-40B4-BE49-F238E27FC236}">
                <a16:creationId xmlns:a16="http://schemas.microsoft.com/office/drawing/2014/main" id="{992DA92A-52D0-584F-9875-12E1667478F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a/b , b/a thing is just to make the point that the language can be confusing, and have seen lots of performance claims that use faulty terminology.  So we need to all agree on how we are going to talk about relative performance.</a:t>
            </a:r>
          </a:p>
        </p:txBody>
      </p:sp>
    </p:spTree>
    <p:extLst>
      <p:ext uri="{BB962C8B-B14F-4D97-AF65-F5344CB8AC3E}">
        <p14:creationId xmlns:p14="http://schemas.microsoft.com/office/powerpoint/2010/main" val="2380402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5D0AC6E-2D0C-4645-B9F2-2363DF179274}"/>
              </a:ext>
            </a:extLst>
          </p:cNvPr>
          <p:cNvSpPr>
            <a:spLocks noGrp="1" noRot="1" noChangeAspect="1" noChangeArrowheads="1" noTextEdit="1"/>
          </p:cNvSpPr>
          <p:nvPr>
            <p:ph type="sldImg"/>
          </p:nvPr>
        </p:nvSpPr>
        <p:spPr>
          <a:xfrm>
            <a:off x="393700" y="692150"/>
            <a:ext cx="6070600" cy="3416300"/>
          </a:xfrm>
          <a:ln/>
        </p:spPr>
      </p:sp>
      <p:sp>
        <p:nvSpPr>
          <p:cNvPr id="31747" name="Rectangle 3">
            <a:extLst>
              <a:ext uri="{FF2B5EF4-FFF2-40B4-BE49-F238E27FC236}">
                <a16:creationId xmlns:a16="http://schemas.microsoft.com/office/drawing/2014/main" id="{16A66B9B-7CA4-3041-BB1A-6BA6754FE6B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91313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809C5BC-228A-D84E-97DE-367A14751591}"/>
              </a:ext>
            </a:extLst>
          </p:cNvPr>
          <p:cNvSpPr>
            <a:spLocks noGrp="1" noRot="1" noChangeAspect="1" noChangeArrowheads="1" noTextEdit="1"/>
          </p:cNvSpPr>
          <p:nvPr>
            <p:ph type="sldImg"/>
          </p:nvPr>
        </p:nvSpPr>
        <p:spPr>
          <a:xfrm>
            <a:off x="393700" y="692150"/>
            <a:ext cx="6070600" cy="3416300"/>
          </a:xfrm>
          <a:ln/>
        </p:spPr>
      </p:sp>
      <p:sp>
        <p:nvSpPr>
          <p:cNvPr id="33795" name="Rectangle 3">
            <a:extLst>
              <a:ext uri="{FF2B5EF4-FFF2-40B4-BE49-F238E27FC236}">
                <a16:creationId xmlns:a16="http://schemas.microsoft.com/office/drawing/2014/main" id="{203BFC10-4710-5642-B6D7-A7EA33B6CE5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 like to work problems in the class, with participation and help from the class.  Now could also make this a “clicker question” or this quarter a “poll question”.  But maybe better to do that on the second one after working the first.</a:t>
            </a:r>
          </a:p>
        </p:txBody>
      </p:sp>
    </p:spTree>
    <p:extLst>
      <p:ext uri="{BB962C8B-B14F-4D97-AF65-F5344CB8AC3E}">
        <p14:creationId xmlns:p14="http://schemas.microsoft.com/office/powerpoint/2010/main" val="113383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a:t>Large number of modules </a:t>
            </a:r>
          </a:p>
          <a:p>
            <a:pPr>
              <a:buFontTx/>
              <a:buChar char="-"/>
            </a:pPr>
            <a:r>
              <a:rPr lang="en-US" baseline="0" dirty="0"/>
              <a:t>Special function </a:t>
            </a:r>
          </a:p>
          <a:p>
            <a:pPr>
              <a:buFontTx/>
              <a:buChar char="-"/>
            </a:pPr>
            <a:r>
              <a:rPr lang="en-US" baseline="0" dirty="0"/>
              <a:t>Your system is s</a:t>
            </a:r>
          </a:p>
          <a:p>
            <a:pPr>
              <a:buFontTx/>
              <a:buChar char="-"/>
            </a:pPr>
            <a:endParaRPr lang="en-US" baseline="0" dirty="0"/>
          </a:p>
          <a:p>
            <a:pPr>
              <a:buFontTx/>
              <a:buChar char="-"/>
            </a:pPr>
            <a:r>
              <a:rPr lang="en-US" baseline="0" dirty="0"/>
              <a:t>How are you going to connect these modules ?</a:t>
            </a:r>
          </a:p>
          <a:p>
            <a:pPr>
              <a:buFontTx/>
              <a:buChar char="-"/>
            </a:pPr>
            <a:r>
              <a:rPr lang="en-US" baseline="0" dirty="0"/>
              <a:t>What happens if I add new IP</a:t>
            </a:r>
          </a:p>
          <a:p>
            <a:pPr>
              <a:buFontTx/>
              <a:buChar char="-"/>
            </a:pPr>
            <a:endParaRPr lang="en-US" baseline="0" dirty="0"/>
          </a:p>
          <a:p>
            <a:pPr>
              <a:buFontTx/>
              <a:buChar char="-"/>
            </a:pPr>
            <a:r>
              <a:rPr lang="en-US" baseline="0" dirty="0"/>
              <a:t>We need a standard. </a:t>
            </a: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24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0E47990-6A8D-CE41-9942-B603474B066A}"/>
              </a:ext>
            </a:extLst>
          </p:cNvPr>
          <p:cNvSpPr>
            <a:spLocks noGrp="1" noRot="1" noChangeAspect="1" noChangeArrowheads="1" noTextEdit="1"/>
          </p:cNvSpPr>
          <p:nvPr>
            <p:ph type="sldImg"/>
          </p:nvPr>
        </p:nvSpPr>
        <p:spPr>
          <a:xfrm>
            <a:off x="393700" y="692150"/>
            <a:ext cx="6070600" cy="3416300"/>
          </a:xfrm>
          <a:ln/>
        </p:spPr>
      </p:sp>
      <p:sp>
        <p:nvSpPr>
          <p:cNvPr id="41987" name="Rectangle 3">
            <a:extLst>
              <a:ext uri="{FF2B5EF4-FFF2-40B4-BE49-F238E27FC236}">
                <a16:creationId xmlns:a16="http://schemas.microsoft.com/office/drawing/2014/main" id="{98B674E2-99A0-E944-A5B6-0662F748692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22343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735BB04-3894-4F4A-9380-AB80EFB84992}"/>
              </a:ext>
            </a:extLst>
          </p:cNvPr>
          <p:cNvSpPr>
            <a:spLocks noGrp="1" noRot="1" noChangeAspect="1" noChangeArrowheads="1" noTextEdit="1"/>
          </p:cNvSpPr>
          <p:nvPr>
            <p:ph type="sldImg"/>
          </p:nvPr>
        </p:nvSpPr>
        <p:spPr>
          <a:xfrm>
            <a:off x="393700" y="692150"/>
            <a:ext cx="6070600" cy="3416300"/>
          </a:xfrm>
          <a:ln/>
        </p:spPr>
      </p:sp>
      <p:sp>
        <p:nvSpPr>
          <p:cNvPr id="50179" name="Rectangle 3">
            <a:extLst>
              <a:ext uri="{FF2B5EF4-FFF2-40B4-BE49-F238E27FC236}">
                <a16:creationId xmlns:a16="http://schemas.microsoft.com/office/drawing/2014/main" id="{16C8879D-029E-DD43-9688-E8385EA1F46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After example, ask why it is okay that CPI is not an integer? What does this imply about instructions in this machine?</a:t>
            </a:r>
          </a:p>
        </p:txBody>
      </p:sp>
    </p:spTree>
    <p:extLst>
      <p:ext uri="{BB962C8B-B14F-4D97-AF65-F5344CB8AC3E}">
        <p14:creationId xmlns:p14="http://schemas.microsoft.com/office/powerpoint/2010/main" val="1676222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860007D-14CD-924C-A85A-4AE870360B3E}"/>
              </a:ext>
            </a:extLst>
          </p:cNvPr>
          <p:cNvSpPr>
            <a:spLocks noGrp="1" noRot="1" noChangeAspect="1" noChangeArrowheads="1" noTextEdit="1"/>
          </p:cNvSpPr>
          <p:nvPr>
            <p:ph type="sldImg"/>
          </p:nvPr>
        </p:nvSpPr>
        <p:spPr>
          <a:xfrm>
            <a:off x="393700" y="692150"/>
            <a:ext cx="6070600" cy="3416300"/>
          </a:xfrm>
          <a:ln/>
        </p:spPr>
      </p:sp>
      <p:sp>
        <p:nvSpPr>
          <p:cNvPr id="54275" name="Rectangle 3">
            <a:extLst>
              <a:ext uri="{FF2B5EF4-FFF2-40B4-BE49-F238E27FC236}">
                <a16:creationId xmlns:a16="http://schemas.microsoft.com/office/drawing/2014/main" id="{47C11A0E-55EA-B140-96F3-F80ADF9C435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Dimensional analysis</a:t>
            </a:r>
          </a:p>
        </p:txBody>
      </p:sp>
    </p:spTree>
    <p:extLst>
      <p:ext uri="{BB962C8B-B14F-4D97-AF65-F5344CB8AC3E}">
        <p14:creationId xmlns:p14="http://schemas.microsoft.com/office/powerpoint/2010/main" val="80781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B3D28E2-32FE-C14D-B585-0BAA8733E706}"/>
              </a:ext>
            </a:extLst>
          </p:cNvPr>
          <p:cNvSpPr>
            <a:spLocks noGrp="1" noRot="1" noChangeAspect="1" noChangeArrowheads="1" noTextEdit="1"/>
          </p:cNvSpPr>
          <p:nvPr>
            <p:ph type="sldImg"/>
          </p:nvPr>
        </p:nvSpPr>
        <p:spPr>
          <a:xfrm>
            <a:off x="393700" y="692150"/>
            <a:ext cx="6070600" cy="3416300"/>
          </a:xfrm>
          <a:ln/>
        </p:spPr>
      </p:sp>
      <p:sp>
        <p:nvSpPr>
          <p:cNvPr id="77827" name="Rectangle 3">
            <a:extLst>
              <a:ext uri="{FF2B5EF4-FFF2-40B4-BE49-F238E27FC236}">
                <a16:creationId xmlns:a16="http://schemas.microsoft.com/office/drawing/2014/main" id="{FC2478F3-D852-F14E-8A0B-5EDA12847F0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perf slides and ET equation are key to the whole class.</a:t>
            </a:r>
          </a:p>
        </p:txBody>
      </p:sp>
    </p:spTree>
    <p:extLst>
      <p:ext uri="{BB962C8B-B14F-4D97-AF65-F5344CB8AC3E}">
        <p14:creationId xmlns:p14="http://schemas.microsoft.com/office/powerpoint/2010/main" val="590878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7574056-96C9-E249-94AC-085E06851533}"/>
              </a:ext>
            </a:extLst>
          </p:cNvPr>
          <p:cNvSpPr>
            <a:spLocks noGrp="1" noRot="1" noChangeAspect="1" noChangeArrowheads="1" noTextEdit="1"/>
          </p:cNvSpPr>
          <p:nvPr>
            <p:ph type="sldImg"/>
          </p:nvPr>
        </p:nvSpPr>
        <p:spPr>
          <a:xfrm>
            <a:off x="393700" y="692150"/>
            <a:ext cx="6070600" cy="3416300"/>
          </a:xfrm>
          <a:ln/>
        </p:spPr>
      </p:sp>
      <p:sp>
        <p:nvSpPr>
          <p:cNvPr id="92163" name="Rectangle 3">
            <a:extLst>
              <a:ext uri="{FF2B5EF4-FFF2-40B4-BE49-F238E27FC236}">
                <a16:creationId xmlns:a16="http://schemas.microsoft.com/office/drawing/2014/main" id="{7AE84C79-5F5A-BE41-A42C-563FD2328E9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42357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1BBED252-5D37-4E41-BED4-AAE3EED305A1}"/>
              </a:ext>
            </a:extLst>
          </p:cNvPr>
          <p:cNvSpPr>
            <a:spLocks noGrp="1" noRot="1" noChangeAspect="1" noChangeArrowheads="1" noTextEdit="1"/>
          </p:cNvSpPr>
          <p:nvPr>
            <p:ph type="sldImg"/>
          </p:nvPr>
        </p:nvSpPr>
        <p:spPr>
          <a:xfrm>
            <a:off x="393700" y="692150"/>
            <a:ext cx="6070600" cy="3416300"/>
          </a:xfrm>
          <a:ln/>
        </p:spPr>
      </p:sp>
      <p:sp>
        <p:nvSpPr>
          <p:cNvPr id="98307" name="Rectangle 3">
            <a:extLst>
              <a:ext uri="{FF2B5EF4-FFF2-40B4-BE49-F238E27FC236}">
                <a16:creationId xmlns:a16="http://schemas.microsoft.com/office/drawing/2014/main" id="{2311C08E-E2D2-314A-B8A4-DE133778AAD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5123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B8ED0C8-32FC-D247-9C33-FF1B57D71112}"/>
              </a:ext>
            </a:extLst>
          </p:cNvPr>
          <p:cNvSpPr>
            <a:spLocks noGrp="1" noRot="1" noChangeAspect="1" noTextEdit="1"/>
          </p:cNvSpPr>
          <p:nvPr>
            <p:ph type="sldImg"/>
          </p:nvPr>
        </p:nvSpPr>
        <p:spPr>
          <a:xfrm>
            <a:off x="393700" y="692150"/>
            <a:ext cx="6070600" cy="3416300"/>
          </a:xfrm>
          <a:ln/>
        </p:spPr>
      </p:sp>
      <p:sp>
        <p:nvSpPr>
          <p:cNvPr id="100355" name="Notes Placeholder 2">
            <a:extLst>
              <a:ext uri="{FF2B5EF4-FFF2-40B4-BE49-F238E27FC236}">
                <a16:creationId xmlns:a16="http://schemas.microsoft.com/office/drawing/2014/main" id="{98D20A58-10D0-BF4E-AA5D-4A1A57E3B27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 love this slide.  If there is one other concept besides the ET equation I really want them to get, it is this.  It explains why I spent most of my career using parallel hardware to make single thread performance fast.</a:t>
            </a:r>
          </a:p>
        </p:txBody>
      </p:sp>
    </p:spTree>
    <p:extLst>
      <p:ext uri="{BB962C8B-B14F-4D97-AF65-F5344CB8AC3E}">
        <p14:creationId xmlns:p14="http://schemas.microsoft.com/office/powerpoint/2010/main" val="1688299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31A5A8C3-20D1-DE4E-8627-DB0AB005DAB1}"/>
              </a:ext>
            </a:extLst>
          </p:cNvPr>
          <p:cNvSpPr>
            <a:spLocks noGrp="1" noRot="1" noChangeAspect="1" noTextEdit="1"/>
          </p:cNvSpPr>
          <p:nvPr>
            <p:ph type="sldImg"/>
          </p:nvPr>
        </p:nvSpPr>
        <p:spPr>
          <a:xfrm>
            <a:off x="393700" y="692150"/>
            <a:ext cx="6070600" cy="3416300"/>
          </a:xfrm>
          <a:ln/>
        </p:spPr>
      </p:sp>
      <p:sp>
        <p:nvSpPr>
          <p:cNvPr id="102403" name="Notes Placeholder 2">
            <a:extLst>
              <a:ext uri="{FF2B5EF4-FFF2-40B4-BE49-F238E27FC236}">
                <a16:creationId xmlns:a16="http://schemas.microsoft.com/office/drawing/2014/main" id="{5F1B0619-34A3-A245-B7DC-979C28E0AEAC}"/>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02106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EE3F07A7-026C-8E48-A893-CE50313AC110}"/>
              </a:ext>
            </a:extLst>
          </p:cNvPr>
          <p:cNvSpPr>
            <a:spLocks noGrp="1" noRot="1" noChangeAspect="1" noTextEdit="1"/>
          </p:cNvSpPr>
          <p:nvPr>
            <p:ph type="sldImg"/>
          </p:nvPr>
        </p:nvSpPr>
        <p:spPr>
          <a:xfrm>
            <a:off x="393700" y="692150"/>
            <a:ext cx="6070600" cy="3416300"/>
          </a:xfrm>
          <a:ln/>
        </p:spPr>
      </p:sp>
      <p:sp>
        <p:nvSpPr>
          <p:cNvPr id="104451" name="Notes Placeholder 2">
            <a:extLst>
              <a:ext uri="{FF2B5EF4-FFF2-40B4-BE49-F238E27FC236}">
                <a16:creationId xmlns:a16="http://schemas.microsoft.com/office/drawing/2014/main" id="{F5B778AE-ADDD-0140-9308-2E7F4544E67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96840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7C2881F0-FFF8-194A-8AAA-693E82E478B1}"/>
              </a:ext>
            </a:extLst>
          </p:cNvPr>
          <p:cNvSpPr>
            <a:spLocks noGrp="1" noRot="1" noChangeAspect="1" noTextEdit="1"/>
          </p:cNvSpPr>
          <p:nvPr>
            <p:ph type="sldImg"/>
          </p:nvPr>
        </p:nvSpPr>
        <p:spPr>
          <a:xfrm>
            <a:off x="393700" y="692150"/>
            <a:ext cx="6070600" cy="3416300"/>
          </a:xfrm>
          <a:ln/>
        </p:spPr>
      </p:sp>
      <p:sp>
        <p:nvSpPr>
          <p:cNvPr id="106499" name="Notes Placeholder 2">
            <a:extLst>
              <a:ext uri="{FF2B5EF4-FFF2-40B4-BE49-F238E27FC236}">
                <a16:creationId xmlns:a16="http://schemas.microsoft.com/office/drawing/2014/main" id="{16CD1AAE-63D1-A44F-BD82-8BC2B245C610}"/>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t>n.b.</a:t>
            </a:r>
            <a:r>
              <a:rPr lang="en-US" altLang="en-US" dirty="0"/>
              <a:t> 1 / .19 = 5.26</a:t>
            </a:r>
          </a:p>
        </p:txBody>
      </p:sp>
    </p:spTree>
    <p:extLst>
      <p:ext uri="{BB962C8B-B14F-4D97-AF65-F5344CB8AC3E}">
        <p14:creationId xmlns:p14="http://schemas.microsoft.com/office/powerpoint/2010/main" val="137636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folks to find the CPU in the block diagram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25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13B7D6B-8CCA-1E40-B077-48BB91677B26}"/>
              </a:ext>
            </a:extLst>
          </p:cNvPr>
          <p:cNvSpPr>
            <a:spLocks noGrp="1" noRot="1" noChangeAspect="1" noChangeArrowheads="1" noTextEdit="1"/>
          </p:cNvSpPr>
          <p:nvPr>
            <p:ph type="sldImg"/>
          </p:nvPr>
        </p:nvSpPr>
        <p:spPr>
          <a:xfrm>
            <a:off x="393700" y="692150"/>
            <a:ext cx="6070600" cy="3416300"/>
          </a:xfrm>
          <a:ln/>
        </p:spPr>
      </p:sp>
      <p:sp>
        <p:nvSpPr>
          <p:cNvPr id="108547" name="Rectangle 3">
            <a:extLst>
              <a:ext uri="{FF2B5EF4-FFF2-40B4-BE49-F238E27FC236}">
                <a16:creationId xmlns:a16="http://schemas.microsoft.com/office/drawing/2014/main" id="{824905B4-15DB-B944-BDC6-8CA030FE508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96175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61E51-F578-4AA7-8F26-1698E0F0EC79}" type="slidenum">
              <a:rPr lang="en-US" smtClean="0"/>
              <a:pPr/>
              <a:t>32</a:t>
            </a:fld>
            <a:endParaRPr lang="en-US"/>
          </a:p>
        </p:txBody>
      </p:sp>
    </p:spTree>
    <p:extLst>
      <p:ext uri="{BB962C8B-B14F-4D97-AF65-F5344CB8AC3E}">
        <p14:creationId xmlns:p14="http://schemas.microsoft.com/office/powerpoint/2010/main" val="16037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61E51-F578-4AA7-8F26-1698E0F0EC79}" type="slidenum">
              <a:rPr lang="en-US" smtClean="0"/>
              <a:pPr/>
              <a:t>38</a:t>
            </a:fld>
            <a:endParaRPr lang="en-US"/>
          </a:p>
        </p:txBody>
      </p:sp>
    </p:spTree>
    <p:extLst>
      <p:ext uri="{BB962C8B-B14F-4D97-AF65-F5344CB8AC3E}">
        <p14:creationId xmlns:p14="http://schemas.microsoft.com/office/powerpoint/2010/main" val="1380654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5B3943B5-9312-164E-83A5-746AD8E19DB0}"/>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9" name="Date Placeholder 8">
            <a:extLst>
              <a:ext uri="{FF2B5EF4-FFF2-40B4-BE49-F238E27FC236}">
                <a16:creationId xmlns:a16="http://schemas.microsoft.com/office/drawing/2014/main" id="{528ECB4F-7160-354E-BF6A-4AA635C6AF58}"/>
              </a:ext>
            </a:extLst>
          </p:cNvPr>
          <p:cNvSpPr>
            <a:spLocks noGrp="1"/>
          </p:cNvSpPr>
          <p:nvPr>
            <p:ph type="dt" sz="half" idx="12"/>
          </p:nvPr>
        </p:nvSpPr>
        <p:spPr/>
        <p:txBody>
          <a:body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324721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DFA31C-F0D3-834F-B7D3-F20946BD1CE1}"/>
              </a:ext>
            </a:extLst>
          </p:cNvPr>
          <p:cNvSpPr>
            <a:spLocks noGrp="1"/>
          </p:cNvSpPr>
          <p:nvPr>
            <p:ph type="dt" sz="half" idx="10"/>
          </p:nvPr>
        </p:nvSpPr>
        <p:spPr/>
        <p:txBody>
          <a:bodyPr/>
          <a:lstStyle/>
          <a:p>
            <a:fld id="{6CEBDC7C-A47F-5F41-8035-8BFEDB51C087}" type="slidenum">
              <a:rPr lang="en-US" smtClean="0"/>
              <a:pPr/>
              <a:t>‹#›</a:t>
            </a:fld>
            <a:endParaRPr lang="en-US" dirty="0"/>
          </a:p>
        </p:txBody>
      </p:sp>
      <p:sp>
        <p:nvSpPr>
          <p:cNvPr id="8" name="Footer Placeholder 7">
            <a:extLst>
              <a:ext uri="{FF2B5EF4-FFF2-40B4-BE49-F238E27FC236}">
                <a16:creationId xmlns:a16="http://schemas.microsoft.com/office/drawing/2014/main" id="{15CFFAAE-E3E7-F842-8D62-FBC1B4BD1E47}"/>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202674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07D01-F95C-3F47-AD72-B2D5CE0F2AC3}"/>
              </a:ext>
            </a:extLst>
          </p:cNvPr>
          <p:cNvSpPr>
            <a:spLocks noGrp="1"/>
          </p:cNvSpPr>
          <p:nvPr>
            <p:ph type="dt" sz="half" idx="10"/>
          </p:nvPr>
        </p:nvSpPr>
        <p:spPr/>
        <p:txBody>
          <a:bodyPr/>
          <a:lstStyle/>
          <a:p>
            <a:fld id="{6CEBDC7C-A47F-5F41-8035-8BFEDB51C087}" type="slidenum">
              <a:rPr lang="en-US" smtClean="0"/>
              <a:pPr/>
              <a:t>‹#›</a:t>
            </a:fld>
            <a:endParaRPr lang="en-US" dirty="0"/>
          </a:p>
        </p:txBody>
      </p:sp>
      <p:sp>
        <p:nvSpPr>
          <p:cNvPr id="8" name="Footer Placeholder 7">
            <a:extLst>
              <a:ext uri="{FF2B5EF4-FFF2-40B4-BE49-F238E27FC236}">
                <a16:creationId xmlns:a16="http://schemas.microsoft.com/office/drawing/2014/main" id="{92309120-E64E-2645-811C-3C75E6842A07}"/>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371079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94180"/>
          </a:xfrm>
        </p:spPr>
        <p:txBody>
          <a:bodyPr/>
          <a:lstStyle>
            <a:lvl1pPr>
              <a:defRPr b="1">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838200" y="1355558"/>
            <a:ext cx="10515600" cy="48214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flipH="1">
            <a:off x="0" y="1259306"/>
            <a:ext cx="12192000" cy="0"/>
          </a:xfrm>
          <a:prstGeom prst="line">
            <a:avLst/>
          </a:prstGeom>
          <a:ln w="63500" cap="rnd">
            <a:gradFill flip="none" rotWithShape="1">
              <a:gsLst>
                <a:gs pos="36000">
                  <a:schemeClr val="accent1">
                    <a:lumMod val="40000"/>
                    <a:lumOff val="60000"/>
                  </a:schemeClr>
                </a:gs>
                <a:gs pos="46000">
                  <a:schemeClr val="accent1">
                    <a:lumMod val="95000"/>
                    <a:lumOff val="5000"/>
                  </a:schemeClr>
                </a:gs>
                <a:gs pos="100000">
                  <a:schemeClr val="accent1">
                    <a:lumMod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74D4C65B-51D7-BD4E-B108-B908FDC1EDA1}"/>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10" name="Date Placeholder 8">
            <a:extLst>
              <a:ext uri="{FF2B5EF4-FFF2-40B4-BE49-F238E27FC236}">
                <a16:creationId xmlns:a16="http://schemas.microsoft.com/office/drawing/2014/main" id="{86C6FFCA-EDF3-5E41-83E0-2A3F42DF7AC3}"/>
              </a:ext>
            </a:extLst>
          </p:cNvPr>
          <p:cNvSpPr>
            <a:spLocks noGrp="1"/>
          </p:cNvSpPr>
          <p:nvPr>
            <p:ph type="dt" sz="half" idx="12"/>
          </p:nvPr>
        </p:nvSpPr>
        <p:spPr>
          <a:xfrm>
            <a:off x="8680094" y="6356350"/>
            <a:ext cx="2743200" cy="365125"/>
          </a:xfrm>
        </p:spPr>
        <p:txBody>
          <a:body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29628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7">
            <a:extLst>
              <a:ext uri="{FF2B5EF4-FFF2-40B4-BE49-F238E27FC236}">
                <a16:creationId xmlns:a16="http://schemas.microsoft.com/office/drawing/2014/main" id="{D7B0A711-0380-804C-B14C-0450DA3A9091}"/>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9" name="Date Placeholder 8">
            <a:extLst>
              <a:ext uri="{FF2B5EF4-FFF2-40B4-BE49-F238E27FC236}">
                <a16:creationId xmlns:a16="http://schemas.microsoft.com/office/drawing/2014/main" id="{18913A74-7D1C-E243-85CF-9088E15F0974}"/>
              </a:ext>
            </a:extLst>
          </p:cNvPr>
          <p:cNvSpPr txBox="1">
            <a:spLocks/>
          </p:cNvSpPr>
          <p:nvPr userDrawn="1"/>
        </p:nvSpPr>
        <p:spPr>
          <a:xfrm>
            <a:off x="8680094" y="6356350"/>
            <a:ext cx="2743200" cy="365125"/>
          </a:xfrm>
          <a:prstGeom prst="rect">
            <a:avLst/>
          </a:prstGeom>
        </p:spPr>
        <p:txBody>
          <a:bodyPr anchor="ctr"/>
          <a:lstStyle>
            <a:defPPr>
              <a:defRPr lang="en-US"/>
            </a:defPPr>
            <a:lvl1pPr marL="0" algn="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168730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6B86E59F-AF85-F448-8B0C-934CB3A75764}"/>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10" name="Date Placeholder 8">
            <a:extLst>
              <a:ext uri="{FF2B5EF4-FFF2-40B4-BE49-F238E27FC236}">
                <a16:creationId xmlns:a16="http://schemas.microsoft.com/office/drawing/2014/main" id="{6842B363-B29B-1F45-B0F2-B76D13307FBB}"/>
              </a:ext>
            </a:extLst>
          </p:cNvPr>
          <p:cNvSpPr txBox="1">
            <a:spLocks/>
          </p:cNvSpPr>
          <p:nvPr userDrawn="1"/>
        </p:nvSpPr>
        <p:spPr>
          <a:xfrm>
            <a:off x="8680094" y="6356350"/>
            <a:ext cx="2743200" cy="365125"/>
          </a:xfrm>
          <a:prstGeom prst="rect">
            <a:avLst/>
          </a:prstGeom>
        </p:spPr>
        <p:txBody>
          <a:bodyPr anchor="ctr"/>
          <a:lstStyle>
            <a:defPPr>
              <a:defRPr lang="en-US"/>
            </a:defPPr>
            <a:lvl1pPr marL="0" algn="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1629758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559ED38E-53D6-354A-BB9B-F6A1EC038AD3}"/>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12" name="Date Placeholder 8">
            <a:extLst>
              <a:ext uri="{FF2B5EF4-FFF2-40B4-BE49-F238E27FC236}">
                <a16:creationId xmlns:a16="http://schemas.microsoft.com/office/drawing/2014/main" id="{5B448ACD-0AD1-214D-8E0B-EBE27709172F}"/>
              </a:ext>
            </a:extLst>
          </p:cNvPr>
          <p:cNvSpPr txBox="1">
            <a:spLocks/>
          </p:cNvSpPr>
          <p:nvPr userDrawn="1"/>
        </p:nvSpPr>
        <p:spPr>
          <a:xfrm>
            <a:off x="8680094" y="6356350"/>
            <a:ext cx="2743200" cy="365125"/>
          </a:xfrm>
          <a:prstGeom prst="rect">
            <a:avLst/>
          </a:prstGeom>
        </p:spPr>
        <p:txBody>
          <a:bodyPr anchor="ctr"/>
          <a:lstStyle>
            <a:defPPr>
              <a:defRPr lang="en-US"/>
            </a:defPPr>
            <a:lvl1pPr marL="0" algn="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14738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1286A2F-1924-A144-9FCB-FD2FD92F8528}"/>
              </a:ext>
            </a:extLst>
          </p:cNvPr>
          <p:cNvSpPr>
            <a:spLocks noGrp="1"/>
          </p:cNvSpPr>
          <p:nvPr>
            <p:ph type="dt" sz="half" idx="10"/>
          </p:nvPr>
        </p:nvSpPr>
        <p:spPr/>
        <p:txBody>
          <a:bodyPr/>
          <a:lstStyle/>
          <a:p>
            <a:fld id="{6CEBDC7C-A47F-5F41-8035-8BFEDB51C087}" type="slidenum">
              <a:rPr lang="en-US" smtClean="0"/>
              <a:pPr/>
              <a:t>‹#›</a:t>
            </a:fld>
            <a:endParaRPr lang="en-US" dirty="0"/>
          </a:p>
        </p:txBody>
      </p:sp>
      <p:sp>
        <p:nvSpPr>
          <p:cNvPr id="7" name="Footer Placeholder 6">
            <a:extLst>
              <a:ext uri="{FF2B5EF4-FFF2-40B4-BE49-F238E27FC236}">
                <a16:creationId xmlns:a16="http://schemas.microsoft.com/office/drawing/2014/main" id="{3753F6AC-417A-0B4C-8E27-A0C50BB6B37A}"/>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2349761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D28224C-A0FA-9A44-BB73-CDF8442B69C6}"/>
              </a:ext>
            </a:extLst>
          </p:cNvPr>
          <p:cNvSpPr>
            <a:spLocks noGrp="1"/>
          </p:cNvSpPr>
          <p:nvPr>
            <p:ph type="dt" sz="half" idx="10"/>
          </p:nvPr>
        </p:nvSpPr>
        <p:spPr/>
        <p:txBody>
          <a:bodyPr/>
          <a:lstStyle/>
          <a:p>
            <a:fld id="{6CEBDC7C-A47F-5F41-8035-8BFEDB51C087}" type="slidenum">
              <a:rPr lang="en-US" smtClean="0"/>
              <a:pPr/>
              <a:t>‹#›</a:t>
            </a:fld>
            <a:endParaRPr lang="en-US" dirty="0"/>
          </a:p>
        </p:txBody>
      </p:sp>
      <p:sp>
        <p:nvSpPr>
          <p:cNvPr id="6" name="Footer Placeholder 5">
            <a:extLst>
              <a:ext uri="{FF2B5EF4-FFF2-40B4-BE49-F238E27FC236}">
                <a16:creationId xmlns:a16="http://schemas.microsoft.com/office/drawing/2014/main" id="{7A6D22A2-58F1-7E43-9B62-15D0352122D5}"/>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75609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7E12B223-DBA0-E144-AD8D-5772035E17C3}"/>
              </a:ext>
            </a:extLst>
          </p:cNvPr>
          <p:cNvSpPr>
            <a:spLocks noGrp="1"/>
          </p:cNvSpPr>
          <p:nvPr>
            <p:ph type="dt" sz="half" idx="10"/>
          </p:nvPr>
        </p:nvSpPr>
        <p:spPr/>
        <p:txBody>
          <a:bodyPr/>
          <a:lstStyle/>
          <a:p>
            <a:fld id="{6CEBDC7C-A47F-5F41-8035-8BFEDB51C087}" type="slidenum">
              <a:rPr lang="en-US" smtClean="0"/>
              <a:pPr/>
              <a:t>‹#›</a:t>
            </a:fld>
            <a:endParaRPr lang="en-US" dirty="0"/>
          </a:p>
        </p:txBody>
      </p:sp>
      <p:sp>
        <p:nvSpPr>
          <p:cNvPr id="9" name="Footer Placeholder 8">
            <a:extLst>
              <a:ext uri="{FF2B5EF4-FFF2-40B4-BE49-F238E27FC236}">
                <a16:creationId xmlns:a16="http://schemas.microsoft.com/office/drawing/2014/main" id="{3DABAF3F-AC90-DF44-903C-6E91839D8F8D}"/>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3648526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C5792683-F5CE-9044-8864-84A24FDC42ED}"/>
              </a:ext>
            </a:extLst>
          </p:cNvPr>
          <p:cNvSpPr>
            <a:spLocks noGrp="1"/>
          </p:cNvSpPr>
          <p:nvPr>
            <p:ph type="dt" sz="half" idx="10"/>
          </p:nvPr>
        </p:nvSpPr>
        <p:spPr/>
        <p:txBody>
          <a:bodyPr/>
          <a:lstStyle/>
          <a:p>
            <a:fld id="{6CEBDC7C-A47F-5F41-8035-8BFEDB51C087}" type="slidenum">
              <a:rPr lang="en-US" smtClean="0"/>
              <a:pPr/>
              <a:t>‹#›</a:t>
            </a:fld>
            <a:endParaRPr lang="en-US" dirty="0"/>
          </a:p>
        </p:txBody>
      </p:sp>
      <p:sp>
        <p:nvSpPr>
          <p:cNvPr id="9" name="Footer Placeholder 8">
            <a:extLst>
              <a:ext uri="{FF2B5EF4-FFF2-40B4-BE49-F238E27FC236}">
                <a16:creationId xmlns:a16="http://schemas.microsoft.com/office/drawing/2014/main" id="{AE89A12A-EA99-3940-B40E-C58E02FEE4CE}"/>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138782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i="1">
                <a:solidFill>
                  <a:schemeClr val="bg1">
                    <a:lumMod val="50000"/>
                  </a:schemeClr>
                </a:solidFill>
              </a:defRPr>
            </a:lvl1pPr>
          </a:lstStyle>
          <a:p>
            <a:r>
              <a:rPr lang="en-US"/>
              <a:t>CC BY-NC-ND Pat Pannuto – Many slides adapted from Janarbek Matai</a:t>
            </a:r>
            <a:endParaRPr lang="en-US" dirty="0"/>
          </a:p>
        </p:txBody>
      </p:sp>
      <p:sp>
        <p:nvSpPr>
          <p:cNvPr id="7" name="Date Placeholder 6">
            <a:extLst>
              <a:ext uri="{FF2B5EF4-FFF2-40B4-BE49-F238E27FC236}">
                <a16:creationId xmlns:a16="http://schemas.microsoft.com/office/drawing/2014/main" id="{9B117B32-CADA-3645-B72F-CFAAA9FB5A62}"/>
              </a:ext>
            </a:extLst>
          </p:cNvPr>
          <p:cNvSpPr>
            <a:spLocks noGrp="1"/>
          </p:cNvSpPr>
          <p:nvPr>
            <p:ph type="dt" sz="half" idx="2"/>
          </p:nvPr>
        </p:nvSpPr>
        <p:spPr>
          <a:xfrm>
            <a:off x="8680094" y="6356350"/>
            <a:ext cx="2743200" cy="365125"/>
          </a:xfrm>
          <a:prstGeom prst="rect">
            <a:avLst/>
          </a:prstGeom>
        </p:spPr>
        <p:txBody>
          <a:bodyPr anchor="ctr"/>
          <a:lstStyle>
            <a:lvl1pPr algn="r">
              <a:defRPr sz="1000">
                <a:solidFill>
                  <a:schemeClr val="bg1">
                    <a:lumMod val="50000"/>
                  </a:schemeClr>
                </a:solidFill>
              </a:defRPr>
            </a:lvl1pPr>
          </a:lstStyle>
          <a:p>
            <a:fld id="{6CEBDC7C-A47F-5F41-8035-8BFEDB51C087}" type="slidenum">
              <a:rPr lang="en-US" smtClean="0"/>
              <a:pPr/>
              <a:t>‹#›</a:t>
            </a:fld>
            <a:endParaRPr lang="en-US" dirty="0"/>
          </a:p>
        </p:txBody>
      </p:sp>
    </p:spTree>
    <p:extLst>
      <p:ext uri="{BB962C8B-B14F-4D97-AF65-F5344CB8AC3E}">
        <p14:creationId xmlns:p14="http://schemas.microsoft.com/office/powerpoint/2010/main" val="74714446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en.wikipedia.org/wiki/Canonical_Huffman_code"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notesSlide" Target="../notesSlides/notesSlide24.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slideLayout" Target="../slideLayouts/slideLayout2.xml"/><Relationship Id="rId2" Type="http://schemas.openxmlformats.org/officeDocument/2006/relationships/tags" Target="../tags/tag38.xml"/><Relationship Id="rId16" Type="http://schemas.openxmlformats.org/officeDocument/2006/relationships/tags" Target="../tags/tag52.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tags" Target="../tags/tag5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s>
</file>

<file path=ppt/slides/_rels/slide116.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www.spec.org/benchmarks.html"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oleObject2.bin"/><Relationship Id="rId4" Type="http://schemas.openxmlformats.org/officeDocument/2006/relationships/image" Target="../media/image35.emf"/></Relationships>
</file>

<file path=ppt/slides/_rels/slide12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notesSlide" Target="../notesSlides/notesSlide26.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notesSlide" Target="../notesSlides/notesSlide27.xml"/></Relationships>
</file>

<file path=ppt/slides/_rels/slide128.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tags" Target="../tags/tag79.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5" Type="http://schemas.openxmlformats.org/officeDocument/2006/relationships/notesSlide" Target="../notesSlides/notesSlide28.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38.tiff"/><Relationship Id="rId4" Type="http://schemas.openxmlformats.org/officeDocument/2006/relationships/notesSlide" Target="../notesSlides/notesSlide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3" Type="http://schemas.openxmlformats.org/officeDocument/2006/relationships/tags" Target="../tags/tag95.xml"/><Relationship Id="rId18" Type="http://schemas.openxmlformats.org/officeDocument/2006/relationships/tags" Target="../tags/tag100.xml"/><Relationship Id="rId26" Type="http://schemas.openxmlformats.org/officeDocument/2006/relationships/tags" Target="../tags/tag108.xml"/><Relationship Id="rId3" Type="http://schemas.openxmlformats.org/officeDocument/2006/relationships/tags" Target="../tags/tag85.xml"/><Relationship Id="rId21" Type="http://schemas.openxmlformats.org/officeDocument/2006/relationships/tags" Target="../tags/tag103.xml"/><Relationship Id="rId34" Type="http://schemas.openxmlformats.org/officeDocument/2006/relationships/tags" Target="../tags/tag116.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tags" Target="../tags/tag99.xml"/><Relationship Id="rId25" Type="http://schemas.openxmlformats.org/officeDocument/2006/relationships/tags" Target="../tags/tag107.xml"/><Relationship Id="rId33" Type="http://schemas.openxmlformats.org/officeDocument/2006/relationships/tags" Target="../tags/tag115.xml"/><Relationship Id="rId2" Type="http://schemas.openxmlformats.org/officeDocument/2006/relationships/tags" Target="../tags/tag84.xml"/><Relationship Id="rId16" Type="http://schemas.openxmlformats.org/officeDocument/2006/relationships/tags" Target="../tags/tag98.xml"/><Relationship Id="rId20" Type="http://schemas.openxmlformats.org/officeDocument/2006/relationships/tags" Target="../tags/tag102.xml"/><Relationship Id="rId29" Type="http://schemas.openxmlformats.org/officeDocument/2006/relationships/tags" Target="../tags/tag111.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tags" Target="../tags/tag106.xml"/><Relationship Id="rId32" Type="http://schemas.openxmlformats.org/officeDocument/2006/relationships/tags" Target="../tags/tag114.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tags" Target="../tags/tag105.xml"/><Relationship Id="rId28" Type="http://schemas.openxmlformats.org/officeDocument/2006/relationships/tags" Target="../tags/tag110.xml"/><Relationship Id="rId36" Type="http://schemas.openxmlformats.org/officeDocument/2006/relationships/notesSlide" Target="../notesSlides/notesSlide30.xml"/><Relationship Id="rId10" Type="http://schemas.openxmlformats.org/officeDocument/2006/relationships/tags" Target="../tags/tag92.xml"/><Relationship Id="rId19" Type="http://schemas.openxmlformats.org/officeDocument/2006/relationships/tags" Target="../tags/tag101.xml"/><Relationship Id="rId31" Type="http://schemas.openxmlformats.org/officeDocument/2006/relationships/tags" Target="../tags/tag113.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 Id="rId27" Type="http://schemas.openxmlformats.org/officeDocument/2006/relationships/tags" Target="../tags/tag109.xml"/><Relationship Id="rId30" Type="http://schemas.openxmlformats.org/officeDocument/2006/relationships/tags" Target="../tags/tag112.xml"/><Relationship Id="rId35" Type="http://schemas.openxmlformats.org/officeDocument/2006/relationships/slideLayout" Target="../slideLayouts/slideLayout2.xml"/><Relationship Id="rId8" Type="http://schemas.openxmlformats.org/officeDocument/2006/relationships/tags" Target="../tags/tag9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notesSlide" Target="../notesSlides/notesSlide31.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9.emf"/></Relationships>
</file>

<file path=ppt/slides/_rels/slide134.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tags" Target="../tags/tag136.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notesSlide" Target="../notesSlides/notesSlide32.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tags" Target="../tags/tag133.xml"/><Relationship Id="rId10" Type="http://schemas.openxmlformats.org/officeDocument/2006/relationships/tags" Target="../tags/tag128.xml"/><Relationship Id="rId19" Type="http://schemas.openxmlformats.org/officeDocument/2006/relationships/slideLayout" Target="../slideLayouts/slideLayout2.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notesSlide" Target="../notesSlides/notesSlide33.xml"/><Relationship Id="rId5" Type="http://schemas.openxmlformats.org/officeDocument/2006/relationships/tags" Target="../tags/tag141.xml"/><Relationship Id="rId10" Type="http://schemas.openxmlformats.org/officeDocument/2006/relationships/slideLayout" Target="../slideLayouts/slideLayout2.xml"/><Relationship Id="rId4" Type="http://schemas.openxmlformats.org/officeDocument/2006/relationships/tags" Target="../tags/tag140.xml"/><Relationship Id="rId9" Type="http://schemas.openxmlformats.org/officeDocument/2006/relationships/tags" Target="../tags/tag145.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4" Type="http://schemas.openxmlformats.org/officeDocument/2006/relationships/notesSlide" Target="../notesSlides/notesSlide34.xml"/></Relationships>
</file>

<file path=ppt/slides/_rels/slide139.xml.rels><?xml version="1.0" encoding="UTF-8" standalone="yes"?>
<Relationships xmlns="http://schemas.openxmlformats.org/package/2006/relationships"><Relationship Id="rId8" Type="http://schemas.openxmlformats.org/officeDocument/2006/relationships/tags" Target="../tags/tag155.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notesSlide" Target="../notesSlides/notesSlide35.xml"/><Relationship Id="rId5" Type="http://schemas.openxmlformats.org/officeDocument/2006/relationships/tags" Target="../tags/tag152.xml"/><Relationship Id="rId10" Type="http://schemas.openxmlformats.org/officeDocument/2006/relationships/slideLayout" Target="../slideLayouts/slideLayout2.xml"/><Relationship Id="rId4" Type="http://schemas.openxmlformats.org/officeDocument/2006/relationships/tags" Target="../tags/tag151.xml"/><Relationship Id="rId9" Type="http://schemas.openxmlformats.org/officeDocument/2006/relationships/tags" Target="../tags/tag1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notesSlide" Target="../notesSlides/notesSlide36.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Layout" Target="../slideLayouts/slideLayout2.xml"/><Relationship Id="rId5" Type="http://schemas.openxmlformats.org/officeDocument/2006/relationships/tags" Target="../tags/tag161.xml"/><Relationship Id="rId4" Type="http://schemas.openxmlformats.org/officeDocument/2006/relationships/tags" Target="../tags/tag160.xml"/></Relationships>
</file>

<file path=ppt/slides/_rels/slide141.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tags" Target="../tags/tag173.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5" Type="http://schemas.openxmlformats.org/officeDocument/2006/relationships/notesSlide" Target="../notesSlides/notesSlide37.xml"/><Relationship Id="rId10" Type="http://schemas.openxmlformats.org/officeDocument/2006/relationships/tags" Target="../tags/tag171.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tags" Target="../tags/tag187.xml"/><Relationship Id="rId18" Type="http://schemas.openxmlformats.org/officeDocument/2006/relationships/tags" Target="../tags/tag192.xml"/><Relationship Id="rId3" Type="http://schemas.openxmlformats.org/officeDocument/2006/relationships/tags" Target="../tags/tag177.xml"/><Relationship Id="rId21" Type="http://schemas.openxmlformats.org/officeDocument/2006/relationships/tags" Target="../tags/tag195.xml"/><Relationship Id="rId7" Type="http://schemas.openxmlformats.org/officeDocument/2006/relationships/tags" Target="../tags/tag181.xml"/><Relationship Id="rId12" Type="http://schemas.openxmlformats.org/officeDocument/2006/relationships/tags" Target="../tags/tag186.xml"/><Relationship Id="rId17" Type="http://schemas.openxmlformats.org/officeDocument/2006/relationships/tags" Target="../tags/tag191.xml"/><Relationship Id="rId2" Type="http://schemas.openxmlformats.org/officeDocument/2006/relationships/tags" Target="../tags/tag176.xml"/><Relationship Id="rId16" Type="http://schemas.openxmlformats.org/officeDocument/2006/relationships/tags" Target="../tags/tag190.xml"/><Relationship Id="rId20" Type="http://schemas.openxmlformats.org/officeDocument/2006/relationships/tags" Target="../tags/tag194.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tags" Target="../tags/tag185.xml"/><Relationship Id="rId5" Type="http://schemas.openxmlformats.org/officeDocument/2006/relationships/tags" Target="../tags/tag179.xml"/><Relationship Id="rId15" Type="http://schemas.openxmlformats.org/officeDocument/2006/relationships/tags" Target="../tags/tag189.xml"/><Relationship Id="rId23" Type="http://schemas.openxmlformats.org/officeDocument/2006/relationships/notesSlide" Target="../notesSlides/notesSlide38.xml"/><Relationship Id="rId10" Type="http://schemas.openxmlformats.org/officeDocument/2006/relationships/tags" Target="../tags/tag184.xml"/><Relationship Id="rId19" Type="http://schemas.openxmlformats.org/officeDocument/2006/relationships/tags" Target="../tags/tag193.xml"/><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tags" Target="../tags/tag188.xml"/><Relationship Id="rId22"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3" Type="http://schemas.openxmlformats.org/officeDocument/2006/relationships/tags" Target="../tags/tag208.xml"/><Relationship Id="rId18" Type="http://schemas.openxmlformats.org/officeDocument/2006/relationships/tags" Target="../tags/tag213.xml"/><Relationship Id="rId26" Type="http://schemas.openxmlformats.org/officeDocument/2006/relationships/tags" Target="../tags/tag221.xml"/><Relationship Id="rId39" Type="http://schemas.openxmlformats.org/officeDocument/2006/relationships/tags" Target="../tags/tag234.xml"/><Relationship Id="rId21" Type="http://schemas.openxmlformats.org/officeDocument/2006/relationships/tags" Target="../tags/tag216.xml"/><Relationship Id="rId34" Type="http://schemas.openxmlformats.org/officeDocument/2006/relationships/tags" Target="../tags/tag229.xml"/><Relationship Id="rId42" Type="http://schemas.openxmlformats.org/officeDocument/2006/relationships/slideLayout" Target="../slideLayouts/slideLayout2.xml"/><Relationship Id="rId7" Type="http://schemas.openxmlformats.org/officeDocument/2006/relationships/tags" Target="../tags/tag202.xml"/><Relationship Id="rId2" Type="http://schemas.openxmlformats.org/officeDocument/2006/relationships/tags" Target="../tags/tag197.xml"/><Relationship Id="rId16" Type="http://schemas.openxmlformats.org/officeDocument/2006/relationships/tags" Target="../tags/tag211.xml"/><Relationship Id="rId20" Type="http://schemas.openxmlformats.org/officeDocument/2006/relationships/tags" Target="../tags/tag215.xml"/><Relationship Id="rId29" Type="http://schemas.openxmlformats.org/officeDocument/2006/relationships/tags" Target="../tags/tag224.xml"/><Relationship Id="rId41" Type="http://schemas.openxmlformats.org/officeDocument/2006/relationships/tags" Target="../tags/tag236.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24" Type="http://schemas.openxmlformats.org/officeDocument/2006/relationships/tags" Target="../tags/tag219.xml"/><Relationship Id="rId32" Type="http://schemas.openxmlformats.org/officeDocument/2006/relationships/tags" Target="../tags/tag227.xml"/><Relationship Id="rId37" Type="http://schemas.openxmlformats.org/officeDocument/2006/relationships/tags" Target="../tags/tag232.xml"/><Relationship Id="rId40" Type="http://schemas.openxmlformats.org/officeDocument/2006/relationships/tags" Target="../tags/tag235.xml"/><Relationship Id="rId5" Type="http://schemas.openxmlformats.org/officeDocument/2006/relationships/tags" Target="../tags/tag200.xml"/><Relationship Id="rId15" Type="http://schemas.openxmlformats.org/officeDocument/2006/relationships/tags" Target="../tags/tag210.xml"/><Relationship Id="rId23" Type="http://schemas.openxmlformats.org/officeDocument/2006/relationships/tags" Target="../tags/tag218.xml"/><Relationship Id="rId28" Type="http://schemas.openxmlformats.org/officeDocument/2006/relationships/tags" Target="../tags/tag223.xml"/><Relationship Id="rId36" Type="http://schemas.openxmlformats.org/officeDocument/2006/relationships/tags" Target="../tags/tag231.xml"/><Relationship Id="rId10" Type="http://schemas.openxmlformats.org/officeDocument/2006/relationships/tags" Target="../tags/tag205.xml"/><Relationship Id="rId19" Type="http://schemas.openxmlformats.org/officeDocument/2006/relationships/tags" Target="../tags/tag214.xml"/><Relationship Id="rId31" Type="http://schemas.openxmlformats.org/officeDocument/2006/relationships/tags" Target="../tags/tag226.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 Id="rId22" Type="http://schemas.openxmlformats.org/officeDocument/2006/relationships/tags" Target="../tags/tag217.xml"/><Relationship Id="rId27" Type="http://schemas.openxmlformats.org/officeDocument/2006/relationships/tags" Target="../tags/tag222.xml"/><Relationship Id="rId30" Type="http://schemas.openxmlformats.org/officeDocument/2006/relationships/tags" Target="../tags/tag225.xml"/><Relationship Id="rId35" Type="http://schemas.openxmlformats.org/officeDocument/2006/relationships/tags" Target="../tags/tag230.xml"/><Relationship Id="rId43" Type="http://schemas.openxmlformats.org/officeDocument/2006/relationships/notesSlide" Target="../notesSlides/notesSlide39.xml"/><Relationship Id="rId8" Type="http://schemas.openxmlformats.org/officeDocument/2006/relationships/tags" Target="../tags/tag203.xml"/><Relationship Id="rId3" Type="http://schemas.openxmlformats.org/officeDocument/2006/relationships/tags" Target="../tags/tag198.xml"/><Relationship Id="rId12" Type="http://schemas.openxmlformats.org/officeDocument/2006/relationships/tags" Target="../tags/tag207.xml"/><Relationship Id="rId17" Type="http://schemas.openxmlformats.org/officeDocument/2006/relationships/tags" Target="../tags/tag212.xml"/><Relationship Id="rId25" Type="http://schemas.openxmlformats.org/officeDocument/2006/relationships/tags" Target="../tags/tag220.xml"/><Relationship Id="rId33" Type="http://schemas.openxmlformats.org/officeDocument/2006/relationships/tags" Target="../tags/tag228.xml"/><Relationship Id="rId38" Type="http://schemas.openxmlformats.org/officeDocument/2006/relationships/tags" Target="../tags/tag233.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8.xml"/><Relationship Id="rId1" Type="http://schemas.openxmlformats.org/officeDocument/2006/relationships/tags" Target="../tags/tag237.xml"/><Relationship Id="rId4" Type="http://schemas.openxmlformats.org/officeDocument/2006/relationships/notesSlide" Target="../notesSlides/notesSlide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zynqbook.co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www.pynq.io/" TargetMode="External"/><Relationship Id="rId4" Type="http://schemas.openxmlformats.org/officeDocument/2006/relationships/hyperlink" Target="http://www.zynqbook.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patpannuto.com/classes/2022/summer/wes237b" TargetMode="External"/><Relationship Id="rId7"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10" Type="http://schemas.openxmlformats.org/officeDocument/2006/relationships/image" Target="../media/image18.png"/><Relationship Id="rId4" Type="http://schemas.openxmlformats.org/officeDocument/2006/relationships/image" Target="../media/image12.tif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arxiv.org/pdf/1602.01528.pdf" TargetMode="External"/><Relationship Id="rId3" Type="http://schemas.openxmlformats.org/officeDocument/2006/relationships/hyperlink" Target="https://lighton.ai/" TargetMode="External"/><Relationship Id="rId7" Type="http://schemas.openxmlformats.org/officeDocument/2006/relationships/hyperlink" Target="https://cs217.stanford.edu/" TargetMode="External"/><Relationship Id="rId12" Type="http://schemas.openxmlformats.org/officeDocument/2006/relationships/hyperlink" Target="https://www.cinema5d.com/sony-imx500-worlds-ai-image-sensor-announced/" TargetMode="External"/><Relationship Id="rId2" Type="http://schemas.openxmlformats.org/officeDocument/2006/relationships/hyperlink" Target="https://emai19.sites.stanford.edu/workshop-presentations" TargetMode="External"/><Relationship Id="rId1" Type="http://schemas.openxmlformats.org/officeDocument/2006/relationships/slideLayout" Target="../slideLayouts/slideLayout2.xml"/><Relationship Id="rId6" Type="http://schemas.openxmlformats.org/officeDocument/2006/relationships/hyperlink" Target="https://arxiv.org/pdf/1612.07625.pdf" TargetMode="External"/><Relationship Id="rId11" Type="http://schemas.openxmlformats.org/officeDocument/2006/relationships/hyperlink" Target="http://rpg.ifi.uzh.ch/CVPR19_event_vision_workshop.html" TargetMode="External"/><Relationship Id="rId5" Type="http://schemas.openxmlformats.org/officeDocument/2006/relationships/hyperlink" Target="https://www.optalysys.com/" TargetMode="External"/><Relationship Id="rId10" Type="http://schemas.openxmlformats.org/officeDocument/2006/relationships/hyperlink" Target="https://dl.acm.org/doi/abs/10.1145/3131672.3131675" TargetMode="External"/><Relationship Id="rId4" Type="http://schemas.openxmlformats.org/officeDocument/2006/relationships/hyperlink" Target="https://lightmatter.co/" TargetMode="External"/><Relationship Id="rId9" Type="http://schemas.openxmlformats.org/officeDocument/2006/relationships/hyperlink" Target="https://arxiv.org/pdf/2001.03253.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19.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notesSlide" Target="../notesSlides/notesSlide1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49.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slideLayout" Target="../slideLayouts/slideLayout2.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5.jpeg"/></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8.jpeg"/><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8.jpe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479" y="214747"/>
            <a:ext cx="11197389" cy="2387600"/>
          </a:xfrm>
        </p:spPr>
        <p:txBody>
          <a:bodyPr>
            <a:normAutofit/>
          </a:bodyPr>
          <a:lstStyle/>
          <a:p>
            <a:r>
              <a:rPr lang="en-US" sz="4800" b="1" dirty="0">
                <a:solidFill>
                  <a:schemeClr val="accent5">
                    <a:lumMod val="75000"/>
                  </a:schemeClr>
                </a:solidFill>
              </a:rPr>
              <a:t>WES 237B: Master of Advanced Study in Wireless Embedded Systems</a:t>
            </a:r>
            <a:endParaRPr lang="en-US" sz="4000" b="1" dirty="0">
              <a:solidFill>
                <a:schemeClr val="accent5">
                  <a:lumMod val="75000"/>
                </a:schemeClr>
              </a:solidFill>
            </a:endParaRPr>
          </a:p>
        </p:txBody>
      </p:sp>
      <p:sp>
        <p:nvSpPr>
          <p:cNvPr id="3" name="Subtitle 2"/>
          <p:cNvSpPr>
            <a:spLocks noGrp="1"/>
          </p:cNvSpPr>
          <p:nvPr>
            <p:ph type="subTitle" idx="1"/>
          </p:nvPr>
        </p:nvSpPr>
        <p:spPr>
          <a:xfrm>
            <a:off x="1213899" y="3379304"/>
            <a:ext cx="9144000" cy="2492106"/>
          </a:xfrm>
        </p:spPr>
        <p:txBody>
          <a:bodyPr>
            <a:noAutofit/>
          </a:bodyPr>
          <a:lstStyle/>
          <a:p>
            <a:pPr algn="l"/>
            <a:r>
              <a:rPr lang="en-US" sz="2800" b="1" dirty="0">
                <a:solidFill>
                  <a:schemeClr val="accent5">
                    <a:lumMod val="75000"/>
                  </a:schemeClr>
                </a:solidFill>
              </a:rPr>
              <a:t>Pat </a:t>
            </a:r>
            <a:r>
              <a:rPr lang="en-US" sz="2800" b="1" dirty="0" err="1">
                <a:solidFill>
                  <a:schemeClr val="accent5">
                    <a:lumMod val="75000"/>
                  </a:schemeClr>
                </a:solidFill>
              </a:rPr>
              <a:t>Pannuto</a:t>
            </a:r>
            <a:endParaRPr lang="en-US" sz="2800" i="1" baseline="30000" dirty="0">
              <a:solidFill>
                <a:schemeClr val="accent5">
                  <a:lumMod val="75000"/>
                </a:schemeClr>
              </a:solidFill>
            </a:endParaRPr>
          </a:p>
          <a:p>
            <a:pPr algn="l"/>
            <a:r>
              <a:rPr lang="en-US" sz="2000" i="1" dirty="0">
                <a:solidFill>
                  <a:schemeClr val="accent5">
                    <a:lumMod val="75000"/>
                  </a:schemeClr>
                </a:solidFill>
              </a:rPr>
              <a:t>Department of Computer Science and Engineering </a:t>
            </a:r>
          </a:p>
          <a:p>
            <a:pPr algn="l"/>
            <a:r>
              <a:rPr lang="en-US" sz="2000" i="1" dirty="0">
                <a:solidFill>
                  <a:schemeClr val="accent5">
                    <a:lumMod val="75000"/>
                  </a:schemeClr>
                </a:solidFill>
              </a:rPr>
              <a:t>University of California, San Diego</a:t>
            </a:r>
          </a:p>
          <a:p>
            <a:pPr algn="l"/>
            <a:r>
              <a:rPr lang="en-US" sz="2000" b="1" i="1" dirty="0">
                <a:solidFill>
                  <a:schemeClr val="accent5">
                    <a:lumMod val="75000"/>
                  </a:schemeClr>
                </a:solidFill>
              </a:rPr>
              <a:t>Summer Session 2022</a:t>
            </a:r>
          </a:p>
        </p:txBody>
      </p:sp>
      <p:pic>
        <p:nvPicPr>
          <p:cNvPr id="4" name="Picture 3" descr="CSELogo_text_color.gif"/>
          <p:cNvPicPr>
            <a:picLocks noChangeAspect="1"/>
          </p:cNvPicPr>
          <p:nvPr/>
        </p:nvPicPr>
        <p:blipFill>
          <a:blip r:embed="rId3" cstate="print"/>
          <a:srcRect/>
          <a:stretch>
            <a:fillRect/>
          </a:stretch>
        </p:blipFill>
        <p:spPr bwMode="auto">
          <a:xfrm>
            <a:off x="-6350" y="6146801"/>
            <a:ext cx="3104764" cy="711200"/>
          </a:xfrm>
          <a:prstGeom prst="rect">
            <a:avLst/>
          </a:prstGeom>
          <a:noFill/>
          <a:ln w="9525">
            <a:noFill/>
            <a:miter lim="800000"/>
            <a:headEnd/>
            <a:tailEnd/>
          </a:ln>
        </p:spPr>
      </p:pic>
    </p:spTree>
    <p:extLst>
      <p:ext uri="{BB962C8B-B14F-4D97-AF65-F5344CB8AC3E}">
        <p14:creationId xmlns:p14="http://schemas.microsoft.com/office/powerpoint/2010/main" val="318100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embedded system?</a:t>
            </a:r>
          </a:p>
        </p:txBody>
      </p:sp>
      <p:sp>
        <p:nvSpPr>
          <p:cNvPr id="6" name="Rounded Rectangle 5"/>
          <p:cNvSpPr/>
          <p:nvPr/>
        </p:nvSpPr>
        <p:spPr>
          <a:xfrm>
            <a:off x="140680" y="1622473"/>
            <a:ext cx="11839073" cy="15955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indent="-1143000" algn="ctr"/>
            <a:r>
              <a:rPr lang="en-US" sz="4800" b="1" i="1" dirty="0">
                <a:solidFill>
                  <a:schemeClr val="accent5">
                    <a:lumMod val="50000"/>
                  </a:schemeClr>
                </a:solidFill>
                <a:sym typeface="Wingdings" pitchFamily="2" charset="2"/>
              </a:rPr>
              <a:t>A domain-specific + high-performance system</a:t>
            </a:r>
          </a:p>
        </p:txBody>
      </p:sp>
      <p:sp>
        <p:nvSpPr>
          <p:cNvPr id="8" name="Rectangle 7"/>
          <p:cNvSpPr/>
          <p:nvPr/>
        </p:nvSpPr>
        <p:spPr>
          <a:xfrm>
            <a:off x="802608" y="3581152"/>
            <a:ext cx="10515215" cy="1077218"/>
          </a:xfrm>
          <a:prstGeom prst="rect">
            <a:avLst/>
          </a:prstGeom>
        </p:spPr>
        <p:txBody>
          <a:bodyPr wrap="square">
            <a:spAutoFit/>
          </a:bodyPr>
          <a:lstStyle/>
          <a:p>
            <a:pPr algn="ctr"/>
            <a:r>
              <a:rPr lang="en-US" sz="3200" i="1" dirty="0"/>
              <a:t>Achieving high-performance while reducing power consumption is a key, and how to do that?</a:t>
            </a:r>
          </a:p>
        </p:txBody>
      </p:sp>
      <p:sp>
        <p:nvSpPr>
          <p:cNvPr id="5" name="Rectangle 4">
            <a:extLst>
              <a:ext uri="{FF2B5EF4-FFF2-40B4-BE49-F238E27FC236}">
                <a16:creationId xmlns:a16="http://schemas.microsoft.com/office/drawing/2014/main" id="{3C38909D-6799-4D02-BA43-AC1C964323D6}"/>
              </a:ext>
            </a:extLst>
          </p:cNvPr>
          <p:cNvSpPr/>
          <p:nvPr/>
        </p:nvSpPr>
        <p:spPr>
          <a:xfrm>
            <a:off x="802607" y="5006767"/>
            <a:ext cx="10515215" cy="954107"/>
          </a:xfrm>
          <a:prstGeom prst="rect">
            <a:avLst/>
          </a:prstGeom>
        </p:spPr>
        <p:txBody>
          <a:bodyPr wrap="square">
            <a:spAutoFit/>
          </a:bodyPr>
          <a:lstStyle/>
          <a:p>
            <a:pPr algn="ctr"/>
            <a:r>
              <a:rPr lang="en-US" sz="2800" i="1" dirty="0"/>
              <a:t>There is no single answer! Usually, involves multiple factors (tradeoff) latency, throughput, power, cost,...  </a:t>
            </a:r>
            <a:r>
              <a:rPr lang="en-US" sz="2800" i="1" dirty="0">
                <a:solidFill>
                  <a:srgbClr val="FF0000"/>
                </a:solidFill>
              </a:rPr>
              <a:t>What is ”performance” anyway??</a:t>
            </a:r>
          </a:p>
        </p:txBody>
      </p:sp>
      <p:sp>
        <p:nvSpPr>
          <p:cNvPr id="3" name="Footer Placeholder 2">
            <a:extLst>
              <a:ext uri="{FF2B5EF4-FFF2-40B4-BE49-F238E27FC236}">
                <a16:creationId xmlns:a16="http://schemas.microsoft.com/office/drawing/2014/main" id="{EEE2DA66-BA39-1043-B48B-6F54BF1C6486}"/>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20759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F</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B</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solidFill>
                            <a:schemeClr val="bg1"/>
                          </a:solidFill>
                        </a:rPr>
                        <a:t>C</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3"/>
                  </a:ext>
                </a:extLst>
              </a:tr>
              <a:tr h="207004">
                <a:tc>
                  <a:txBody>
                    <a:bodyPr/>
                    <a:lstStyle/>
                    <a:p>
                      <a:r>
                        <a:rPr lang="en-US" sz="1200" dirty="0"/>
                        <a:t>A</a:t>
                      </a:r>
                    </a:p>
                  </a:txBody>
                  <a:tcPr/>
                </a:tc>
                <a:tc>
                  <a:txBody>
                    <a:bodyPr/>
                    <a:lstStyle/>
                    <a:p>
                      <a:r>
                        <a:rPr lang="en-US" sz="1200" dirty="0"/>
                        <a:t>3</a:t>
                      </a:r>
                    </a:p>
                  </a:txBody>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82347281"/>
              </p:ext>
            </p:extLst>
          </p:nvPr>
        </p:nvGraphicFramePr>
        <p:xfrm>
          <a:off x="2737057" y="1890507"/>
          <a:ext cx="742312" cy="1371600"/>
        </p:xfrm>
        <a:graphic>
          <a:graphicData uri="http://schemas.openxmlformats.org/drawingml/2006/table">
            <a:tbl>
              <a:tblPr firstRow="1" bandRow="1">
                <a:tableStyleId>{5940675A-B579-460E-94D1-54222C63F5DA}</a:tableStyleId>
              </a:tblPr>
              <a:tblGrid>
                <a:gridCol w="371391">
                  <a:extLst>
                    <a:ext uri="{9D8B030D-6E8A-4147-A177-3AD203B41FA5}">
                      <a16:colId xmlns:a16="http://schemas.microsoft.com/office/drawing/2014/main" val="20000"/>
                    </a:ext>
                  </a:extLst>
                </a:gridCol>
                <a:gridCol w="370921">
                  <a:extLst>
                    <a:ext uri="{9D8B030D-6E8A-4147-A177-3AD203B41FA5}">
                      <a16:colId xmlns:a16="http://schemas.microsoft.com/office/drawing/2014/main" val="20001"/>
                    </a:ext>
                  </a:extLst>
                </a:gridCol>
              </a:tblGrid>
              <a:tr h="207004">
                <a:tc>
                  <a:txBody>
                    <a:bodyPr/>
                    <a:lstStyle/>
                    <a:p>
                      <a:r>
                        <a:rPr lang="en-US" sz="1200" dirty="0">
                          <a:solidFill>
                            <a:schemeClr val="bg1"/>
                          </a:solidFill>
                        </a:rPr>
                        <a:t>n1</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0"/>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1"/>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2"/>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3"/>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4"/>
                  </a:ext>
                </a:extLst>
              </a:tr>
            </a:tbl>
          </a:graphicData>
        </a:graphic>
      </p:graphicFrame>
      <p:cxnSp>
        <p:nvCxnSpPr>
          <p:cNvPr id="7" name="Straight Arrow Connector 6"/>
          <p:cNvCxnSpPr>
            <a:stCxn id="9" idx="3"/>
            <a:endCxn id="10"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9" name="Oval 8"/>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10" name="Oval 9"/>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11" name="Straight Arrow Connector 10"/>
          <p:cNvCxnSpPr>
            <a:stCxn id="9" idx="5"/>
            <a:endCxn id="8"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557939" y="2781946"/>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151682" y="1957958"/>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15" name="Straight Arrow Connector 14"/>
          <p:cNvCxnSpPr>
            <a:stCxn id="14" idx="3"/>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17" name="Straight Arrow Connector 16"/>
          <p:cNvCxnSpPr>
            <a:stCxn id="14" idx="5"/>
            <a:endCxn id="16"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E53E3F5-CE92-3C40-8578-AC1593ABA339}"/>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F</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B</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solidFill>
                            <a:schemeClr val="bg1"/>
                          </a:solidFill>
                        </a:rPr>
                        <a:t>C</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3"/>
                  </a:ext>
                </a:extLst>
              </a:tr>
              <a:tr h="207004">
                <a:tc>
                  <a:txBody>
                    <a:bodyPr/>
                    <a:lstStyle/>
                    <a:p>
                      <a:r>
                        <a:rPr lang="en-US" sz="1200" dirty="0"/>
                        <a:t>A</a:t>
                      </a:r>
                    </a:p>
                  </a:txBody>
                  <a:tcPr/>
                </a:tc>
                <a:tc>
                  <a:txBody>
                    <a:bodyPr/>
                    <a:lstStyle/>
                    <a:p>
                      <a:r>
                        <a:rPr lang="en-US" sz="1200" dirty="0"/>
                        <a:t>3</a:t>
                      </a:r>
                    </a:p>
                  </a:txBody>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82347281"/>
              </p:ext>
            </p:extLst>
          </p:nvPr>
        </p:nvGraphicFramePr>
        <p:xfrm>
          <a:off x="2737057" y="1890507"/>
          <a:ext cx="742312" cy="1371600"/>
        </p:xfrm>
        <a:graphic>
          <a:graphicData uri="http://schemas.openxmlformats.org/drawingml/2006/table">
            <a:tbl>
              <a:tblPr firstRow="1" bandRow="1">
                <a:tableStyleId>{5940675A-B579-460E-94D1-54222C63F5DA}</a:tableStyleId>
              </a:tblPr>
              <a:tblGrid>
                <a:gridCol w="371391">
                  <a:extLst>
                    <a:ext uri="{9D8B030D-6E8A-4147-A177-3AD203B41FA5}">
                      <a16:colId xmlns:a16="http://schemas.microsoft.com/office/drawing/2014/main" val="20000"/>
                    </a:ext>
                  </a:extLst>
                </a:gridCol>
                <a:gridCol w="370921">
                  <a:extLst>
                    <a:ext uri="{9D8B030D-6E8A-4147-A177-3AD203B41FA5}">
                      <a16:colId xmlns:a16="http://schemas.microsoft.com/office/drawing/2014/main" val="20001"/>
                    </a:ext>
                  </a:extLst>
                </a:gridCol>
              </a:tblGrid>
              <a:tr h="207004">
                <a:tc>
                  <a:txBody>
                    <a:bodyPr/>
                    <a:lstStyle/>
                    <a:p>
                      <a:r>
                        <a:rPr lang="en-US" sz="1200" dirty="0">
                          <a:solidFill>
                            <a:schemeClr val="bg1"/>
                          </a:solidFill>
                        </a:rPr>
                        <a:t>n1</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0"/>
                  </a:ext>
                </a:extLst>
              </a:tr>
              <a:tr h="207004">
                <a:tc>
                  <a:txBody>
                    <a:bodyPr/>
                    <a:lstStyle/>
                    <a:p>
                      <a:r>
                        <a:rPr lang="en-US" sz="1200" dirty="0"/>
                        <a:t>n2</a:t>
                      </a:r>
                    </a:p>
                  </a:txBody>
                  <a:tcPr/>
                </a:tc>
                <a:tc>
                  <a:txBody>
                    <a:bodyPr/>
                    <a:lstStyle/>
                    <a:p>
                      <a:r>
                        <a:rPr lang="en-US" sz="1200" dirty="0"/>
                        <a:t>4</a:t>
                      </a:r>
                    </a:p>
                  </a:txBody>
                  <a:tcPr/>
                </a:tc>
                <a:extLst>
                  <a:ext uri="{0D108BD9-81ED-4DB2-BD59-A6C34878D82A}">
                    <a16:rowId xmlns:a16="http://schemas.microsoft.com/office/drawing/2014/main" val="10001"/>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2"/>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3"/>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4"/>
                  </a:ext>
                </a:extLst>
              </a:tr>
            </a:tbl>
          </a:graphicData>
        </a:graphic>
      </p:graphicFrame>
      <p:cxnSp>
        <p:nvCxnSpPr>
          <p:cNvPr id="7" name="Straight Arrow Connector 6"/>
          <p:cNvCxnSpPr>
            <a:stCxn id="9" idx="3"/>
            <a:endCxn id="10"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9" name="Oval 8"/>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10" name="Oval 9"/>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11" name="Straight Arrow Connector 10"/>
          <p:cNvCxnSpPr>
            <a:stCxn id="9" idx="5"/>
            <a:endCxn id="8"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557939" y="3076408"/>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151682" y="2244671"/>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15" name="Straight Arrow Connector 14"/>
          <p:cNvCxnSpPr>
            <a:stCxn id="14" idx="3"/>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17" name="Straight Arrow Connector 16"/>
          <p:cNvCxnSpPr>
            <a:stCxn id="14" idx="5"/>
            <a:endCxn id="16"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54B4112-82AE-E34D-AB77-C20C88B89DA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F</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B</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solidFill>
                            <a:schemeClr val="bg1"/>
                          </a:solidFill>
                        </a:rPr>
                        <a:t>C</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3"/>
                  </a:ext>
                </a:extLst>
              </a:tr>
              <a:tr h="207004">
                <a:tc>
                  <a:txBody>
                    <a:bodyPr/>
                    <a:lstStyle/>
                    <a:p>
                      <a:r>
                        <a:rPr lang="en-US" sz="1200" dirty="0">
                          <a:solidFill>
                            <a:schemeClr val="bg1"/>
                          </a:solidFill>
                        </a:rPr>
                        <a:t>A</a:t>
                      </a:r>
                    </a:p>
                  </a:txBody>
                  <a:tcPr>
                    <a:solidFill>
                      <a:srgbClr val="C00000"/>
                    </a:solidFill>
                  </a:tcPr>
                </a:tc>
                <a:tc>
                  <a:txBody>
                    <a:bodyPr/>
                    <a:lstStyle/>
                    <a:p>
                      <a:r>
                        <a:rPr lang="en-US" sz="1200" dirty="0">
                          <a:solidFill>
                            <a:schemeClr val="bg1"/>
                          </a:solidFill>
                        </a:rPr>
                        <a:t>3</a:t>
                      </a:r>
                    </a:p>
                  </a:txBody>
                  <a:tcPr>
                    <a:solidFill>
                      <a:srgbClr val="C00000"/>
                    </a:solidFill>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82347281"/>
              </p:ext>
            </p:extLst>
          </p:nvPr>
        </p:nvGraphicFramePr>
        <p:xfrm>
          <a:off x="2737057" y="1890507"/>
          <a:ext cx="742312" cy="1371600"/>
        </p:xfrm>
        <a:graphic>
          <a:graphicData uri="http://schemas.openxmlformats.org/drawingml/2006/table">
            <a:tbl>
              <a:tblPr firstRow="1" bandRow="1">
                <a:tableStyleId>{5940675A-B579-460E-94D1-54222C63F5DA}</a:tableStyleId>
              </a:tblPr>
              <a:tblGrid>
                <a:gridCol w="371391">
                  <a:extLst>
                    <a:ext uri="{9D8B030D-6E8A-4147-A177-3AD203B41FA5}">
                      <a16:colId xmlns:a16="http://schemas.microsoft.com/office/drawing/2014/main" val="20000"/>
                    </a:ext>
                  </a:extLst>
                </a:gridCol>
                <a:gridCol w="370921">
                  <a:extLst>
                    <a:ext uri="{9D8B030D-6E8A-4147-A177-3AD203B41FA5}">
                      <a16:colId xmlns:a16="http://schemas.microsoft.com/office/drawing/2014/main" val="20001"/>
                    </a:ext>
                  </a:extLst>
                </a:gridCol>
              </a:tblGrid>
              <a:tr h="207004">
                <a:tc>
                  <a:txBody>
                    <a:bodyPr/>
                    <a:lstStyle/>
                    <a:p>
                      <a:r>
                        <a:rPr lang="en-US" sz="1200" dirty="0">
                          <a:solidFill>
                            <a:schemeClr val="bg1"/>
                          </a:solidFill>
                        </a:rPr>
                        <a:t>n1</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0"/>
                  </a:ext>
                </a:extLst>
              </a:tr>
              <a:tr h="207004">
                <a:tc>
                  <a:txBody>
                    <a:bodyPr/>
                    <a:lstStyle/>
                    <a:p>
                      <a:r>
                        <a:rPr lang="en-US" sz="1200" dirty="0"/>
                        <a:t>n2</a:t>
                      </a:r>
                    </a:p>
                  </a:txBody>
                  <a:tcPr/>
                </a:tc>
                <a:tc>
                  <a:txBody>
                    <a:bodyPr/>
                    <a:lstStyle/>
                    <a:p>
                      <a:r>
                        <a:rPr lang="en-US" sz="1200" dirty="0"/>
                        <a:t>4</a:t>
                      </a:r>
                    </a:p>
                  </a:txBody>
                  <a:tcPr/>
                </a:tc>
                <a:extLst>
                  <a:ext uri="{0D108BD9-81ED-4DB2-BD59-A6C34878D82A}">
                    <a16:rowId xmlns:a16="http://schemas.microsoft.com/office/drawing/2014/main" val="10001"/>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2"/>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3"/>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4"/>
                  </a:ext>
                </a:extLst>
              </a:tr>
            </a:tbl>
          </a:graphicData>
        </a:graphic>
      </p:graphicFrame>
      <p:cxnSp>
        <p:nvCxnSpPr>
          <p:cNvPr id="7" name="Straight Arrow Connector 6"/>
          <p:cNvCxnSpPr>
            <a:stCxn id="9" idx="3"/>
            <a:endCxn id="10"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9" name="Oval 8"/>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10" name="Oval 9"/>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11" name="Straight Arrow Connector 10"/>
          <p:cNvCxnSpPr>
            <a:stCxn id="9" idx="5"/>
            <a:endCxn id="8"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557939" y="3332125"/>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151682" y="2244671"/>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15" name="Straight Arrow Connector 14"/>
          <p:cNvCxnSpPr>
            <a:stCxn id="14" idx="3"/>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17" name="Straight Arrow Connector 16"/>
          <p:cNvCxnSpPr>
            <a:stCxn id="14" idx="5"/>
            <a:endCxn id="16"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958700" y="375407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a:t>
            </a:r>
          </a:p>
          <a:p>
            <a:pPr algn="ctr"/>
            <a:r>
              <a:rPr lang="en-US" sz="1600" dirty="0"/>
              <a:t>3</a:t>
            </a:r>
          </a:p>
        </p:txBody>
      </p:sp>
      <p:sp>
        <p:nvSpPr>
          <p:cNvPr id="2" name="Footer Placeholder 1">
            <a:extLst>
              <a:ext uri="{FF2B5EF4-FFF2-40B4-BE49-F238E27FC236}">
                <a16:creationId xmlns:a16="http://schemas.microsoft.com/office/drawing/2014/main" id="{DD7BAC45-8E5A-F947-9984-8EABDC2EFFBE}"/>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F</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B</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solidFill>
                            <a:schemeClr val="bg1"/>
                          </a:solidFill>
                        </a:rPr>
                        <a:t>C</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3"/>
                  </a:ext>
                </a:extLst>
              </a:tr>
              <a:tr h="207004">
                <a:tc>
                  <a:txBody>
                    <a:bodyPr/>
                    <a:lstStyle/>
                    <a:p>
                      <a:r>
                        <a:rPr lang="en-US" sz="1200" dirty="0">
                          <a:solidFill>
                            <a:schemeClr val="bg1"/>
                          </a:solidFill>
                        </a:rPr>
                        <a:t>A</a:t>
                      </a:r>
                    </a:p>
                  </a:txBody>
                  <a:tcPr>
                    <a:solidFill>
                      <a:srgbClr val="C00000"/>
                    </a:solidFill>
                  </a:tcPr>
                </a:tc>
                <a:tc>
                  <a:txBody>
                    <a:bodyPr/>
                    <a:lstStyle/>
                    <a:p>
                      <a:r>
                        <a:rPr lang="en-US" sz="1200" dirty="0">
                          <a:solidFill>
                            <a:schemeClr val="bg1"/>
                          </a:solidFill>
                        </a:rPr>
                        <a:t>3</a:t>
                      </a:r>
                    </a:p>
                  </a:txBody>
                  <a:tcPr>
                    <a:solidFill>
                      <a:srgbClr val="C00000"/>
                    </a:solidFill>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82347281"/>
              </p:ext>
            </p:extLst>
          </p:nvPr>
        </p:nvGraphicFramePr>
        <p:xfrm>
          <a:off x="2737057" y="1890507"/>
          <a:ext cx="742312" cy="1371600"/>
        </p:xfrm>
        <a:graphic>
          <a:graphicData uri="http://schemas.openxmlformats.org/drawingml/2006/table">
            <a:tbl>
              <a:tblPr firstRow="1" bandRow="1">
                <a:tableStyleId>{5940675A-B579-460E-94D1-54222C63F5DA}</a:tableStyleId>
              </a:tblPr>
              <a:tblGrid>
                <a:gridCol w="371391">
                  <a:extLst>
                    <a:ext uri="{9D8B030D-6E8A-4147-A177-3AD203B41FA5}">
                      <a16:colId xmlns:a16="http://schemas.microsoft.com/office/drawing/2014/main" val="20000"/>
                    </a:ext>
                  </a:extLst>
                </a:gridCol>
                <a:gridCol w="370921">
                  <a:extLst>
                    <a:ext uri="{9D8B030D-6E8A-4147-A177-3AD203B41FA5}">
                      <a16:colId xmlns:a16="http://schemas.microsoft.com/office/drawing/2014/main" val="20001"/>
                    </a:ext>
                  </a:extLst>
                </a:gridCol>
              </a:tblGrid>
              <a:tr h="207004">
                <a:tc>
                  <a:txBody>
                    <a:bodyPr/>
                    <a:lstStyle/>
                    <a:p>
                      <a:r>
                        <a:rPr lang="en-US" sz="1200" dirty="0">
                          <a:solidFill>
                            <a:schemeClr val="bg1"/>
                          </a:solidFill>
                        </a:rPr>
                        <a:t>n1</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n2</a:t>
                      </a:r>
                    </a:p>
                  </a:txBody>
                  <a:tcPr>
                    <a:solidFill>
                      <a:srgbClr val="C00000"/>
                    </a:solidFill>
                  </a:tcPr>
                </a:tc>
                <a:tc>
                  <a:txBody>
                    <a:bodyPr/>
                    <a:lstStyle/>
                    <a:p>
                      <a:r>
                        <a:rPr lang="en-US" sz="1200" dirty="0">
                          <a:solidFill>
                            <a:schemeClr val="bg1"/>
                          </a:solidFill>
                        </a:rPr>
                        <a:t>4</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t>n3</a:t>
                      </a:r>
                    </a:p>
                  </a:txBody>
                  <a:tcPr/>
                </a:tc>
                <a:tc>
                  <a:txBody>
                    <a:bodyPr/>
                    <a:lstStyle/>
                    <a:p>
                      <a:r>
                        <a:rPr lang="en-US" sz="1200" dirty="0"/>
                        <a:t>7</a:t>
                      </a:r>
                    </a:p>
                  </a:txBody>
                  <a:tcPr/>
                </a:tc>
                <a:extLst>
                  <a:ext uri="{0D108BD9-81ED-4DB2-BD59-A6C34878D82A}">
                    <a16:rowId xmlns:a16="http://schemas.microsoft.com/office/drawing/2014/main" val="10002"/>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3"/>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4"/>
                  </a:ext>
                </a:extLst>
              </a:tr>
            </a:tbl>
          </a:graphicData>
        </a:graphic>
      </p:graphicFrame>
      <p:cxnSp>
        <p:nvCxnSpPr>
          <p:cNvPr id="7" name="Straight Arrow Connector 6"/>
          <p:cNvCxnSpPr>
            <a:stCxn id="9" idx="3"/>
            <a:endCxn id="10"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9" name="Oval 8"/>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10" name="Oval 9"/>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11" name="Straight Arrow Connector 10"/>
          <p:cNvCxnSpPr>
            <a:stCxn id="9" idx="5"/>
            <a:endCxn id="8"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557939" y="3332125"/>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151682" y="2508137"/>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15" name="Straight Arrow Connector 14"/>
          <p:cNvCxnSpPr>
            <a:stCxn id="14" idx="3"/>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17" name="Straight Arrow Connector 16"/>
          <p:cNvCxnSpPr>
            <a:stCxn id="14" idx="5"/>
            <a:endCxn id="16"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958700" y="375407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a:t>
            </a:r>
          </a:p>
          <a:p>
            <a:pPr algn="ctr"/>
            <a:r>
              <a:rPr lang="en-US" sz="1600" dirty="0"/>
              <a:t>3</a:t>
            </a:r>
          </a:p>
        </p:txBody>
      </p:sp>
      <p:sp>
        <p:nvSpPr>
          <p:cNvPr id="19" name="Oval 18"/>
          <p:cNvSpPr/>
          <p:nvPr/>
        </p:nvSpPr>
        <p:spPr>
          <a:xfrm>
            <a:off x="7485181" y="269564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n3</a:t>
            </a:r>
          </a:p>
          <a:p>
            <a:pPr algn="ctr"/>
            <a:r>
              <a:rPr lang="en-US" sz="1600" dirty="0"/>
              <a:t>7</a:t>
            </a:r>
          </a:p>
        </p:txBody>
      </p:sp>
      <p:cxnSp>
        <p:nvCxnSpPr>
          <p:cNvPr id="20" name="Straight Arrow Connector 19"/>
          <p:cNvCxnSpPr>
            <a:stCxn id="19" idx="4"/>
          </p:cNvCxnSpPr>
          <p:nvPr/>
        </p:nvCxnSpPr>
        <p:spPr>
          <a:xfrm>
            <a:off x="7793587" y="3316885"/>
            <a:ext cx="616812" cy="447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4"/>
          </p:cNvCxnSpPr>
          <p:nvPr/>
        </p:nvCxnSpPr>
        <p:spPr>
          <a:xfrm flipH="1">
            <a:off x="7267106" y="3316885"/>
            <a:ext cx="526481" cy="43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572952F6-F0BB-164E-A79B-0974A6E81D4B}"/>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8" name="Table 7"/>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F</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B</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solidFill>
                            <a:schemeClr val="bg1"/>
                          </a:solidFill>
                        </a:rPr>
                        <a:t>C</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3"/>
                  </a:ext>
                </a:extLst>
              </a:tr>
              <a:tr h="207004">
                <a:tc>
                  <a:txBody>
                    <a:bodyPr/>
                    <a:lstStyle/>
                    <a:p>
                      <a:r>
                        <a:rPr lang="en-US" sz="1200" dirty="0">
                          <a:solidFill>
                            <a:schemeClr val="bg1"/>
                          </a:solidFill>
                        </a:rPr>
                        <a:t>A</a:t>
                      </a:r>
                    </a:p>
                  </a:txBody>
                  <a:tcPr>
                    <a:solidFill>
                      <a:srgbClr val="C00000"/>
                    </a:solidFill>
                  </a:tcPr>
                </a:tc>
                <a:tc>
                  <a:txBody>
                    <a:bodyPr/>
                    <a:lstStyle/>
                    <a:p>
                      <a:r>
                        <a:rPr lang="en-US" sz="1200" dirty="0">
                          <a:solidFill>
                            <a:schemeClr val="bg1"/>
                          </a:solidFill>
                        </a:rPr>
                        <a:t>3</a:t>
                      </a:r>
                    </a:p>
                  </a:txBody>
                  <a:tcPr>
                    <a:solidFill>
                      <a:srgbClr val="C00000"/>
                    </a:solidFill>
                  </a:tcPr>
                </a:tc>
                <a:extLst>
                  <a:ext uri="{0D108BD9-81ED-4DB2-BD59-A6C34878D82A}">
                    <a16:rowId xmlns:a16="http://schemas.microsoft.com/office/drawing/2014/main" val="10004"/>
                  </a:ext>
                </a:extLst>
              </a:tr>
              <a:tr h="207004">
                <a:tc>
                  <a:txBody>
                    <a:bodyPr/>
                    <a:lstStyle/>
                    <a:p>
                      <a:r>
                        <a:rPr lang="en-US" sz="1200" dirty="0">
                          <a:solidFill>
                            <a:schemeClr val="bg1"/>
                          </a:solidFill>
                        </a:rPr>
                        <a:t>D</a:t>
                      </a:r>
                    </a:p>
                  </a:txBody>
                  <a:tcPr>
                    <a:solidFill>
                      <a:srgbClr val="C00000"/>
                    </a:solidFill>
                  </a:tcPr>
                </a:tc>
                <a:tc>
                  <a:txBody>
                    <a:bodyPr/>
                    <a:lstStyle/>
                    <a:p>
                      <a:r>
                        <a:rPr lang="en-US" sz="1200" dirty="0">
                          <a:solidFill>
                            <a:schemeClr val="bg1"/>
                          </a:solidFill>
                        </a:rPr>
                        <a:t>5</a:t>
                      </a:r>
                    </a:p>
                  </a:txBody>
                  <a:tcPr>
                    <a:solidFill>
                      <a:srgbClr val="C00000"/>
                    </a:solidFill>
                  </a:tcPr>
                </a:tc>
                <a:extLst>
                  <a:ext uri="{0D108BD9-81ED-4DB2-BD59-A6C34878D82A}">
                    <a16:rowId xmlns:a16="http://schemas.microsoft.com/office/drawing/2014/main" val="10005"/>
                  </a:ext>
                </a:extLst>
              </a:tr>
              <a:tr h="207004">
                <a:tc>
                  <a:txBody>
                    <a:bodyPr/>
                    <a:lstStyle/>
                    <a:p>
                      <a:r>
                        <a:rPr lang="en-US" sz="1200" dirty="0">
                          <a:solidFill>
                            <a:schemeClr val="bg1"/>
                          </a:solidFill>
                        </a:rPr>
                        <a:t>E</a:t>
                      </a:r>
                    </a:p>
                  </a:txBody>
                  <a:tcPr>
                    <a:solidFill>
                      <a:srgbClr val="C00000"/>
                    </a:solidFill>
                  </a:tcPr>
                </a:tc>
                <a:tc>
                  <a:txBody>
                    <a:bodyPr/>
                    <a:lstStyle/>
                    <a:p>
                      <a:r>
                        <a:rPr lang="en-US" sz="1200" dirty="0">
                          <a:solidFill>
                            <a:schemeClr val="bg1"/>
                          </a:solidFill>
                        </a:rPr>
                        <a:t>5</a:t>
                      </a:r>
                    </a:p>
                  </a:txBody>
                  <a:tcPr>
                    <a:solidFill>
                      <a:srgbClr val="C00000"/>
                    </a:solidFill>
                  </a:tcPr>
                </a:tc>
                <a:extLst>
                  <a:ext uri="{0D108BD9-81ED-4DB2-BD59-A6C34878D82A}">
                    <a16:rowId xmlns:a16="http://schemas.microsoft.com/office/drawing/2014/main" val="1000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82347281"/>
              </p:ext>
            </p:extLst>
          </p:nvPr>
        </p:nvGraphicFramePr>
        <p:xfrm>
          <a:off x="2737057" y="1890507"/>
          <a:ext cx="742312" cy="1371600"/>
        </p:xfrm>
        <a:graphic>
          <a:graphicData uri="http://schemas.openxmlformats.org/drawingml/2006/table">
            <a:tbl>
              <a:tblPr firstRow="1" bandRow="1">
                <a:tableStyleId>{5940675A-B579-460E-94D1-54222C63F5DA}</a:tableStyleId>
              </a:tblPr>
              <a:tblGrid>
                <a:gridCol w="371391">
                  <a:extLst>
                    <a:ext uri="{9D8B030D-6E8A-4147-A177-3AD203B41FA5}">
                      <a16:colId xmlns:a16="http://schemas.microsoft.com/office/drawing/2014/main" val="20000"/>
                    </a:ext>
                  </a:extLst>
                </a:gridCol>
                <a:gridCol w="370921">
                  <a:extLst>
                    <a:ext uri="{9D8B030D-6E8A-4147-A177-3AD203B41FA5}">
                      <a16:colId xmlns:a16="http://schemas.microsoft.com/office/drawing/2014/main" val="20001"/>
                    </a:ext>
                  </a:extLst>
                </a:gridCol>
              </a:tblGrid>
              <a:tr h="207004">
                <a:tc>
                  <a:txBody>
                    <a:bodyPr/>
                    <a:lstStyle/>
                    <a:p>
                      <a:r>
                        <a:rPr lang="en-US" sz="1200" dirty="0">
                          <a:solidFill>
                            <a:schemeClr val="bg1"/>
                          </a:solidFill>
                        </a:rPr>
                        <a:t>n1</a:t>
                      </a:r>
                    </a:p>
                  </a:txBody>
                  <a:tcPr>
                    <a:solidFill>
                      <a:srgbClr val="C00000"/>
                    </a:solidFill>
                  </a:tcPr>
                </a:tc>
                <a:tc>
                  <a:txBody>
                    <a:bodyPr/>
                    <a:lstStyle/>
                    <a:p>
                      <a:r>
                        <a:rPr lang="en-US" sz="1200" dirty="0">
                          <a:solidFill>
                            <a:schemeClr val="bg1"/>
                          </a:solidFill>
                        </a:rPr>
                        <a:t>2</a:t>
                      </a:r>
                    </a:p>
                  </a:txBody>
                  <a:tcPr>
                    <a:solidFill>
                      <a:srgbClr val="C00000"/>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n2</a:t>
                      </a:r>
                    </a:p>
                  </a:txBody>
                  <a:tcPr>
                    <a:solidFill>
                      <a:srgbClr val="C00000"/>
                    </a:solidFill>
                  </a:tcPr>
                </a:tc>
                <a:tc>
                  <a:txBody>
                    <a:bodyPr/>
                    <a:lstStyle/>
                    <a:p>
                      <a:r>
                        <a:rPr lang="en-US" sz="1200" dirty="0">
                          <a:solidFill>
                            <a:schemeClr val="bg1"/>
                          </a:solidFill>
                        </a:rPr>
                        <a:t>4</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n3</a:t>
                      </a:r>
                    </a:p>
                  </a:txBody>
                  <a:tcPr>
                    <a:solidFill>
                      <a:srgbClr val="C00000"/>
                    </a:solidFill>
                  </a:tcPr>
                </a:tc>
                <a:tc>
                  <a:txBody>
                    <a:bodyPr/>
                    <a:lstStyle/>
                    <a:p>
                      <a:r>
                        <a:rPr lang="en-US" sz="1200" dirty="0">
                          <a:solidFill>
                            <a:schemeClr val="bg1"/>
                          </a:solidFill>
                        </a:rPr>
                        <a:t>7</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solidFill>
                            <a:schemeClr val="bg1"/>
                          </a:solidFill>
                        </a:rPr>
                        <a:t>n4</a:t>
                      </a:r>
                    </a:p>
                  </a:txBody>
                  <a:tcPr>
                    <a:solidFill>
                      <a:srgbClr val="C00000"/>
                    </a:solidFill>
                  </a:tcPr>
                </a:tc>
                <a:tc>
                  <a:txBody>
                    <a:bodyPr/>
                    <a:lstStyle/>
                    <a:p>
                      <a:r>
                        <a:rPr lang="en-US" sz="1200" dirty="0">
                          <a:solidFill>
                            <a:schemeClr val="bg1"/>
                          </a:solidFill>
                        </a:rPr>
                        <a:t>10</a:t>
                      </a:r>
                    </a:p>
                  </a:txBody>
                  <a:tcPr>
                    <a:solidFill>
                      <a:srgbClr val="C00000"/>
                    </a:solidFill>
                  </a:tcPr>
                </a:tc>
                <a:extLst>
                  <a:ext uri="{0D108BD9-81ED-4DB2-BD59-A6C34878D82A}">
                    <a16:rowId xmlns:a16="http://schemas.microsoft.com/office/drawing/2014/main" val="10003"/>
                  </a:ext>
                </a:extLst>
              </a:tr>
              <a:tr h="207004">
                <a:tc>
                  <a:txBody>
                    <a:bodyPr/>
                    <a:lstStyle/>
                    <a:p>
                      <a:r>
                        <a:rPr lang="en-US" sz="1200" dirty="0">
                          <a:solidFill>
                            <a:schemeClr val="bg1"/>
                          </a:solidFill>
                        </a:rPr>
                        <a:t>n5</a:t>
                      </a:r>
                    </a:p>
                  </a:txBody>
                  <a:tcPr>
                    <a:solidFill>
                      <a:srgbClr val="C00000"/>
                    </a:solidFill>
                  </a:tcPr>
                </a:tc>
                <a:tc>
                  <a:txBody>
                    <a:bodyPr/>
                    <a:lstStyle/>
                    <a:p>
                      <a:r>
                        <a:rPr lang="en-US" sz="1200" dirty="0">
                          <a:solidFill>
                            <a:schemeClr val="bg1"/>
                          </a:solidFill>
                        </a:rPr>
                        <a:t>17</a:t>
                      </a:r>
                    </a:p>
                  </a:txBody>
                  <a:tcPr>
                    <a:solidFill>
                      <a:srgbClr val="C00000"/>
                    </a:solidFill>
                  </a:tcPr>
                </a:tc>
                <a:extLst>
                  <a:ext uri="{0D108BD9-81ED-4DB2-BD59-A6C34878D82A}">
                    <a16:rowId xmlns:a16="http://schemas.microsoft.com/office/drawing/2014/main" val="10004"/>
                  </a:ext>
                </a:extLst>
              </a:tr>
            </a:tbl>
          </a:graphicData>
        </a:graphic>
      </p:graphicFrame>
      <p:sp>
        <p:nvSpPr>
          <p:cNvPr id="15" name="Right Arrow 14"/>
          <p:cNvSpPr/>
          <p:nvPr/>
        </p:nvSpPr>
        <p:spPr>
          <a:xfrm>
            <a:off x="565688" y="3882314"/>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2112936" y="3337297"/>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p:cNvCxnSpPr>
            <a:stCxn id="27" idx="3"/>
            <a:endCxn id="28"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27" name="Oval 26"/>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28" name="Oval 27"/>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29" name="Straight Arrow Connector 28"/>
          <p:cNvCxnSpPr>
            <a:stCxn id="27" idx="5"/>
            <a:endCxn id="26"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31" name="Straight Arrow Connector 30"/>
          <p:cNvCxnSpPr>
            <a:stCxn id="30" idx="3"/>
            <a:endCxn id="27" idx="0"/>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33" name="Straight Arrow Connector 32"/>
          <p:cNvCxnSpPr>
            <a:stCxn id="30" idx="5"/>
            <a:endCxn id="32"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7485181" y="269564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n3</a:t>
            </a:r>
          </a:p>
          <a:p>
            <a:pPr algn="ctr"/>
            <a:r>
              <a:rPr lang="en-US" sz="1600" dirty="0"/>
              <a:t>7</a:t>
            </a:r>
          </a:p>
        </p:txBody>
      </p:sp>
      <p:cxnSp>
        <p:nvCxnSpPr>
          <p:cNvPr id="35" name="Straight Arrow Connector 34"/>
          <p:cNvCxnSpPr>
            <a:stCxn id="34" idx="4"/>
            <a:endCxn id="30" idx="0"/>
          </p:cNvCxnSpPr>
          <p:nvPr/>
        </p:nvCxnSpPr>
        <p:spPr>
          <a:xfrm>
            <a:off x="7793587" y="3316885"/>
            <a:ext cx="616812" cy="447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958700" y="375407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a:t>
            </a:r>
          </a:p>
          <a:p>
            <a:pPr algn="ctr"/>
            <a:r>
              <a:rPr lang="en-US" sz="1600" dirty="0"/>
              <a:t>3</a:t>
            </a:r>
          </a:p>
        </p:txBody>
      </p:sp>
      <p:cxnSp>
        <p:nvCxnSpPr>
          <p:cNvPr id="37" name="Straight Arrow Connector 36"/>
          <p:cNvCxnSpPr>
            <a:stCxn id="34" idx="4"/>
            <a:endCxn id="36" idx="0"/>
          </p:cNvCxnSpPr>
          <p:nvPr/>
        </p:nvCxnSpPr>
        <p:spPr>
          <a:xfrm flipH="1">
            <a:off x="7267106" y="3316885"/>
            <a:ext cx="526481" cy="43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0" idx="3"/>
            <a:endCxn id="41" idx="0"/>
          </p:cNvCxnSpPr>
          <p:nvPr/>
        </p:nvCxnSpPr>
        <p:spPr>
          <a:xfrm flipH="1">
            <a:off x="9908665" y="3248889"/>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10782260"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E</a:t>
            </a:r>
          </a:p>
          <a:p>
            <a:pPr algn="ctr"/>
            <a:r>
              <a:rPr lang="en-US" sz="1600" dirty="0"/>
              <a:t>5</a:t>
            </a:r>
          </a:p>
        </p:txBody>
      </p:sp>
      <p:sp>
        <p:nvSpPr>
          <p:cNvPr id="40" name="Oval 39"/>
          <p:cNvSpPr/>
          <p:nvPr/>
        </p:nvSpPr>
        <p:spPr>
          <a:xfrm>
            <a:off x="10165447" y="271863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n4</a:t>
            </a:r>
          </a:p>
          <a:p>
            <a:pPr algn="ctr"/>
            <a:r>
              <a:rPr lang="en-US" sz="1600" dirty="0"/>
              <a:t>10</a:t>
            </a:r>
          </a:p>
        </p:txBody>
      </p:sp>
      <p:sp>
        <p:nvSpPr>
          <p:cNvPr id="41" name="Oval 40"/>
          <p:cNvSpPr/>
          <p:nvPr/>
        </p:nvSpPr>
        <p:spPr>
          <a:xfrm>
            <a:off x="9600257"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D</a:t>
            </a:r>
          </a:p>
          <a:p>
            <a:pPr algn="ctr"/>
            <a:r>
              <a:rPr lang="en-US" sz="1600" dirty="0"/>
              <a:t>5</a:t>
            </a:r>
          </a:p>
        </p:txBody>
      </p:sp>
      <p:cxnSp>
        <p:nvCxnSpPr>
          <p:cNvPr id="42" name="Straight Arrow Connector 41"/>
          <p:cNvCxnSpPr>
            <a:stCxn id="40" idx="5"/>
            <a:endCxn id="39" idx="0"/>
          </p:cNvCxnSpPr>
          <p:nvPr/>
        </p:nvCxnSpPr>
        <p:spPr>
          <a:xfrm>
            <a:off x="10691929" y="3248889"/>
            <a:ext cx="398737"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8809537" y="1565330"/>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n5</a:t>
            </a:r>
          </a:p>
          <a:p>
            <a:pPr algn="ctr"/>
            <a:r>
              <a:rPr lang="en-US" sz="1600" dirty="0"/>
              <a:t>17</a:t>
            </a:r>
          </a:p>
        </p:txBody>
      </p:sp>
      <p:cxnSp>
        <p:nvCxnSpPr>
          <p:cNvPr id="44" name="Straight Arrow Connector 43"/>
          <p:cNvCxnSpPr>
            <a:stCxn id="43" idx="3"/>
            <a:endCxn id="34" idx="7"/>
          </p:cNvCxnSpPr>
          <p:nvPr/>
        </p:nvCxnSpPr>
        <p:spPr>
          <a:xfrm flipH="1">
            <a:off x="8011662" y="2095590"/>
            <a:ext cx="888205" cy="691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3" idx="5"/>
            <a:endCxn id="40" idx="1"/>
          </p:cNvCxnSpPr>
          <p:nvPr/>
        </p:nvCxnSpPr>
        <p:spPr>
          <a:xfrm>
            <a:off x="9336020" y="2095590"/>
            <a:ext cx="919757" cy="714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5B0643DE-ED1D-1B48-AC19-905EEBDFA1DB}"/>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907375"/>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tx1"/>
                          </a:solidFill>
                        </a:rPr>
                        <a:t>F</a:t>
                      </a:r>
                    </a:p>
                  </a:txBody>
                  <a:tcPr>
                    <a:noFill/>
                  </a:tcPr>
                </a:tc>
                <a:tc>
                  <a:txBody>
                    <a:bodyPr/>
                    <a:lstStyle/>
                    <a:p>
                      <a:r>
                        <a:rPr lang="en-US" sz="1200" dirty="0">
                          <a:solidFill>
                            <a:schemeClr val="tx1"/>
                          </a:solidFill>
                        </a:rPr>
                        <a:t>1</a:t>
                      </a:r>
                    </a:p>
                  </a:txBody>
                  <a:tcPr>
                    <a:noFill/>
                  </a:tcPr>
                </a:tc>
                <a:extLst>
                  <a:ext uri="{0D108BD9-81ED-4DB2-BD59-A6C34878D82A}">
                    <a16:rowId xmlns:a16="http://schemas.microsoft.com/office/drawing/2014/main" val="10001"/>
                  </a:ext>
                </a:extLst>
              </a:tr>
              <a:tr h="207004">
                <a:tc>
                  <a:txBody>
                    <a:bodyPr/>
                    <a:lstStyle/>
                    <a:p>
                      <a:r>
                        <a:rPr lang="en-US" sz="1200" dirty="0">
                          <a:solidFill>
                            <a:schemeClr val="tx1"/>
                          </a:solidFill>
                        </a:rPr>
                        <a:t>B</a:t>
                      </a:r>
                    </a:p>
                  </a:txBody>
                  <a:tcPr>
                    <a:noFill/>
                  </a:tcPr>
                </a:tc>
                <a:tc>
                  <a:txBody>
                    <a:bodyPr/>
                    <a:lstStyle/>
                    <a:p>
                      <a:r>
                        <a:rPr lang="en-US" sz="1200" dirty="0">
                          <a:solidFill>
                            <a:schemeClr val="tx1"/>
                          </a:solidFill>
                        </a:rPr>
                        <a:t>1</a:t>
                      </a:r>
                    </a:p>
                  </a:txBody>
                  <a:tcPr>
                    <a:noFill/>
                  </a:tcPr>
                </a:tc>
                <a:extLst>
                  <a:ext uri="{0D108BD9-81ED-4DB2-BD59-A6C34878D82A}">
                    <a16:rowId xmlns:a16="http://schemas.microsoft.com/office/drawing/2014/main" val="10002"/>
                  </a:ext>
                </a:extLst>
              </a:tr>
              <a:tr h="207004">
                <a:tc>
                  <a:txBody>
                    <a:bodyPr/>
                    <a:lstStyle/>
                    <a:p>
                      <a:r>
                        <a:rPr lang="en-US" sz="1200" dirty="0">
                          <a:solidFill>
                            <a:schemeClr val="tx1"/>
                          </a:solidFill>
                        </a:rPr>
                        <a:t>C</a:t>
                      </a:r>
                    </a:p>
                  </a:txBody>
                  <a:tcPr>
                    <a:noFill/>
                  </a:tcPr>
                </a:tc>
                <a:tc>
                  <a:txBody>
                    <a:bodyPr/>
                    <a:lstStyle/>
                    <a:p>
                      <a:r>
                        <a:rPr lang="en-US" sz="1200" dirty="0">
                          <a:solidFill>
                            <a:schemeClr val="tx1"/>
                          </a:solidFill>
                        </a:rPr>
                        <a:t>2</a:t>
                      </a:r>
                    </a:p>
                  </a:txBody>
                  <a:tcPr>
                    <a:noFill/>
                  </a:tcPr>
                </a:tc>
                <a:extLst>
                  <a:ext uri="{0D108BD9-81ED-4DB2-BD59-A6C34878D82A}">
                    <a16:rowId xmlns:a16="http://schemas.microsoft.com/office/drawing/2014/main" val="10003"/>
                  </a:ext>
                </a:extLst>
              </a:tr>
              <a:tr h="207004">
                <a:tc>
                  <a:txBody>
                    <a:bodyPr/>
                    <a:lstStyle/>
                    <a:p>
                      <a:r>
                        <a:rPr lang="en-US" sz="1200" dirty="0">
                          <a:solidFill>
                            <a:schemeClr val="tx1"/>
                          </a:solidFill>
                        </a:rPr>
                        <a:t>A</a:t>
                      </a:r>
                    </a:p>
                  </a:txBody>
                  <a:tcPr>
                    <a:noFill/>
                  </a:tcPr>
                </a:tc>
                <a:tc>
                  <a:txBody>
                    <a:bodyPr/>
                    <a:lstStyle/>
                    <a:p>
                      <a:r>
                        <a:rPr lang="en-US" sz="1200" dirty="0">
                          <a:solidFill>
                            <a:schemeClr val="tx1"/>
                          </a:solidFill>
                        </a:rPr>
                        <a:t>3</a:t>
                      </a:r>
                    </a:p>
                  </a:txBody>
                  <a:tcPr>
                    <a:noFill/>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noFill/>
                  </a:tcPr>
                </a:tc>
                <a:extLst>
                  <a:ext uri="{0D108BD9-81ED-4DB2-BD59-A6C34878D82A}">
                    <a16:rowId xmlns:a16="http://schemas.microsoft.com/office/drawing/2014/main" val="10006"/>
                  </a:ext>
                </a:extLst>
              </a:tr>
            </a:tbl>
          </a:graphicData>
        </a:graphic>
      </p:graphicFrame>
      <p:sp>
        <p:nvSpPr>
          <p:cNvPr id="34" name="Rectangle 33"/>
          <p:cNvSpPr/>
          <p:nvPr/>
        </p:nvSpPr>
        <p:spPr>
          <a:xfrm>
            <a:off x="1911281" y="1438901"/>
            <a:ext cx="736327"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Create Tree </a:t>
            </a:r>
          </a:p>
        </p:txBody>
      </p:sp>
      <p:sp>
        <p:nvSpPr>
          <p:cNvPr id="35" name="Rectangle 34"/>
          <p:cNvSpPr/>
          <p:nvPr/>
        </p:nvSpPr>
        <p:spPr>
          <a:xfrm>
            <a:off x="553536" y="1438901"/>
            <a:ext cx="502819"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Sort</a:t>
            </a:r>
          </a:p>
        </p:txBody>
      </p:sp>
      <p:cxnSp>
        <p:nvCxnSpPr>
          <p:cNvPr id="36" name="Straight Arrow Connector 35"/>
          <p:cNvCxnSpPr>
            <a:stCxn id="35" idx="3"/>
            <a:endCxn id="34" idx="1"/>
          </p:cNvCxnSpPr>
          <p:nvPr/>
        </p:nvCxnSpPr>
        <p:spPr>
          <a:xfrm>
            <a:off x="1056355" y="1644641"/>
            <a:ext cx="85492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Right Arrow 44"/>
          <p:cNvSpPr/>
          <p:nvPr/>
        </p:nvSpPr>
        <p:spPr>
          <a:xfrm>
            <a:off x="2727702" y="1526584"/>
            <a:ext cx="5873857" cy="302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32" idx="3"/>
            <a:endCxn id="33"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32" name="Oval 31"/>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33" name="Oval 32"/>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37" name="Straight Arrow Connector 36"/>
          <p:cNvCxnSpPr>
            <a:stCxn id="32" idx="5"/>
            <a:endCxn id="31"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39" name="Straight Arrow Connector 38"/>
          <p:cNvCxnSpPr>
            <a:stCxn id="38" idx="3"/>
            <a:endCxn id="32" idx="0"/>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41" name="Straight Arrow Connector 40"/>
          <p:cNvCxnSpPr>
            <a:stCxn id="38" idx="5"/>
            <a:endCxn id="40"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485181" y="269564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n3</a:t>
            </a:r>
          </a:p>
          <a:p>
            <a:pPr algn="ctr"/>
            <a:r>
              <a:rPr lang="en-US" sz="1600" dirty="0"/>
              <a:t>7</a:t>
            </a:r>
          </a:p>
        </p:txBody>
      </p:sp>
      <p:cxnSp>
        <p:nvCxnSpPr>
          <p:cNvPr id="43" name="Straight Arrow Connector 42"/>
          <p:cNvCxnSpPr>
            <a:stCxn id="42" idx="4"/>
            <a:endCxn id="38" idx="0"/>
          </p:cNvCxnSpPr>
          <p:nvPr/>
        </p:nvCxnSpPr>
        <p:spPr>
          <a:xfrm>
            <a:off x="7793587" y="3316885"/>
            <a:ext cx="616812" cy="447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6958700" y="375407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a:t>
            </a:r>
          </a:p>
          <a:p>
            <a:pPr algn="ctr"/>
            <a:r>
              <a:rPr lang="en-US" sz="1600" dirty="0"/>
              <a:t>3</a:t>
            </a:r>
          </a:p>
        </p:txBody>
      </p:sp>
      <p:cxnSp>
        <p:nvCxnSpPr>
          <p:cNvPr id="46" name="Straight Arrow Connector 45"/>
          <p:cNvCxnSpPr>
            <a:stCxn id="42" idx="4"/>
            <a:endCxn id="44" idx="0"/>
          </p:cNvCxnSpPr>
          <p:nvPr/>
        </p:nvCxnSpPr>
        <p:spPr>
          <a:xfrm flipH="1">
            <a:off x="7267106" y="3316885"/>
            <a:ext cx="526481" cy="43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9" idx="3"/>
            <a:endCxn id="50" idx="0"/>
          </p:cNvCxnSpPr>
          <p:nvPr/>
        </p:nvCxnSpPr>
        <p:spPr>
          <a:xfrm flipH="1">
            <a:off x="9908665" y="3248889"/>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782260"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E</a:t>
            </a:r>
          </a:p>
          <a:p>
            <a:pPr algn="ctr"/>
            <a:r>
              <a:rPr lang="en-US" sz="1600" dirty="0"/>
              <a:t>5</a:t>
            </a:r>
          </a:p>
        </p:txBody>
      </p:sp>
      <p:sp>
        <p:nvSpPr>
          <p:cNvPr id="49" name="Oval 48"/>
          <p:cNvSpPr/>
          <p:nvPr/>
        </p:nvSpPr>
        <p:spPr>
          <a:xfrm>
            <a:off x="10165447" y="271863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n4</a:t>
            </a:r>
          </a:p>
          <a:p>
            <a:pPr algn="ctr"/>
            <a:r>
              <a:rPr lang="en-US" sz="1600" dirty="0"/>
              <a:t>10</a:t>
            </a:r>
          </a:p>
        </p:txBody>
      </p:sp>
      <p:sp>
        <p:nvSpPr>
          <p:cNvPr id="50" name="Oval 49"/>
          <p:cNvSpPr/>
          <p:nvPr/>
        </p:nvSpPr>
        <p:spPr>
          <a:xfrm>
            <a:off x="9600257"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D</a:t>
            </a:r>
          </a:p>
          <a:p>
            <a:pPr algn="ctr"/>
            <a:r>
              <a:rPr lang="en-US" sz="1600" dirty="0"/>
              <a:t>5</a:t>
            </a:r>
          </a:p>
        </p:txBody>
      </p:sp>
      <p:cxnSp>
        <p:nvCxnSpPr>
          <p:cNvPr id="51" name="Straight Arrow Connector 50"/>
          <p:cNvCxnSpPr>
            <a:stCxn id="49" idx="5"/>
            <a:endCxn id="48" idx="0"/>
          </p:cNvCxnSpPr>
          <p:nvPr/>
        </p:nvCxnSpPr>
        <p:spPr>
          <a:xfrm>
            <a:off x="10691929" y="3248889"/>
            <a:ext cx="398737"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8809537" y="1565330"/>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n5</a:t>
            </a:r>
          </a:p>
          <a:p>
            <a:pPr algn="ctr"/>
            <a:r>
              <a:rPr lang="en-US" sz="1600" dirty="0"/>
              <a:t>17</a:t>
            </a:r>
          </a:p>
        </p:txBody>
      </p:sp>
      <p:cxnSp>
        <p:nvCxnSpPr>
          <p:cNvPr id="53" name="Straight Arrow Connector 52"/>
          <p:cNvCxnSpPr>
            <a:stCxn id="52" idx="3"/>
            <a:endCxn id="42" idx="7"/>
          </p:cNvCxnSpPr>
          <p:nvPr/>
        </p:nvCxnSpPr>
        <p:spPr>
          <a:xfrm flipH="1">
            <a:off x="8011662" y="2095590"/>
            <a:ext cx="888205" cy="691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5"/>
            <a:endCxn id="49" idx="1"/>
          </p:cNvCxnSpPr>
          <p:nvPr/>
        </p:nvCxnSpPr>
        <p:spPr>
          <a:xfrm>
            <a:off x="9336020" y="2095590"/>
            <a:ext cx="919757" cy="714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C1F6E36-F997-9040-9BFB-9CB561789B2A}"/>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907375"/>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tx1"/>
                          </a:solidFill>
                        </a:rPr>
                        <a:t>F</a:t>
                      </a:r>
                    </a:p>
                  </a:txBody>
                  <a:tcPr>
                    <a:noFill/>
                  </a:tcPr>
                </a:tc>
                <a:tc>
                  <a:txBody>
                    <a:bodyPr/>
                    <a:lstStyle/>
                    <a:p>
                      <a:r>
                        <a:rPr lang="en-US" sz="1200" dirty="0">
                          <a:solidFill>
                            <a:schemeClr val="tx1"/>
                          </a:solidFill>
                        </a:rPr>
                        <a:t>1</a:t>
                      </a:r>
                    </a:p>
                  </a:txBody>
                  <a:tcPr>
                    <a:noFill/>
                  </a:tcPr>
                </a:tc>
                <a:extLst>
                  <a:ext uri="{0D108BD9-81ED-4DB2-BD59-A6C34878D82A}">
                    <a16:rowId xmlns:a16="http://schemas.microsoft.com/office/drawing/2014/main" val="10001"/>
                  </a:ext>
                </a:extLst>
              </a:tr>
              <a:tr h="207004">
                <a:tc>
                  <a:txBody>
                    <a:bodyPr/>
                    <a:lstStyle/>
                    <a:p>
                      <a:r>
                        <a:rPr lang="en-US" sz="1200" dirty="0">
                          <a:solidFill>
                            <a:schemeClr val="tx1"/>
                          </a:solidFill>
                        </a:rPr>
                        <a:t>B</a:t>
                      </a:r>
                    </a:p>
                  </a:txBody>
                  <a:tcPr>
                    <a:noFill/>
                  </a:tcPr>
                </a:tc>
                <a:tc>
                  <a:txBody>
                    <a:bodyPr/>
                    <a:lstStyle/>
                    <a:p>
                      <a:r>
                        <a:rPr lang="en-US" sz="1200" dirty="0">
                          <a:solidFill>
                            <a:schemeClr val="tx1"/>
                          </a:solidFill>
                        </a:rPr>
                        <a:t>1</a:t>
                      </a:r>
                    </a:p>
                  </a:txBody>
                  <a:tcPr>
                    <a:noFill/>
                  </a:tcPr>
                </a:tc>
                <a:extLst>
                  <a:ext uri="{0D108BD9-81ED-4DB2-BD59-A6C34878D82A}">
                    <a16:rowId xmlns:a16="http://schemas.microsoft.com/office/drawing/2014/main" val="10002"/>
                  </a:ext>
                </a:extLst>
              </a:tr>
              <a:tr h="207004">
                <a:tc>
                  <a:txBody>
                    <a:bodyPr/>
                    <a:lstStyle/>
                    <a:p>
                      <a:r>
                        <a:rPr lang="en-US" sz="1200" dirty="0">
                          <a:solidFill>
                            <a:schemeClr val="tx1"/>
                          </a:solidFill>
                        </a:rPr>
                        <a:t>C</a:t>
                      </a:r>
                    </a:p>
                  </a:txBody>
                  <a:tcPr>
                    <a:noFill/>
                  </a:tcPr>
                </a:tc>
                <a:tc>
                  <a:txBody>
                    <a:bodyPr/>
                    <a:lstStyle/>
                    <a:p>
                      <a:r>
                        <a:rPr lang="en-US" sz="1200" dirty="0">
                          <a:solidFill>
                            <a:schemeClr val="tx1"/>
                          </a:solidFill>
                        </a:rPr>
                        <a:t>2</a:t>
                      </a:r>
                    </a:p>
                  </a:txBody>
                  <a:tcPr>
                    <a:noFill/>
                  </a:tcPr>
                </a:tc>
                <a:extLst>
                  <a:ext uri="{0D108BD9-81ED-4DB2-BD59-A6C34878D82A}">
                    <a16:rowId xmlns:a16="http://schemas.microsoft.com/office/drawing/2014/main" val="10003"/>
                  </a:ext>
                </a:extLst>
              </a:tr>
              <a:tr h="207004">
                <a:tc>
                  <a:txBody>
                    <a:bodyPr/>
                    <a:lstStyle/>
                    <a:p>
                      <a:r>
                        <a:rPr lang="en-US" sz="1200" dirty="0">
                          <a:solidFill>
                            <a:schemeClr val="tx1"/>
                          </a:solidFill>
                        </a:rPr>
                        <a:t>A</a:t>
                      </a:r>
                    </a:p>
                  </a:txBody>
                  <a:tcPr>
                    <a:noFill/>
                  </a:tcPr>
                </a:tc>
                <a:tc>
                  <a:txBody>
                    <a:bodyPr/>
                    <a:lstStyle/>
                    <a:p>
                      <a:r>
                        <a:rPr lang="en-US" sz="1200" dirty="0">
                          <a:solidFill>
                            <a:schemeClr val="tx1"/>
                          </a:solidFill>
                        </a:rPr>
                        <a:t>3</a:t>
                      </a:r>
                    </a:p>
                  </a:txBody>
                  <a:tcPr>
                    <a:noFill/>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noFill/>
                  </a:tcPr>
                </a:tc>
                <a:extLst>
                  <a:ext uri="{0D108BD9-81ED-4DB2-BD59-A6C34878D82A}">
                    <a16:rowId xmlns:a16="http://schemas.microsoft.com/office/drawing/2014/main" val="10006"/>
                  </a:ext>
                </a:extLst>
              </a:tr>
            </a:tbl>
          </a:graphicData>
        </a:graphic>
      </p:graphicFrame>
      <p:sp>
        <p:nvSpPr>
          <p:cNvPr id="34" name="Rectangle 33"/>
          <p:cNvSpPr/>
          <p:nvPr/>
        </p:nvSpPr>
        <p:spPr>
          <a:xfrm>
            <a:off x="1911281" y="1438901"/>
            <a:ext cx="736327"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Create Tree </a:t>
            </a:r>
          </a:p>
        </p:txBody>
      </p:sp>
      <p:sp>
        <p:nvSpPr>
          <p:cNvPr id="35" name="Rectangle 34"/>
          <p:cNvSpPr/>
          <p:nvPr/>
        </p:nvSpPr>
        <p:spPr>
          <a:xfrm>
            <a:off x="553536" y="1438901"/>
            <a:ext cx="502819"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Sort</a:t>
            </a:r>
          </a:p>
        </p:txBody>
      </p:sp>
      <p:cxnSp>
        <p:nvCxnSpPr>
          <p:cNvPr id="36" name="Straight Arrow Connector 35"/>
          <p:cNvCxnSpPr>
            <a:stCxn id="35" idx="3"/>
            <a:endCxn id="34" idx="1"/>
          </p:cNvCxnSpPr>
          <p:nvPr/>
        </p:nvCxnSpPr>
        <p:spPr>
          <a:xfrm>
            <a:off x="1056355" y="1644641"/>
            <a:ext cx="85492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Right Arrow 44"/>
          <p:cNvSpPr/>
          <p:nvPr/>
        </p:nvSpPr>
        <p:spPr>
          <a:xfrm>
            <a:off x="2727702" y="1526584"/>
            <a:ext cx="5873857" cy="302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32" idx="3"/>
            <a:endCxn id="33"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32" name="Oval 31"/>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33" name="Oval 32"/>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37" name="Straight Arrow Connector 36"/>
          <p:cNvCxnSpPr>
            <a:stCxn id="32" idx="5"/>
            <a:endCxn id="31"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39" name="Straight Arrow Connector 38"/>
          <p:cNvCxnSpPr>
            <a:stCxn id="38" idx="3"/>
            <a:endCxn id="32" idx="0"/>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41" name="Straight Arrow Connector 40"/>
          <p:cNvCxnSpPr>
            <a:stCxn id="38" idx="5"/>
            <a:endCxn id="40"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485181" y="269564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n3</a:t>
            </a:r>
          </a:p>
          <a:p>
            <a:pPr algn="ctr"/>
            <a:r>
              <a:rPr lang="en-US" sz="1600" dirty="0"/>
              <a:t>7</a:t>
            </a:r>
          </a:p>
        </p:txBody>
      </p:sp>
      <p:cxnSp>
        <p:nvCxnSpPr>
          <p:cNvPr id="43" name="Straight Arrow Connector 42"/>
          <p:cNvCxnSpPr>
            <a:stCxn id="42" idx="4"/>
            <a:endCxn id="38" idx="0"/>
          </p:cNvCxnSpPr>
          <p:nvPr/>
        </p:nvCxnSpPr>
        <p:spPr>
          <a:xfrm>
            <a:off x="7793587" y="3316885"/>
            <a:ext cx="616812" cy="447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6958700" y="375407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a:t>
            </a:r>
          </a:p>
          <a:p>
            <a:pPr algn="ctr"/>
            <a:r>
              <a:rPr lang="en-US" sz="1600" dirty="0"/>
              <a:t>3</a:t>
            </a:r>
          </a:p>
        </p:txBody>
      </p:sp>
      <p:cxnSp>
        <p:nvCxnSpPr>
          <p:cNvPr id="46" name="Straight Arrow Connector 45"/>
          <p:cNvCxnSpPr>
            <a:stCxn id="42" idx="4"/>
            <a:endCxn id="44" idx="0"/>
          </p:cNvCxnSpPr>
          <p:nvPr/>
        </p:nvCxnSpPr>
        <p:spPr>
          <a:xfrm flipH="1">
            <a:off x="7267106" y="3316885"/>
            <a:ext cx="526481" cy="43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9" idx="3"/>
            <a:endCxn id="50" idx="0"/>
          </p:cNvCxnSpPr>
          <p:nvPr/>
        </p:nvCxnSpPr>
        <p:spPr>
          <a:xfrm flipH="1">
            <a:off x="9908665" y="3248889"/>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782260"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E</a:t>
            </a:r>
          </a:p>
          <a:p>
            <a:pPr algn="ctr"/>
            <a:r>
              <a:rPr lang="en-US" sz="1600" dirty="0"/>
              <a:t>5</a:t>
            </a:r>
          </a:p>
        </p:txBody>
      </p:sp>
      <p:sp>
        <p:nvSpPr>
          <p:cNvPr id="49" name="Oval 48"/>
          <p:cNvSpPr/>
          <p:nvPr/>
        </p:nvSpPr>
        <p:spPr>
          <a:xfrm>
            <a:off x="10165447" y="271863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n4</a:t>
            </a:r>
          </a:p>
          <a:p>
            <a:pPr algn="ctr"/>
            <a:r>
              <a:rPr lang="en-US" sz="1600" dirty="0"/>
              <a:t>10</a:t>
            </a:r>
          </a:p>
        </p:txBody>
      </p:sp>
      <p:sp>
        <p:nvSpPr>
          <p:cNvPr id="50" name="Oval 49"/>
          <p:cNvSpPr/>
          <p:nvPr/>
        </p:nvSpPr>
        <p:spPr>
          <a:xfrm>
            <a:off x="9600257"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D</a:t>
            </a:r>
          </a:p>
          <a:p>
            <a:pPr algn="ctr"/>
            <a:r>
              <a:rPr lang="en-US" sz="1600" dirty="0"/>
              <a:t>5</a:t>
            </a:r>
          </a:p>
        </p:txBody>
      </p:sp>
      <p:cxnSp>
        <p:nvCxnSpPr>
          <p:cNvPr id="51" name="Straight Arrow Connector 50"/>
          <p:cNvCxnSpPr>
            <a:stCxn id="49" idx="5"/>
            <a:endCxn id="48" idx="0"/>
          </p:cNvCxnSpPr>
          <p:nvPr/>
        </p:nvCxnSpPr>
        <p:spPr>
          <a:xfrm>
            <a:off x="10691929" y="3248889"/>
            <a:ext cx="398737"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8809537" y="1565330"/>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n5</a:t>
            </a:r>
          </a:p>
          <a:p>
            <a:pPr algn="ctr"/>
            <a:r>
              <a:rPr lang="en-US" sz="1600" dirty="0"/>
              <a:t>17</a:t>
            </a:r>
          </a:p>
        </p:txBody>
      </p:sp>
      <p:cxnSp>
        <p:nvCxnSpPr>
          <p:cNvPr id="53" name="Straight Arrow Connector 52"/>
          <p:cNvCxnSpPr>
            <a:stCxn id="52" idx="3"/>
            <a:endCxn id="42" idx="7"/>
          </p:cNvCxnSpPr>
          <p:nvPr/>
        </p:nvCxnSpPr>
        <p:spPr>
          <a:xfrm flipH="1">
            <a:off x="8011662" y="2095590"/>
            <a:ext cx="888205" cy="691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5"/>
            <a:endCxn id="49" idx="1"/>
          </p:cNvCxnSpPr>
          <p:nvPr/>
        </p:nvCxnSpPr>
        <p:spPr>
          <a:xfrm>
            <a:off x="9336020" y="2095590"/>
            <a:ext cx="919757" cy="714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218836" y="2102261"/>
            <a:ext cx="301686" cy="369332"/>
          </a:xfrm>
          <a:prstGeom prst="rect">
            <a:avLst/>
          </a:prstGeom>
          <a:noFill/>
        </p:spPr>
        <p:txBody>
          <a:bodyPr wrap="none" rtlCol="0">
            <a:spAutoFit/>
          </a:bodyPr>
          <a:lstStyle/>
          <a:p>
            <a:r>
              <a:rPr lang="en-US" i="1" dirty="0">
                <a:solidFill>
                  <a:srgbClr val="FF0000"/>
                </a:solidFill>
              </a:rPr>
              <a:t>0</a:t>
            </a:r>
          </a:p>
        </p:txBody>
      </p:sp>
      <p:sp>
        <p:nvSpPr>
          <p:cNvPr id="55" name="TextBox 54"/>
          <p:cNvSpPr txBox="1"/>
          <p:nvPr/>
        </p:nvSpPr>
        <p:spPr>
          <a:xfrm>
            <a:off x="7302600" y="3213129"/>
            <a:ext cx="301686" cy="369332"/>
          </a:xfrm>
          <a:prstGeom prst="rect">
            <a:avLst/>
          </a:prstGeom>
          <a:noFill/>
        </p:spPr>
        <p:txBody>
          <a:bodyPr wrap="none" rtlCol="0">
            <a:spAutoFit/>
          </a:bodyPr>
          <a:lstStyle/>
          <a:p>
            <a:r>
              <a:rPr lang="en-US" i="1" dirty="0">
                <a:solidFill>
                  <a:srgbClr val="FF0000"/>
                </a:solidFill>
              </a:rPr>
              <a:t>0</a:t>
            </a:r>
          </a:p>
        </p:txBody>
      </p:sp>
      <p:sp>
        <p:nvSpPr>
          <p:cNvPr id="56" name="TextBox 55"/>
          <p:cNvSpPr txBox="1"/>
          <p:nvPr/>
        </p:nvSpPr>
        <p:spPr>
          <a:xfrm>
            <a:off x="7820392" y="4215664"/>
            <a:ext cx="301686" cy="369332"/>
          </a:xfrm>
          <a:prstGeom prst="rect">
            <a:avLst/>
          </a:prstGeom>
          <a:noFill/>
        </p:spPr>
        <p:txBody>
          <a:bodyPr wrap="none" rtlCol="0">
            <a:spAutoFit/>
          </a:bodyPr>
          <a:lstStyle/>
          <a:p>
            <a:r>
              <a:rPr lang="en-US" i="1" dirty="0">
                <a:solidFill>
                  <a:srgbClr val="FF0000"/>
                </a:solidFill>
              </a:rPr>
              <a:t>0</a:t>
            </a:r>
          </a:p>
        </p:txBody>
      </p:sp>
      <p:sp>
        <p:nvSpPr>
          <p:cNvPr id="57" name="TextBox 56"/>
          <p:cNvSpPr txBox="1"/>
          <p:nvPr/>
        </p:nvSpPr>
        <p:spPr>
          <a:xfrm>
            <a:off x="9836479" y="3147028"/>
            <a:ext cx="301686" cy="369332"/>
          </a:xfrm>
          <a:prstGeom prst="rect">
            <a:avLst/>
          </a:prstGeom>
          <a:noFill/>
        </p:spPr>
        <p:txBody>
          <a:bodyPr wrap="none" rtlCol="0">
            <a:spAutoFit/>
          </a:bodyPr>
          <a:lstStyle/>
          <a:p>
            <a:r>
              <a:rPr lang="en-US" i="1" dirty="0">
                <a:solidFill>
                  <a:srgbClr val="FF0000"/>
                </a:solidFill>
              </a:rPr>
              <a:t>0</a:t>
            </a:r>
          </a:p>
        </p:txBody>
      </p:sp>
      <p:sp>
        <p:nvSpPr>
          <p:cNvPr id="58" name="TextBox 57"/>
          <p:cNvSpPr txBox="1"/>
          <p:nvPr/>
        </p:nvSpPr>
        <p:spPr>
          <a:xfrm>
            <a:off x="7181414" y="5163114"/>
            <a:ext cx="301686" cy="369332"/>
          </a:xfrm>
          <a:prstGeom prst="rect">
            <a:avLst/>
          </a:prstGeom>
          <a:noFill/>
        </p:spPr>
        <p:txBody>
          <a:bodyPr wrap="none" rtlCol="0">
            <a:spAutoFit/>
          </a:bodyPr>
          <a:lstStyle/>
          <a:p>
            <a:r>
              <a:rPr lang="en-US" i="1" dirty="0">
                <a:solidFill>
                  <a:srgbClr val="FF0000"/>
                </a:solidFill>
              </a:rPr>
              <a:t>0</a:t>
            </a:r>
          </a:p>
        </p:txBody>
      </p:sp>
      <p:sp>
        <p:nvSpPr>
          <p:cNvPr id="59" name="TextBox 58"/>
          <p:cNvSpPr txBox="1"/>
          <p:nvPr/>
        </p:nvSpPr>
        <p:spPr>
          <a:xfrm>
            <a:off x="9737328" y="2056358"/>
            <a:ext cx="301686" cy="369332"/>
          </a:xfrm>
          <a:prstGeom prst="rect">
            <a:avLst/>
          </a:prstGeom>
          <a:noFill/>
        </p:spPr>
        <p:txBody>
          <a:bodyPr wrap="none" rtlCol="0">
            <a:spAutoFit/>
          </a:bodyPr>
          <a:lstStyle/>
          <a:p>
            <a:r>
              <a:rPr lang="en-US" i="1" dirty="0">
                <a:solidFill>
                  <a:srgbClr val="FF0000"/>
                </a:solidFill>
              </a:rPr>
              <a:t>1</a:t>
            </a:r>
          </a:p>
        </p:txBody>
      </p:sp>
      <p:sp>
        <p:nvSpPr>
          <p:cNvPr id="60" name="TextBox 59"/>
          <p:cNvSpPr txBox="1"/>
          <p:nvPr/>
        </p:nvSpPr>
        <p:spPr>
          <a:xfrm>
            <a:off x="10903279" y="3145192"/>
            <a:ext cx="301686" cy="369332"/>
          </a:xfrm>
          <a:prstGeom prst="rect">
            <a:avLst/>
          </a:prstGeom>
          <a:noFill/>
        </p:spPr>
        <p:txBody>
          <a:bodyPr wrap="none" rtlCol="0">
            <a:spAutoFit/>
          </a:bodyPr>
          <a:lstStyle/>
          <a:p>
            <a:r>
              <a:rPr lang="en-US" i="1" dirty="0">
                <a:solidFill>
                  <a:srgbClr val="FF0000"/>
                </a:solidFill>
              </a:rPr>
              <a:t>1</a:t>
            </a:r>
          </a:p>
        </p:txBody>
      </p:sp>
      <p:sp>
        <p:nvSpPr>
          <p:cNvPr id="61" name="TextBox 60"/>
          <p:cNvSpPr txBox="1"/>
          <p:nvPr/>
        </p:nvSpPr>
        <p:spPr>
          <a:xfrm>
            <a:off x="8843125" y="4235861"/>
            <a:ext cx="301686" cy="369332"/>
          </a:xfrm>
          <a:prstGeom prst="rect">
            <a:avLst/>
          </a:prstGeom>
          <a:noFill/>
        </p:spPr>
        <p:txBody>
          <a:bodyPr wrap="none" rtlCol="0">
            <a:spAutoFit/>
          </a:bodyPr>
          <a:lstStyle/>
          <a:p>
            <a:r>
              <a:rPr lang="en-US" i="1" dirty="0">
                <a:solidFill>
                  <a:srgbClr val="FF0000"/>
                </a:solidFill>
              </a:rPr>
              <a:t>1</a:t>
            </a:r>
          </a:p>
        </p:txBody>
      </p:sp>
      <p:sp>
        <p:nvSpPr>
          <p:cNvPr id="62" name="TextBox 61"/>
          <p:cNvSpPr txBox="1"/>
          <p:nvPr/>
        </p:nvSpPr>
        <p:spPr>
          <a:xfrm>
            <a:off x="8193130" y="5249413"/>
            <a:ext cx="301686" cy="369332"/>
          </a:xfrm>
          <a:prstGeom prst="rect">
            <a:avLst/>
          </a:prstGeom>
          <a:noFill/>
        </p:spPr>
        <p:txBody>
          <a:bodyPr wrap="none" rtlCol="0">
            <a:spAutoFit/>
          </a:bodyPr>
          <a:lstStyle/>
          <a:p>
            <a:r>
              <a:rPr lang="en-US" i="1" dirty="0">
                <a:solidFill>
                  <a:srgbClr val="FF0000"/>
                </a:solidFill>
              </a:rPr>
              <a:t>1</a:t>
            </a:r>
          </a:p>
        </p:txBody>
      </p:sp>
      <p:sp>
        <p:nvSpPr>
          <p:cNvPr id="2" name="Footer Placeholder 1">
            <a:extLst>
              <a:ext uri="{FF2B5EF4-FFF2-40B4-BE49-F238E27FC236}">
                <a16:creationId xmlns:a16="http://schemas.microsoft.com/office/drawing/2014/main" id="{8597F192-C714-E447-98EC-DE370DCA176C}"/>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907375"/>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tx1"/>
                          </a:solidFill>
                        </a:rPr>
                        <a:t>F</a:t>
                      </a:r>
                    </a:p>
                  </a:txBody>
                  <a:tcPr>
                    <a:noFill/>
                  </a:tcPr>
                </a:tc>
                <a:tc>
                  <a:txBody>
                    <a:bodyPr/>
                    <a:lstStyle/>
                    <a:p>
                      <a:r>
                        <a:rPr lang="en-US" sz="1200" dirty="0">
                          <a:solidFill>
                            <a:schemeClr val="tx1"/>
                          </a:solidFill>
                        </a:rPr>
                        <a:t>1</a:t>
                      </a:r>
                    </a:p>
                  </a:txBody>
                  <a:tcPr>
                    <a:noFill/>
                  </a:tcPr>
                </a:tc>
                <a:extLst>
                  <a:ext uri="{0D108BD9-81ED-4DB2-BD59-A6C34878D82A}">
                    <a16:rowId xmlns:a16="http://schemas.microsoft.com/office/drawing/2014/main" val="10001"/>
                  </a:ext>
                </a:extLst>
              </a:tr>
              <a:tr h="207004">
                <a:tc>
                  <a:txBody>
                    <a:bodyPr/>
                    <a:lstStyle/>
                    <a:p>
                      <a:r>
                        <a:rPr lang="en-US" sz="1200" dirty="0">
                          <a:solidFill>
                            <a:schemeClr val="tx1"/>
                          </a:solidFill>
                        </a:rPr>
                        <a:t>B</a:t>
                      </a:r>
                    </a:p>
                  </a:txBody>
                  <a:tcPr>
                    <a:noFill/>
                  </a:tcPr>
                </a:tc>
                <a:tc>
                  <a:txBody>
                    <a:bodyPr/>
                    <a:lstStyle/>
                    <a:p>
                      <a:r>
                        <a:rPr lang="en-US" sz="1200" dirty="0">
                          <a:solidFill>
                            <a:schemeClr val="tx1"/>
                          </a:solidFill>
                        </a:rPr>
                        <a:t>1</a:t>
                      </a:r>
                    </a:p>
                  </a:txBody>
                  <a:tcPr>
                    <a:noFill/>
                  </a:tcPr>
                </a:tc>
                <a:extLst>
                  <a:ext uri="{0D108BD9-81ED-4DB2-BD59-A6C34878D82A}">
                    <a16:rowId xmlns:a16="http://schemas.microsoft.com/office/drawing/2014/main" val="10002"/>
                  </a:ext>
                </a:extLst>
              </a:tr>
              <a:tr h="207004">
                <a:tc>
                  <a:txBody>
                    <a:bodyPr/>
                    <a:lstStyle/>
                    <a:p>
                      <a:r>
                        <a:rPr lang="en-US" sz="1200" dirty="0">
                          <a:solidFill>
                            <a:schemeClr val="tx1"/>
                          </a:solidFill>
                        </a:rPr>
                        <a:t>C</a:t>
                      </a:r>
                    </a:p>
                  </a:txBody>
                  <a:tcPr>
                    <a:noFill/>
                  </a:tcPr>
                </a:tc>
                <a:tc>
                  <a:txBody>
                    <a:bodyPr/>
                    <a:lstStyle/>
                    <a:p>
                      <a:r>
                        <a:rPr lang="en-US" sz="1200" dirty="0">
                          <a:solidFill>
                            <a:schemeClr val="tx1"/>
                          </a:solidFill>
                        </a:rPr>
                        <a:t>2</a:t>
                      </a:r>
                    </a:p>
                  </a:txBody>
                  <a:tcPr>
                    <a:noFill/>
                  </a:tcPr>
                </a:tc>
                <a:extLst>
                  <a:ext uri="{0D108BD9-81ED-4DB2-BD59-A6C34878D82A}">
                    <a16:rowId xmlns:a16="http://schemas.microsoft.com/office/drawing/2014/main" val="10003"/>
                  </a:ext>
                </a:extLst>
              </a:tr>
              <a:tr h="207004">
                <a:tc>
                  <a:txBody>
                    <a:bodyPr/>
                    <a:lstStyle/>
                    <a:p>
                      <a:r>
                        <a:rPr lang="en-US" sz="1200" dirty="0">
                          <a:solidFill>
                            <a:schemeClr val="tx1"/>
                          </a:solidFill>
                        </a:rPr>
                        <a:t>A</a:t>
                      </a:r>
                    </a:p>
                  </a:txBody>
                  <a:tcPr>
                    <a:noFill/>
                  </a:tcPr>
                </a:tc>
                <a:tc>
                  <a:txBody>
                    <a:bodyPr/>
                    <a:lstStyle/>
                    <a:p>
                      <a:r>
                        <a:rPr lang="en-US" sz="1200" dirty="0">
                          <a:solidFill>
                            <a:schemeClr val="tx1"/>
                          </a:solidFill>
                        </a:rPr>
                        <a:t>3</a:t>
                      </a:r>
                    </a:p>
                  </a:txBody>
                  <a:tcPr>
                    <a:noFill/>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noFill/>
                  </a:tcPr>
                </a:tc>
                <a:extLst>
                  <a:ext uri="{0D108BD9-81ED-4DB2-BD59-A6C34878D82A}">
                    <a16:rowId xmlns:a16="http://schemas.microsoft.com/office/drawing/2014/main" val="10006"/>
                  </a:ext>
                </a:extLst>
              </a:tr>
            </a:tbl>
          </a:graphicData>
        </a:graphic>
      </p:graphicFrame>
      <p:sp>
        <p:nvSpPr>
          <p:cNvPr id="34" name="Rectangle 33"/>
          <p:cNvSpPr/>
          <p:nvPr/>
        </p:nvSpPr>
        <p:spPr>
          <a:xfrm>
            <a:off x="1911281" y="1438901"/>
            <a:ext cx="736327"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Create Tree </a:t>
            </a:r>
          </a:p>
        </p:txBody>
      </p:sp>
      <p:sp>
        <p:nvSpPr>
          <p:cNvPr id="35" name="Rectangle 34"/>
          <p:cNvSpPr/>
          <p:nvPr/>
        </p:nvSpPr>
        <p:spPr>
          <a:xfrm>
            <a:off x="553536" y="1438901"/>
            <a:ext cx="502819"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Sort</a:t>
            </a:r>
          </a:p>
        </p:txBody>
      </p:sp>
      <p:cxnSp>
        <p:nvCxnSpPr>
          <p:cNvPr id="36" name="Straight Arrow Connector 35"/>
          <p:cNvCxnSpPr>
            <a:stCxn id="35" idx="3"/>
            <a:endCxn id="34" idx="1"/>
          </p:cNvCxnSpPr>
          <p:nvPr/>
        </p:nvCxnSpPr>
        <p:spPr>
          <a:xfrm>
            <a:off x="1056355" y="1644641"/>
            <a:ext cx="85492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Right Arrow 44"/>
          <p:cNvSpPr/>
          <p:nvPr/>
        </p:nvSpPr>
        <p:spPr>
          <a:xfrm>
            <a:off x="2727702" y="1526584"/>
            <a:ext cx="5873857" cy="302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32" idx="3"/>
            <a:endCxn id="33"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32" name="Oval 31"/>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33" name="Oval 32"/>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37" name="Straight Arrow Connector 36"/>
          <p:cNvCxnSpPr>
            <a:stCxn id="32" idx="5"/>
            <a:endCxn id="31"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39" name="Straight Arrow Connector 38"/>
          <p:cNvCxnSpPr>
            <a:stCxn id="38" idx="3"/>
            <a:endCxn id="32" idx="0"/>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41" name="Straight Arrow Connector 40"/>
          <p:cNvCxnSpPr>
            <a:stCxn id="38" idx="5"/>
            <a:endCxn id="40"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485181" y="269564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n3</a:t>
            </a:r>
          </a:p>
          <a:p>
            <a:pPr algn="ctr"/>
            <a:r>
              <a:rPr lang="en-US" sz="1600" dirty="0"/>
              <a:t>7</a:t>
            </a:r>
          </a:p>
        </p:txBody>
      </p:sp>
      <p:cxnSp>
        <p:nvCxnSpPr>
          <p:cNvPr id="43" name="Straight Arrow Connector 42"/>
          <p:cNvCxnSpPr>
            <a:stCxn id="42" idx="4"/>
            <a:endCxn id="38" idx="0"/>
          </p:cNvCxnSpPr>
          <p:nvPr/>
        </p:nvCxnSpPr>
        <p:spPr>
          <a:xfrm>
            <a:off x="7793587" y="3316885"/>
            <a:ext cx="616812" cy="447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6958700" y="375407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a:t>
            </a:r>
          </a:p>
          <a:p>
            <a:pPr algn="ctr"/>
            <a:r>
              <a:rPr lang="en-US" sz="1600" dirty="0"/>
              <a:t>3</a:t>
            </a:r>
          </a:p>
        </p:txBody>
      </p:sp>
      <p:cxnSp>
        <p:nvCxnSpPr>
          <p:cNvPr id="46" name="Straight Arrow Connector 45"/>
          <p:cNvCxnSpPr>
            <a:stCxn id="42" idx="4"/>
            <a:endCxn id="44" idx="0"/>
          </p:cNvCxnSpPr>
          <p:nvPr/>
        </p:nvCxnSpPr>
        <p:spPr>
          <a:xfrm flipH="1">
            <a:off x="7267106" y="3316885"/>
            <a:ext cx="526481" cy="43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9" idx="3"/>
            <a:endCxn id="50" idx="0"/>
          </p:cNvCxnSpPr>
          <p:nvPr/>
        </p:nvCxnSpPr>
        <p:spPr>
          <a:xfrm flipH="1">
            <a:off x="9908665" y="3248889"/>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782260"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E</a:t>
            </a:r>
          </a:p>
          <a:p>
            <a:pPr algn="ctr"/>
            <a:r>
              <a:rPr lang="en-US" sz="1600" dirty="0"/>
              <a:t>5</a:t>
            </a:r>
          </a:p>
        </p:txBody>
      </p:sp>
      <p:sp>
        <p:nvSpPr>
          <p:cNvPr id="49" name="Oval 48"/>
          <p:cNvSpPr/>
          <p:nvPr/>
        </p:nvSpPr>
        <p:spPr>
          <a:xfrm>
            <a:off x="10165447" y="271863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n4</a:t>
            </a:r>
          </a:p>
          <a:p>
            <a:pPr algn="ctr"/>
            <a:r>
              <a:rPr lang="en-US" sz="1600" dirty="0"/>
              <a:t>10</a:t>
            </a:r>
          </a:p>
        </p:txBody>
      </p:sp>
      <p:sp>
        <p:nvSpPr>
          <p:cNvPr id="50" name="Oval 49"/>
          <p:cNvSpPr/>
          <p:nvPr/>
        </p:nvSpPr>
        <p:spPr>
          <a:xfrm>
            <a:off x="9600257"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D</a:t>
            </a:r>
          </a:p>
          <a:p>
            <a:pPr algn="ctr"/>
            <a:r>
              <a:rPr lang="en-US" sz="1600" dirty="0"/>
              <a:t>5</a:t>
            </a:r>
          </a:p>
        </p:txBody>
      </p:sp>
      <p:cxnSp>
        <p:nvCxnSpPr>
          <p:cNvPr id="51" name="Straight Arrow Connector 50"/>
          <p:cNvCxnSpPr>
            <a:stCxn id="49" idx="5"/>
            <a:endCxn id="48" idx="0"/>
          </p:cNvCxnSpPr>
          <p:nvPr/>
        </p:nvCxnSpPr>
        <p:spPr>
          <a:xfrm>
            <a:off x="10691929" y="3248889"/>
            <a:ext cx="398737"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8809537" y="1565330"/>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n5</a:t>
            </a:r>
          </a:p>
          <a:p>
            <a:pPr algn="ctr"/>
            <a:r>
              <a:rPr lang="en-US" sz="1600" dirty="0"/>
              <a:t>17</a:t>
            </a:r>
          </a:p>
        </p:txBody>
      </p:sp>
      <p:cxnSp>
        <p:nvCxnSpPr>
          <p:cNvPr id="53" name="Straight Arrow Connector 52"/>
          <p:cNvCxnSpPr>
            <a:stCxn id="52" idx="3"/>
            <a:endCxn id="42" idx="7"/>
          </p:cNvCxnSpPr>
          <p:nvPr/>
        </p:nvCxnSpPr>
        <p:spPr>
          <a:xfrm flipH="1">
            <a:off x="8011662" y="2095590"/>
            <a:ext cx="888205" cy="691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5"/>
            <a:endCxn id="49" idx="1"/>
          </p:cNvCxnSpPr>
          <p:nvPr/>
        </p:nvCxnSpPr>
        <p:spPr>
          <a:xfrm>
            <a:off x="9336020" y="2095590"/>
            <a:ext cx="919757" cy="714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218836" y="2102261"/>
            <a:ext cx="301686" cy="369332"/>
          </a:xfrm>
          <a:prstGeom prst="rect">
            <a:avLst/>
          </a:prstGeom>
          <a:noFill/>
        </p:spPr>
        <p:txBody>
          <a:bodyPr wrap="none" rtlCol="0">
            <a:spAutoFit/>
          </a:bodyPr>
          <a:lstStyle/>
          <a:p>
            <a:r>
              <a:rPr lang="en-US" i="1" dirty="0">
                <a:solidFill>
                  <a:srgbClr val="FF0000"/>
                </a:solidFill>
              </a:rPr>
              <a:t>0</a:t>
            </a:r>
          </a:p>
        </p:txBody>
      </p:sp>
      <p:sp>
        <p:nvSpPr>
          <p:cNvPr id="55" name="TextBox 54"/>
          <p:cNvSpPr txBox="1"/>
          <p:nvPr/>
        </p:nvSpPr>
        <p:spPr>
          <a:xfrm>
            <a:off x="7302600" y="3213129"/>
            <a:ext cx="301686" cy="369332"/>
          </a:xfrm>
          <a:prstGeom prst="rect">
            <a:avLst/>
          </a:prstGeom>
          <a:noFill/>
        </p:spPr>
        <p:txBody>
          <a:bodyPr wrap="none" rtlCol="0">
            <a:spAutoFit/>
          </a:bodyPr>
          <a:lstStyle/>
          <a:p>
            <a:r>
              <a:rPr lang="en-US" i="1" dirty="0">
                <a:solidFill>
                  <a:srgbClr val="FF0000"/>
                </a:solidFill>
              </a:rPr>
              <a:t>0</a:t>
            </a:r>
          </a:p>
        </p:txBody>
      </p:sp>
      <p:sp>
        <p:nvSpPr>
          <p:cNvPr id="56" name="TextBox 55"/>
          <p:cNvSpPr txBox="1"/>
          <p:nvPr/>
        </p:nvSpPr>
        <p:spPr>
          <a:xfrm>
            <a:off x="7820392" y="4215664"/>
            <a:ext cx="301686" cy="369332"/>
          </a:xfrm>
          <a:prstGeom prst="rect">
            <a:avLst/>
          </a:prstGeom>
          <a:noFill/>
        </p:spPr>
        <p:txBody>
          <a:bodyPr wrap="none" rtlCol="0">
            <a:spAutoFit/>
          </a:bodyPr>
          <a:lstStyle/>
          <a:p>
            <a:r>
              <a:rPr lang="en-US" i="1" dirty="0">
                <a:solidFill>
                  <a:srgbClr val="FF0000"/>
                </a:solidFill>
              </a:rPr>
              <a:t>0</a:t>
            </a:r>
          </a:p>
        </p:txBody>
      </p:sp>
      <p:sp>
        <p:nvSpPr>
          <p:cNvPr id="57" name="TextBox 56"/>
          <p:cNvSpPr txBox="1"/>
          <p:nvPr/>
        </p:nvSpPr>
        <p:spPr>
          <a:xfrm>
            <a:off x="9836479" y="3147028"/>
            <a:ext cx="301686" cy="369332"/>
          </a:xfrm>
          <a:prstGeom prst="rect">
            <a:avLst/>
          </a:prstGeom>
          <a:noFill/>
        </p:spPr>
        <p:txBody>
          <a:bodyPr wrap="none" rtlCol="0">
            <a:spAutoFit/>
          </a:bodyPr>
          <a:lstStyle/>
          <a:p>
            <a:r>
              <a:rPr lang="en-US" i="1" dirty="0">
                <a:solidFill>
                  <a:srgbClr val="FF0000"/>
                </a:solidFill>
              </a:rPr>
              <a:t>0</a:t>
            </a:r>
          </a:p>
        </p:txBody>
      </p:sp>
      <p:sp>
        <p:nvSpPr>
          <p:cNvPr id="58" name="TextBox 57"/>
          <p:cNvSpPr txBox="1"/>
          <p:nvPr/>
        </p:nvSpPr>
        <p:spPr>
          <a:xfrm>
            <a:off x="7181414" y="5163114"/>
            <a:ext cx="301686" cy="369332"/>
          </a:xfrm>
          <a:prstGeom prst="rect">
            <a:avLst/>
          </a:prstGeom>
          <a:noFill/>
        </p:spPr>
        <p:txBody>
          <a:bodyPr wrap="none" rtlCol="0">
            <a:spAutoFit/>
          </a:bodyPr>
          <a:lstStyle/>
          <a:p>
            <a:r>
              <a:rPr lang="en-US" i="1" dirty="0">
                <a:solidFill>
                  <a:srgbClr val="FF0000"/>
                </a:solidFill>
              </a:rPr>
              <a:t>0</a:t>
            </a:r>
          </a:p>
        </p:txBody>
      </p:sp>
      <p:sp>
        <p:nvSpPr>
          <p:cNvPr id="59" name="TextBox 58"/>
          <p:cNvSpPr txBox="1"/>
          <p:nvPr/>
        </p:nvSpPr>
        <p:spPr>
          <a:xfrm>
            <a:off x="9737328" y="2056358"/>
            <a:ext cx="301686" cy="369332"/>
          </a:xfrm>
          <a:prstGeom prst="rect">
            <a:avLst/>
          </a:prstGeom>
          <a:noFill/>
        </p:spPr>
        <p:txBody>
          <a:bodyPr wrap="none" rtlCol="0">
            <a:spAutoFit/>
          </a:bodyPr>
          <a:lstStyle/>
          <a:p>
            <a:r>
              <a:rPr lang="en-US" i="1" dirty="0">
                <a:solidFill>
                  <a:srgbClr val="FF0000"/>
                </a:solidFill>
              </a:rPr>
              <a:t>1</a:t>
            </a:r>
          </a:p>
        </p:txBody>
      </p:sp>
      <p:sp>
        <p:nvSpPr>
          <p:cNvPr id="60" name="TextBox 59"/>
          <p:cNvSpPr txBox="1"/>
          <p:nvPr/>
        </p:nvSpPr>
        <p:spPr>
          <a:xfrm>
            <a:off x="10903279" y="3145192"/>
            <a:ext cx="301686" cy="369332"/>
          </a:xfrm>
          <a:prstGeom prst="rect">
            <a:avLst/>
          </a:prstGeom>
          <a:noFill/>
        </p:spPr>
        <p:txBody>
          <a:bodyPr wrap="none" rtlCol="0">
            <a:spAutoFit/>
          </a:bodyPr>
          <a:lstStyle/>
          <a:p>
            <a:r>
              <a:rPr lang="en-US" i="1" dirty="0">
                <a:solidFill>
                  <a:srgbClr val="FF0000"/>
                </a:solidFill>
              </a:rPr>
              <a:t>1</a:t>
            </a:r>
          </a:p>
        </p:txBody>
      </p:sp>
      <p:sp>
        <p:nvSpPr>
          <p:cNvPr id="61" name="TextBox 60"/>
          <p:cNvSpPr txBox="1"/>
          <p:nvPr/>
        </p:nvSpPr>
        <p:spPr>
          <a:xfrm>
            <a:off x="8843125" y="4235861"/>
            <a:ext cx="301686" cy="369332"/>
          </a:xfrm>
          <a:prstGeom prst="rect">
            <a:avLst/>
          </a:prstGeom>
          <a:noFill/>
        </p:spPr>
        <p:txBody>
          <a:bodyPr wrap="none" rtlCol="0">
            <a:spAutoFit/>
          </a:bodyPr>
          <a:lstStyle/>
          <a:p>
            <a:r>
              <a:rPr lang="en-US" i="1" dirty="0">
                <a:solidFill>
                  <a:srgbClr val="FF0000"/>
                </a:solidFill>
              </a:rPr>
              <a:t>1</a:t>
            </a:r>
          </a:p>
        </p:txBody>
      </p:sp>
      <p:sp>
        <p:nvSpPr>
          <p:cNvPr id="62" name="TextBox 61"/>
          <p:cNvSpPr txBox="1"/>
          <p:nvPr/>
        </p:nvSpPr>
        <p:spPr>
          <a:xfrm>
            <a:off x="8193130" y="5249413"/>
            <a:ext cx="301686" cy="369332"/>
          </a:xfrm>
          <a:prstGeom prst="rect">
            <a:avLst/>
          </a:prstGeom>
          <a:noFill/>
        </p:spPr>
        <p:txBody>
          <a:bodyPr wrap="none" rtlCol="0">
            <a:spAutoFit/>
          </a:bodyPr>
          <a:lstStyle/>
          <a:p>
            <a:r>
              <a:rPr lang="en-US" i="1" dirty="0">
                <a:solidFill>
                  <a:srgbClr val="FF0000"/>
                </a:solidFill>
              </a:rPr>
              <a:t>1</a:t>
            </a:r>
          </a:p>
        </p:txBody>
      </p:sp>
      <p:graphicFrame>
        <p:nvGraphicFramePr>
          <p:cNvPr id="63" name="Table 62"/>
          <p:cNvGraphicFramePr>
            <a:graphicFrameLocks noGrp="1"/>
          </p:cNvGraphicFramePr>
          <p:nvPr/>
        </p:nvGraphicFramePr>
        <p:xfrm>
          <a:off x="2756769" y="2646211"/>
          <a:ext cx="2642082" cy="2595880"/>
        </p:xfrm>
        <a:graphic>
          <a:graphicData uri="http://schemas.openxmlformats.org/drawingml/2006/table">
            <a:tbl>
              <a:tblPr firstRow="1" bandRow="1">
                <a:tableStyleId>{5C22544A-7EE6-4342-B048-85BDC9FD1C3A}</a:tableStyleId>
              </a:tblPr>
              <a:tblGrid>
                <a:gridCol w="1523389">
                  <a:extLst>
                    <a:ext uri="{9D8B030D-6E8A-4147-A177-3AD203B41FA5}">
                      <a16:colId xmlns:a16="http://schemas.microsoft.com/office/drawing/2014/main" val="20000"/>
                    </a:ext>
                  </a:extLst>
                </a:gridCol>
                <a:gridCol w="1118693">
                  <a:extLst>
                    <a:ext uri="{9D8B030D-6E8A-4147-A177-3AD203B41FA5}">
                      <a16:colId xmlns:a16="http://schemas.microsoft.com/office/drawing/2014/main" val="20001"/>
                    </a:ext>
                  </a:extLst>
                </a:gridCol>
              </a:tblGrid>
              <a:tr h="370840">
                <a:tc>
                  <a:txBody>
                    <a:bodyPr/>
                    <a:lstStyle/>
                    <a:p>
                      <a:r>
                        <a:rPr lang="en-US" dirty="0"/>
                        <a:t>Symbol</a:t>
                      </a:r>
                    </a:p>
                  </a:txBody>
                  <a:tcPr/>
                </a:tc>
                <a:tc>
                  <a:txBody>
                    <a:bodyPr/>
                    <a:lstStyle/>
                    <a:p>
                      <a:r>
                        <a:rPr lang="en-US" dirty="0"/>
                        <a:t>Code</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00</a:t>
                      </a:r>
                    </a:p>
                  </a:txBody>
                  <a:tcPr/>
                </a:tc>
                <a:extLst>
                  <a:ext uri="{0D108BD9-81ED-4DB2-BD59-A6C34878D82A}">
                    <a16:rowId xmlns:a16="http://schemas.microsoft.com/office/drawing/2014/main" val="10001"/>
                  </a:ext>
                </a:extLst>
              </a:tr>
              <a:tr h="370840">
                <a:tc>
                  <a:txBody>
                    <a:bodyPr/>
                    <a:lstStyle/>
                    <a:p>
                      <a:r>
                        <a:rPr lang="en-US" dirty="0"/>
                        <a:t>F</a:t>
                      </a:r>
                    </a:p>
                  </a:txBody>
                  <a:tcPr/>
                </a:tc>
                <a:tc>
                  <a:txBody>
                    <a:bodyPr/>
                    <a:lstStyle/>
                    <a:p>
                      <a:r>
                        <a:rPr lang="en-US" dirty="0"/>
                        <a:t>0100</a:t>
                      </a:r>
                    </a:p>
                  </a:txBody>
                  <a:tcPr/>
                </a:tc>
                <a:extLst>
                  <a:ext uri="{0D108BD9-81ED-4DB2-BD59-A6C34878D82A}">
                    <a16:rowId xmlns:a16="http://schemas.microsoft.com/office/drawing/2014/main" val="10002"/>
                  </a:ext>
                </a:extLst>
              </a:tr>
              <a:tr h="370840">
                <a:tc>
                  <a:txBody>
                    <a:bodyPr/>
                    <a:lstStyle/>
                    <a:p>
                      <a:r>
                        <a:rPr lang="en-US" dirty="0"/>
                        <a:t>B</a:t>
                      </a:r>
                    </a:p>
                  </a:txBody>
                  <a:tcPr/>
                </a:tc>
                <a:tc>
                  <a:txBody>
                    <a:bodyPr/>
                    <a:lstStyle/>
                    <a:p>
                      <a:r>
                        <a:rPr lang="en-US" dirty="0"/>
                        <a:t>0101</a:t>
                      </a:r>
                    </a:p>
                  </a:txBody>
                  <a:tcPr/>
                </a:tc>
                <a:extLst>
                  <a:ext uri="{0D108BD9-81ED-4DB2-BD59-A6C34878D82A}">
                    <a16:rowId xmlns:a16="http://schemas.microsoft.com/office/drawing/2014/main" val="10003"/>
                  </a:ext>
                </a:extLst>
              </a:tr>
              <a:tr h="370840">
                <a:tc>
                  <a:txBody>
                    <a:bodyPr/>
                    <a:lstStyle/>
                    <a:p>
                      <a:r>
                        <a:rPr lang="en-US" dirty="0"/>
                        <a:t>C</a:t>
                      </a:r>
                    </a:p>
                  </a:txBody>
                  <a:tcPr/>
                </a:tc>
                <a:tc>
                  <a:txBody>
                    <a:bodyPr/>
                    <a:lstStyle/>
                    <a:p>
                      <a:r>
                        <a:rPr lang="en-US" dirty="0"/>
                        <a:t>011</a:t>
                      </a:r>
                    </a:p>
                  </a:txBody>
                  <a:tcPr/>
                </a:tc>
                <a:extLst>
                  <a:ext uri="{0D108BD9-81ED-4DB2-BD59-A6C34878D82A}">
                    <a16:rowId xmlns:a16="http://schemas.microsoft.com/office/drawing/2014/main" val="10004"/>
                  </a:ext>
                </a:extLst>
              </a:tr>
              <a:tr h="370840">
                <a:tc>
                  <a:txBody>
                    <a:bodyPr/>
                    <a:lstStyle/>
                    <a:p>
                      <a:r>
                        <a:rPr lang="en-US" dirty="0"/>
                        <a:t>D</a:t>
                      </a:r>
                    </a:p>
                  </a:txBody>
                  <a:tcPr/>
                </a:tc>
                <a:tc>
                  <a:txBody>
                    <a:bodyPr/>
                    <a:lstStyle/>
                    <a:p>
                      <a:r>
                        <a:rPr lang="en-US" dirty="0"/>
                        <a:t>10</a:t>
                      </a:r>
                    </a:p>
                  </a:txBody>
                  <a:tcPr/>
                </a:tc>
                <a:extLst>
                  <a:ext uri="{0D108BD9-81ED-4DB2-BD59-A6C34878D82A}">
                    <a16:rowId xmlns:a16="http://schemas.microsoft.com/office/drawing/2014/main" val="10005"/>
                  </a:ext>
                </a:extLst>
              </a:tr>
              <a:tr h="370840">
                <a:tc>
                  <a:txBody>
                    <a:bodyPr/>
                    <a:lstStyle/>
                    <a:p>
                      <a:r>
                        <a:rPr lang="en-US" dirty="0"/>
                        <a:t>E</a:t>
                      </a:r>
                    </a:p>
                  </a:txBody>
                  <a:tcPr/>
                </a:tc>
                <a:tc>
                  <a:txBody>
                    <a:bodyPr/>
                    <a:lstStyle/>
                    <a:p>
                      <a:r>
                        <a:rPr lang="en-US" dirty="0"/>
                        <a:t>11</a:t>
                      </a:r>
                    </a:p>
                  </a:txBody>
                  <a:tcPr/>
                </a:tc>
                <a:extLst>
                  <a:ext uri="{0D108BD9-81ED-4DB2-BD59-A6C34878D82A}">
                    <a16:rowId xmlns:a16="http://schemas.microsoft.com/office/drawing/2014/main" val="10006"/>
                  </a:ext>
                </a:extLst>
              </a:tr>
            </a:tbl>
          </a:graphicData>
        </a:graphic>
      </p:graphicFrame>
      <p:sp>
        <p:nvSpPr>
          <p:cNvPr id="65" name="TextBox 64"/>
          <p:cNvSpPr txBox="1"/>
          <p:nvPr/>
        </p:nvSpPr>
        <p:spPr>
          <a:xfrm>
            <a:off x="8114176" y="3242507"/>
            <a:ext cx="301686" cy="369332"/>
          </a:xfrm>
          <a:prstGeom prst="rect">
            <a:avLst/>
          </a:prstGeom>
          <a:noFill/>
        </p:spPr>
        <p:txBody>
          <a:bodyPr wrap="none" rtlCol="0">
            <a:spAutoFit/>
          </a:bodyPr>
          <a:lstStyle/>
          <a:p>
            <a:r>
              <a:rPr lang="en-US" i="1" dirty="0">
                <a:solidFill>
                  <a:srgbClr val="FF0000"/>
                </a:solidFill>
              </a:rPr>
              <a:t>1</a:t>
            </a:r>
          </a:p>
        </p:txBody>
      </p:sp>
      <p:sp>
        <p:nvSpPr>
          <p:cNvPr id="64" name="TextBox 63"/>
          <p:cNvSpPr txBox="1"/>
          <p:nvPr/>
        </p:nvSpPr>
        <p:spPr>
          <a:xfrm>
            <a:off x="359924" y="5438080"/>
            <a:ext cx="6574276" cy="954107"/>
          </a:xfrm>
          <a:prstGeom prst="rect">
            <a:avLst/>
          </a:prstGeom>
          <a:noFill/>
        </p:spPr>
        <p:txBody>
          <a:bodyPr wrap="square" rtlCol="0">
            <a:spAutoFit/>
          </a:bodyPr>
          <a:lstStyle/>
          <a:p>
            <a:r>
              <a:rPr lang="en-US" sz="2800" i="1" dirty="0">
                <a:solidFill>
                  <a:srgbClr val="0070C0"/>
                </a:solidFill>
              </a:rPr>
              <a:t>Huffman Tree Creation is Sequential Process</a:t>
            </a:r>
          </a:p>
          <a:p>
            <a:r>
              <a:rPr lang="en-US" sz="2800" i="1" dirty="0">
                <a:solidFill>
                  <a:srgbClr val="0070C0"/>
                </a:solidFill>
                <a:sym typeface="Wingdings" pitchFamily="2" charset="2"/>
              </a:rPr>
              <a:t> </a:t>
            </a:r>
            <a:r>
              <a:rPr lang="en-US" sz="2800" i="1" dirty="0">
                <a:solidFill>
                  <a:srgbClr val="0070C0"/>
                </a:solidFill>
              </a:rPr>
              <a:t>Suitable for CPU architecture. </a:t>
            </a:r>
          </a:p>
        </p:txBody>
      </p:sp>
      <p:sp>
        <p:nvSpPr>
          <p:cNvPr id="2" name="Footer Placeholder 1">
            <a:extLst>
              <a:ext uri="{FF2B5EF4-FFF2-40B4-BE49-F238E27FC236}">
                <a16:creationId xmlns:a16="http://schemas.microsoft.com/office/drawing/2014/main" id="{4CD55D28-945E-D747-9674-319EEC4597A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6"/>
            <a:ext cx="10515600" cy="894180"/>
          </a:xfrm>
        </p:spPr>
        <p:txBody>
          <a:bodyPr/>
          <a:lstStyle/>
          <a:p>
            <a:r>
              <a:rPr lang="en-US" dirty="0"/>
              <a:t>Parallel Bit Length Calculation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tx1"/>
                          </a:solidFill>
                        </a:rPr>
                        <a:t>F</a:t>
                      </a:r>
                    </a:p>
                  </a:txBody>
                  <a:tcPr>
                    <a:noFill/>
                  </a:tcPr>
                </a:tc>
                <a:tc>
                  <a:txBody>
                    <a:bodyPr/>
                    <a:lstStyle/>
                    <a:p>
                      <a:r>
                        <a:rPr lang="en-US" sz="1200" dirty="0">
                          <a:solidFill>
                            <a:schemeClr val="tx1"/>
                          </a:solidFill>
                        </a:rPr>
                        <a:t>1</a:t>
                      </a:r>
                    </a:p>
                  </a:txBody>
                  <a:tcPr>
                    <a:noFill/>
                  </a:tcPr>
                </a:tc>
                <a:extLst>
                  <a:ext uri="{0D108BD9-81ED-4DB2-BD59-A6C34878D82A}">
                    <a16:rowId xmlns:a16="http://schemas.microsoft.com/office/drawing/2014/main" val="10001"/>
                  </a:ext>
                </a:extLst>
              </a:tr>
              <a:tr h="207004">
                <a:tc>
                  <a:txBody>
                    <a:bodyPr/>
                    <a:lstStyle/>
                    <a:p>
                      <a:r>
                        <a:rPr lang="en-US" sz="1200" dirty="0">
                          <a:solidFill>
                            <a:schemeClr val="tx1"/>
                          </a:solidFill>
                        </a:rPr>
                        <a:t>B</a:t>
                      </a:r>
                    </a:p>
                  </a:txBody>
                  <a:tcPr>
                    <a:noFill/>
                  </a:tcPr>
                </a:tc>
                <a:tc>
                  <a:txBody>
                    <a:bodyPr/>
                    <a:lstStyle/>
                    <a:p>
                      <a:r>
                        <a:rPr lang="en-US" sz="1200" dirty="0">
                          <a:solidFill>
                            <a:schemeClr val="tx1"/>
                          </a:solidFill>
                        </a:rPr>
                        <a:t>1</a:t>
                      </a:r>
                    </a:p>
                  </a:txBody>
                  <a:tcPr>
                    <a:noFill/>
                  </a:tcPr>
                </a:tc>
                <a:extLst>
                  <a:ext uri="{0D108BD9-81ED-4DB2-BD59-A6C34878D82A}">
                    <a16:rowId xmlns:a16="http://schemas.microsoft.com/office/drawing/2014/main" val="10002"/>
                  </a:ext>
                </a:extLst>
              </a:tr>
              <a:tr h="207004">
                <a:tc>
                  <a:txBody>
                    <a:bodyPr/>
                    <a:lstStyle/>
                    <a:p>
                      <a:r>
                        <a:rPr lang="en-US" sz="1200" dirty="0">
                          <a:solidFill>
                            <a:schemeClr val="tx1"/>
                          </a:solidFill>
                        </a:rPr>
                        <a:t>C</a:t>
                      </a:r>
                    </a:p>
                  </a:txBody>
                  <a:tcPr>
                    <a:noFill/>
                  </a:tcPr>
                </a:tc>
                <a:tc>
                  <a:txBody>
                    <a:bodyPr/>
                    <a:lstStyle/>
                    <a:p>
                      <a:r>
                        <a:rPr lang="en-US" sz="1200" dirty="0">
                          <a:solidFill>
                            <a:schemeClr val="tx1"/>
                          </a:solidFill>
                        </a:rPr>
                        <a:t>2</a:t>
                      </a:r>
                    </a:p>
                  </a:txBody>
                  <a:tcPr>
                    <a:noFill/>
                  </a:tcPr>
                </a:tc>
                <a:extLst>
                  <a:ext uri="{0D108BD9-81ED-4DB2-BD59-A6C34878D82A}">
                    <a16:rowId xmlns:a16="http://schemas.microsoft.com/office/drawing/2014/main" val="10003"/>
                  </a:ext>
                </a:extLst>
              </a:tr>
              <a:tr h="207004">
                <a:tc>
                  <a:txBody>
                    <a:bodyPr/>
                    <a:lstStyle/>
                    <a:p>
                      <a:r>
                        <a:rPr lang="en-US" sz="1200" dirty="0">
                          <a:solidFill>
                            <a:schemeClr val="tx1"/>
                          </a:solidFill>
                        </a:rPr>
                        <a:t>A</a:t>
                      </a:r>
                    </a:p>
                  </a:txBody>
                  <a:tcPr>
                    <a:noFill/>
                  </a:tcPr>
                </a:tc>
                <a:tc>
                  <a:txBody>
                    <a:bodyPr/>
                    <a:lstStyle/>
                    <a:p>
                      <a:r>
                        <a:rPr lang="en-US" sz="1200" dirty="0">
                          <a:solidFill>
                            <a:schemeClr val="tx1"/>
                          </a:solidFill>
                        </a:rPr>
                        <a:t>3</a:t>
                      </a:r>
                    </a:p>
                  </a:txBody>
                  <a:tcPr>
                    <a:noFill/>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noFill/>
                  </a:tcPr>
                </a:tc>
                <a:extLst>
                  <a:ext uri="{0D108BD9-81ED-4DB2-BD59-A6C34878D82A}">
                    <a16:rowId xmlns:a16="http://schemas.microsoft.com/office/drawing/2014/main" val="10006"/>
                  </a:ext>
                </a:extLst>
              </a:tr>
            </a:tbl>
          </a:graphicData>
        </a:graphic>
      </p:graphicFrame>
      <p:sp>
        <p:nvSpPr>
          <p:cNvPr id="27" name="Rectangle 26"/>
          <p:cNvSpPr/>
          <p:nvPr/>
        </p:nvSpPr>
        <p:spPr>
          <a:xfrm>
            <a:off x="553536" y="1438901"/>
            <a:ext cx="502819"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Sort</a:t>
            </a:r>
          </a:p>
        </p:txBody>
      </p:sp>
      <p:cxnSp>
        <p:nvCxnSpPr>
          <p:cNvPr id="28" name="Straight Arrow Connector 27"/>
          <p:cNvCxnSpPr>
            <a:stCxn id="27" idx="3"/>
          </p:cNvCxnSpPr>
          <p:nvPr/>
        </p:nvCxnSpPr>
        <p:spPr>
          <a:xfrm>
            <a:off x="1056355" y="1644641"/>
            <a:ext cx="85492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26583" y="1469898"/>
            <a:ext cx="886558"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Compute Bit Len</a:t>
            </a:r>
          </a:p>
        </p:txBody>
      </p:sp>
      <p:cxnSp>
        <p:nvCxnSpPr>
          <p:cNvPr id="31" name="Straight Arrow Connector 30"/>
          <p:cNvCxnSpPr>
            <a:stCxn id="29" idx="3"/>
          </p:cNvCxnSpPr>
          <p:nvPr/>
        </p:nvCxnSpPr>
        <p:spPr>
          <a:xfrm>
            <a:off x="4413141" y="1675638"/>
            <a:ext cx="542517" cy="76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 name="Group 31"/>
          <p:cNvGrpSpPr/>
          <p:nvPr/>
        </p:nvGrpSpPr>
        <p:grpSpPr>
          <a:xfrm>
            <a:off x="7016255" y="4360233"/>
            <a:ext cx="4230505" cy="2497767"/>
            <a:chOff x="7056895" y="4360233"/>
            <a:chExt cx="4230505" cy="2497767"/>
          </a:xfrm>
        </p:grpSpPr>
        <p:sp>
          <p:nvSpPr>
            <p:cNvPr id="33" name="TextBox 32"/>
            <p:cNvSpPr txBox="1"/>
            <p:nvPr/>
          </p:nvSpPr>
          <p:spPr>
            <a:xfrm>
              <a:off x="7113722" y="4393769"/>
              <a:ext cx="301686" cy="369332"/>
            </a:xfrm>
            <a:prstGeom prst="rect">
              <a:avLst/>
            </a:prstGeom>
            <a:noFill/>
          </p:spPr>
          <p:txBody>
            <a:bodyPr wrap="none" rtlCol="0">
              <a:spAutoFit/>
            </a:bodyPr>
            <a:lstStyle/>
            <a:p>
              <a:r>
                <a:rPr lang="en-US" i="1" dirty="0">
                  <a:solidFill>
                    <a:srgbClr val="FF0000"/>
                  </a:solidFill>
                </a:rPr>
                <a:t>2</a:t>
              </a:r>
            </a:p>
          </p:txBody>
        </p:sp>
        <p:sp>
          <p:nvSpPr>
            <p:cNvPr id="34" name="TextBox 33"/>
            <p:cNvSpPr txBox="1"/>
            <p:nvPr/>
          </p:nvSpPr>
          <p:spPr>
            <a:xfrm>
              <a:off x="7056895" y="6488668"/>
              <a:ext cx="301686" cy="369332"/>
            </a:xfrm>
            <a:prstGeom prst="rect">
              <a:avLst/>
            </a:prstGeom>
            <a:noFill/>
          </p:spPr>
          <p:txBody>
            <a:bodyPr wrap="none" rtlCol="0">
              <a:spAutoFit/>
            </a:bodyPr>
            <a:lstStyle/>
            <a:p>
              <a:r>
                <a:rPr lang="en-US" i="1" dirty="0">
                  <a:solidFill>
                    <a:srgbClr val="FF0000"/>
                  </a:solidFill>
                </a:rPr>
                <a:t>4</a:t>
              </a:r>
            </a:p>
          </p:txBody>
        </p:sp>
        <p:sp>
          <p:nvSpPr>
            <p:cNvPr id="35" name="TextBox 34"/>
            <p:cNvSpPr txBox="1"/>
            <p:nvPr/>
          </p:nvSpPr>
          <p:spPr>
            <a:xfrm>
              <a:off x="8317424" y="6488668"/>
              <a:ext cx="301686" cy="369332"/>
            </a:xfrm>
            <a:prstGeom prst="rect">
              <a:avLst/>
            </a:prstGeom>
            <a:noFill/>
          </p:spPr>
          <p:txBody>
            <a:bodyPr wrap="none" rtlCol="0">
              <a:spAutoFit/>
            </a:bodyPr>
            <a:lstStyle/>
            <a:p>
              <a:r>
                <a:rPr lang="en-US" i="1" dirty="0">
                  <a:solidFill>
                    <a:srgbClr val="FF0000"/>
                  </a:solidFill>
                </a:rPr>
                <a:t>4</a:t>
              </a:r>
            </a:p>
          </p:txBody>
        </p:sp>
        <p:sp>
          <p:nvSpPr>
            <p:cNvPr id="36" name="TextBox 35"/>
            <p:cNvSpPr txBox="1"/>
            <p:nvPr/>
          </p:nvSpPr>
          <p:spPr>
            <a:xfrm>
              <a:off x="8867613" y="5393454"/>
              <a:ext cx="301686" cy="369332"/>
            </a:xfrm>
            <a:prstGeom prst="rect">
              <a:avLst/>
            </a:prstGeom>
            <a:noFill/>
          </p:spPr>
          <p:txBody>
            <a:bodyPr wrap="none" rtlCol="0">
              <a:spAutoFit/>
            </a:bodyPr>
            <a:lstStyle/>
            <a:p>
              <a:r>
                <a:rPr lang="en-US" i="1" dirty="0">
                  <a:solidFill>
                    <a:srgbClr val="FF0000"/>
                  </a:solidFill>
                </a:rPr>
                <a:t>3</a:t>
              </a:r>
            </a:p>
          </p:txBody>
        </p:sp>
        <p:sp>
          <p:nvSpPr>
            <p:cNvPr id="37" name="TextBox 36"/>
            <p:cNvSpPr txBox="1"/>
            <p:nvPr/>
          </p:nvSpPr>
          <p:spPr>
            <a:xfrm>
              <a:off x="9787179" y="4360233"/>
              <a:ext cx="301686" cy="369332"/>
            </a:xfrm>
            <a:prstGeom prst="rect">
              <a:avLst/>
            </a:prstGeom>
            <a:noFill/>
          </p:spPr>
          <p:txBody>
            <a:bodyPr wrap="none" rtlCol="0">
              <a:spAutoFit/>
            </a:bodyPr>
            <a:lstStyle/>
            <a:p>
              <a:r>
                <a:rPr lang="en-US" i="1" dirty="0">
                  <a:solidFill>
                    <a:srgbClr val="FF0000"/>
                  </a:solidFill>
                </a:rPr>
                <a:t>2</a:t>
              </a:r>
            </a:p>
          </p:txBody>
        </p:sp>
        <p:sp>
          <p:nvSpPr>
            <p:cNvPr id="38" name="TextBox 37"/>
            <p:cNvSpPr txBox="1"/>
            <p:nvPr/>
          </p:nvSpPr>
          <p:spPr>
            <a:xfrm>
              <a:off x="10985714" y="4373149"/>
              <a:ext cx="301686" cy="369332"/>
            </a:xfrm>
            <a:prstGeom prst="rect">
              <a:avLst/>
            </a:prstGeom>
            <a:noFill/>
          </p:spPr>
          <p:txBody>
            <a:bodyPr wrap="none" rtlCol="0">
              <a:spAutoFit/>
            </a:bodyPr>
            <a:lstStyle/>
            <a:p>
              <a:r>
                <a:rPr lang="en-US" i="1" dirty="0">
                  <a:solidFill>
                    <a:srgbClr val="FF0000"/>
                  </a:solidFill>
                </a:rPr>
                <a:t>2</a:t>
              </a:r>
            </a:p>
          </p:txBody>
        </p:sp>
      </p:grpSp>
      <p:sp>
        <p:nvSpPr>
          <p:cNvPr id="40" name="Rectangle 39"/>
          <p:cNvSpPr/>
          <p:nvPr/>
        </p:nvSpPr>
        <p:spPr>
          <a:xfrm>
            <a:off x="1911281" y="1438901"/>
            <a:ext cx="736327"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Create Tree </a:t>
            </a:r>
          </a:p>
        </p:txBody>
      </p:sp>
      <p:graphicFrame>
        <p:nvGraphicFramePr>
          <p:cNvPr id="71" name="Table 70"/>
          <p:cNvGraphicFramePr>
            <a:graphicFrameLocks noGrp="1"/>
          </p:cNvGraphicFramePr>
          <p:nvPr>
            <p:extLst>
              <p:ext uri="{D42A27DB-BD31-4B8C-83A1-F6EECF244321}">
                <p14:modId xmlns:p14="http://schemas.microsoft.com/office/powerpoint/2010/main" val="272946214"/>
              </p:ext>
            </p:extLst>
          </p:nvPr>
        </p:nvGraphicFramePr>
        <p:xfrm>
          <a:off x="4081192" y="2663013"/>
          <a:ext cx="1745737" cy="274320"/>
        </p:xfrm>
        <a:graphic>
          <a:graphicData uri="http://schemas.openxmlformats.org/drawingml/2006/table">
            <a:tbl>
              <a:tblPr firstRow="1" bandRow="1">
                <a:tableStyleId>{5940675A-B579-460E-94D1-54222C63F5DA}</a:tableStyleId>
              </a:tblPr>
              <a:tblGrid>
                <a:gridCol w="349149">
                  <a:extLst>
                    <a:ext uri="{9D8B030D-6E8A-4147-A177-3AD203B41FA5}">
                      <a16:colId xmlns:a16="http://schemas.microsoft.com/office/drawing/2014/main" val="20000"/>
                    </a:ext>
                  </a:extLst>
                </a:gridCol>
                <a:gridCol w="356576">
                  <a:extLst>
                    <a:ext uri="{9D8B030D-6E8A-4147-A177-3AD203B41FA5}">
                      <a16:colId xmlns:a16="http://schemas.microsoft.com/office/drawing/2014/main" val="20001"/>
                    </a:ext>
                  </a:extLst>
                </a:gridCol>
                <a:gridCol w="349147">
                  <a:extLst>
                    <a:ext uri="{9D8B030D-6E8A-4147-A177-3AD203B41FA5}">
                      <a16:colId xmlns:a16="http://schemas.microsoft.com/office/drawing/2014/main" val="20002"/>
                    </a:ext>
                  </a:extLst>
                </a:gridCol>
                <a:gridCol w="349147">
                  <a:extLst>
                    <a:ext uri="{9D8B030D-6E8A-4147-A177-3AD203B41FA5}">
                      <a16:colId xmlns:a16="http://schemas.microsoft.com/office/drawing/2014/main" val="20003"/>
                    </a:ext>
                  </a:extLst>
                </a:gridCol>
                <a:gridCol w="341718">
                  <a:extLst>
                    <a:ext uri="{9D8B030D-6E8A-4147-A177-3AD203B41FA5}">
                      <a16:colId xmlns:a16="http://schemas.microsoft.com/office/drawing/2014/main" val="20004"/>
                    </a:ext>
                  </a:extLst>
                </a:gridCol>
              </a:tblGrid>
              <a:tr h="266778">
                <a:tc>
                  <a:txBody>
                    <a:bodyPr/>
                    <a:lstStyle/>
                    <a:p>
                      <a:r>
                        <a:rPr lang="en-US" sz="1200" dirty="0">
                          <a:solidFill>
                            <a:schemeClr val="tx1"/>
                          </a:solidFill>
                        </a:rPr>
                        <a:t>1</a:t>
                      </a:r>
                    </a:p>
                  </a:txBody>
                  <a:tcPr>
                    <a:noFill/>
                  </a:tcPr>
                </a:tc>
                <a:tc>
                  <a:txBody>
                    <a:bodyPr/>
                    <a:lstStyle/>
                    <a:p>
                      <a:r>
                        <a:rPr lang="en-US" sz="1200" dirty="0">
                          <a:solidFill>
                            <a:schemeClr val="tx1"/>
                          </a:solidFill>
                        </a:rPr>
                        <a:t>2</a:t>
                      </a:r>
                    </a:p>
                  </a:txBody>
                  <a:tcPr>
                    <a:noFill/>
                  </a:tcPr>
                </a:tc>
                <a:tc>
                  <a:txBody>
                    <a:bodyPr/>
                    <a:lstStyle/>
                    <a:p>
                      <a:r>
                        <a:rPr lang="en-US" sz="1200" dirty="0">
                          <a:solidFill>
                            <a:schemeClr val="tx1"/>
                          </a:solidFill>
                        </a:rPr>
                        <a:t>4</a:t>
                      </a:r>
                    </a:p>
                  </a:txBody>
                  <a:tcPr>
                    <a:noFill/>
                  </a:tcPr>
                </a:tc>
                <a:tc>
                  <a:txBody>
                    <a:bodyPr/>
                    <a:lstStyle/>
                    <a:p>
                      <a:r>
                        <a:rPr lang="en-US" sz="1200" dirty="0">
                          <a:solidFill>
                            <a:schemeClr val="tx1"/>
                          </a:solidFill>
                        </a:rPr>
                        <a:t>4</a:t>
                      </a:r>
                    </a:p>
                  </a:txBody>
                  <a:tcPr>
                    <a:noFill/>
                  </a:tcPr>
                </a:tc>
                <a:tc>
                  <a:txBody>
                    <a:bodyPr/>
                    <a:lstStyle/>
                    <a:p>
                      <a:r>
                        <a:rPr lang="en-US" sz="1200" dirty="0">
                          <a:solidFill>
                            <a:schemeClr val="tx1"/>
                          </a:solidFill>
                        </a:rPr>
                        <a:t>0</a:t>
                      </a:r>
                    </a:p>
                  </a:txBody>
                  <a:tcPr/>
                </a:tc>
                <a:extLst>
                  <a:ext uri="{0D108BD9-81ED-4DB2-BD59-A6C34878D82A}">
                    <a16:rowId xmlns:a16="http://schemas.microsoft.com/office/drawing/2014/main" val="10000"/>
                  </a:ext>
                </a:extLst>
              </a:tr>
            </a:tbl>
          </a:graphicData>
        </a:graphic>
      </p:graphicFrame>
      <p:graphicFrame>
        <p:nvGraphicFramePr>
          <p:cNvPr id="72" name="Table 71"/>
          <p:cNvGraphicFramePr>
            <a:graphicFrameLocks noGrp="1"/>
          </p:cNvGraphicFramePr>
          <p:nvPr>
            <p:extLst>
              <p:ext uri="{D42A27DB-BD31-4B8C-83A1-F6EECF244321}">
                <p14:modId xmlns:p14="http://schemas.microsoft.com/office/powerpoint/2010/main" val="2134127402"/>
              </p:ext>
            </p:extLst>
          </p:nvPr>
        </p:nvGraphicFramePr>
        <p:xfrm>
          <a:off x="4081192" y="3156626"/>
          <a:ext cx="1745737" cy="274320"/>
        </p:xfrm>
        <a:graphic>
          <a:graphicData uri="http://schemas.openxmlformats.org/drawingml/2006/table">
            <a:tbl>
              <a:tblPr firstRow="1" bandRow="1">
                <a:tableStyleId>{5940675A-B579-460E-94D1-54222C63F5DA}</a:tableStyleId>
              </a:tblPr>
              <a:tblGrid>
                <a:gridCol w="349148">
                  <a:extLst>
                    <a:ext uri="{9D8B030D-6E8A-4147-A177-3AD203B41FA5}">
                      <a16:colId xmlns:a16="http://schemas.microsoft.com/office/drawing/2014/main" val="20000"/>
                    </a:ext>
                  </a:extLst>
                </a:gridCol>
                <a:gridCol w="356575">
                  <a:extLst>
                    <a:ext uri="{9D8B030D-6E8A-4147-A177-3AD203B41FA5}">
                      <a16:colId xmlns:a16="http://schemas.microsoft.com/office/drawing/2014/main" val="20001"/>
                    </a:ext>
                  </a:extLst>
                </a:gridCol>
                <a:gridCol w="349147">
                  <a:extLst>
                    <a:ext uri="{9D8B030D-6E8A-4147-A177-3AD203B41FA5}">
                      <a16:colId xmlns:a16="http://schemas.microsoft.com/office/drawing/2014/main" val="20002"/>
                    </a:ext>
                  </a:extLst>
                </a:gridCol>
                <a:gridCol w="349147">
                  <a:extLst>
                    <a:ext uri="{9D8B030D-6E8A-4147-A177-3AD203B41FA5}">
                      <a16:colId xmlns:a16="http://schemas.microsoft.com/office/drawing/2014/main" val="20003"/>
                    </a:ext>
                  </a:extLst>
                </a:gridCol>
                <a:gridCol w="341720">
                  <a:extLst>
                    <a:ext uri="{9D8B030D-6E8A-4147-A177-3AD203B41FA5}">
                      <a16:colId xmlns:a16="http://schemas.microsoft.com/office/drawing/2014/main" val="20004"/>
                    </a:ext>
                  </a:extLst>
                </a:gridCol>
              </a:tblGrid>
              <a:tr h="223709">
                <a:tc>
                  <a:txBody>
                    <a:bodyPr/>
                    <a:lstStyle/>
                    <a:p>
                      <a:r>
                        <a:rPr lang="en-US" sz="1200" dirty="0">
                          <a:solidFill>
                            <a:schemeClr val="tx1"/>
                          </a:solidFill>
                        </a:rPr>
                        <a:t>F</a:t>
                      </a:r>
                    </a:p>
                  </a:txBody>
                  <a:tcPr>
                    <a:noFill/>
                  </a:tcPr>
                </a:tc>
                <a:tc>
                  <a:txBody>
                    <a:bodyPr/>
                    <a:lstStyle/>
                    <a:p>
                      <a:r>
                        <a:rPr lang="en-US" sz="1200" dirty="0">
                          <a:solidFill>
                            <a:schemeClr val="tx1"/>
                          </a:solidFill>
                        </a:rPr>
                        <a:t>n1</a:t>
                      </a:r>
                    </a:p>
                  </a:txBody>
                  <a:tcPr>
                    <a:noFill/>
                  </a:tcPr>
                </a:tc>
                <a:tc>
                  <a:txBody>
                    <a:bodyPr/>
                    <a:lstStyle/>
                    <a:p>
                      <a:r>
                        <a:rPr lang="en-US" sz="1200" dirty="0">
                          <a:solidFill>
                            <a:schemeClr val="tx1"/>
                          </a:solidFill>
                        </a:rPr>
                        <a:t>A</a:t>
                      </a:r>
                    </a:p>
                  </a:txBody>
                  <a:tcPr>
                    <a:noFill/>
                  </a:tcPr>
                </a:tc>
                <a:tc>
                  <a:txBody>
                    <a:bodyPr/>
                    <a:lstStyle/>
                    <a:p>
                      <a:r>
                        <a:rPr lang="en-US" sz="1200" dirty="0">
                          <a:solidFill>
                            <a:schemeClr val="tx1"/>
                          </a:solidFill>
                        </a:rPr>
                        <a:t>D</a:t>
                      </a:r>
                    </a:p>
                  </a:txBody>
                  <a:tcPr>
                    <a:noFill/>
                  </a:tcPr>
                </a:tc>
                <a:tc>
                  <a:txBody>
                    <a:bodyPr/>
                    <a:lstStyle/>
                    <a:p>
                      <a:r>
                        <a:rPr lang="en-US" sz="1200" dirty="0">
                          <a:solidFill>
                            <a:schemeClr val="tx1"/>
                          </a:solidFill>
                        </a:rPr>
                        <a:t>n3</a:t>
                      </a:r>
                    </a:p>
                  </a:txBody>
                  <a:tcPr/>
                </a:tc>
                <a:extLst>
                  <a:ext uri="{0D108BD9-81ED-4DB2-BD59-A6C34878D82A}">
                    <a16:rowId xmlns:a16="http://schemas.microsoft.com/office/drawing/2014/main" val="10000"/>
                  </a:ext>
                </a:extLst>
              </a:tr>
            </a:tbl>
          </a:graphicData>
        </a:graphic>
      </p:graphicFrame>
      <p:graphicFrame>
        <p:nvGraphicFramePr>
          <p:cNvPr id="73" name="Table 72"/>
          <p:cNvGraphicFramePr>
            <a:graphicFrameLocks noGrp="1"/>
          </p:cNvGraphicFramePr>
          <p:nvPr>
            <p:extLst>
              <p:ext uri="{D42A27DB-BD31-4B8C-83A1-F6EECF244321}">
                <p14:modId xmlns:p14="http://schemas.microsoft.com/office/powerpoint/2010/main" val="3612051510"/>
              </p:ext>
            </p:extLst>
          </p:nvPr>
        </p:nvGraphicFramePr>
        <p:xfrm>
          <a:off x="4081192" y="3603896"/>
          <a:ext cx="1745737" cy="274913"/>
        </p:xfrm>
        <a:graphic>
          <a:graphicData uri="http://schemas.openxmlformats.org/drawingml/2006/table">
            <a:tbl>
              <a:tblPr firstRow="1" bandRow="1">
                <a:tableStyleId>{5940675A-B579-460E-94D1-54222C63F5DA}</a:tableStyleId>
              </a:tblPr>
              <a:tblGrid>
                <a:gridCol w="349148">
                  <a:extLst>
                    <a:ext uri="{9D8B030D-6E8A-4147-A177-3AD203B41FA5}">
                      <a16:colId xmlns:a16="http://schemas.microsoft.com/office/drawing/2014/main" val="20000"/>
                    </a:ext>
                  </a:extLst>
                </a:gridCol>
                <a:gridCol w="356576">
                  <a:extLst>
                    <a:ext uri="{9D8B030D-6E8A-4147-A177-3AD203B41FA5}">
                      <a16:colId xmlns:a16="http://schemas.microsoft.com/office/drawing/2014/main" val="20001"/>
                    </a:ext>
                  </a:extLst>
                </a:gridCol>
                <a:gridCol w="349147">
                  <a:extLst>
                    <a:ext uri="{9D8B030D-6E8A-4147-A177-3AD203B41FA5}">
                      <a16:colId xmlns:a16="http://schemas.microsoft.com/office/drawing/2014/main" val="20002"/>
                    </a:ext>
                  </a:extLst>
                </a:gridCol>
                <a:gridCol w="349147">
                  <a:extLst>
                    <a:ext uri="{9D8B030D-6E8A-4147-A177-3AD203B41FA5}">
                      <a16:colId xmlns:a16="http://schemas.microsoft.com/office/drawing/2014/main" val="20003"/>
                    </a:ext>
                  </a:extLst>
                </a:gridCol>
                <a:gridCol w="341719">
                  <a:extLst>
                    <a:ext uri="{9D8B030D-6E8A-4147-A177-3AD203B41FA5}">
                      <a16:colId xmlns:a16="http://schemas.microsoft.com/office/drawing/2014/main" val="20004"/>
                    </a:ext>
                  </a:extLst>
                </a:gridCol>
              </a:tblGrid>
              <a:tr h="274913">
                <a:tc>
                  <a:txBody>
                    <a:bodyPr/>
                    <a:lstStyle/>
                    <a:p>
                      <a:r>
                        <a:rPr lang="en-US" sz="1200" dirty="0">
                          <a:solidFill>
                            <a:schemeClr val="tx1"/>
                          </a:solidFill>
                        </a:rPr>
                        <a:t>B</a:t>
                      </a:r>
                    </a:p>
                  </a:txBody>
                  <a:tcPr>
                    <a:noFill/>
                  </a:tcPr>
                </a:tc>
                <a:tc>
                  <a:txBody>
                    <a:bodyPr/>
                    <a:lstStyle/>
                    <a:p>
                      <a:r>
                        <a:rPr lang="en-US" sz="1200" dirty="0">
                          <a:solidFill>
                            <a:schemeClr val="tx1"/>
                          </a:solidFill>
                        </a:rPr>
                        <a:t>C</a:t>
                      </a:r>
                    </a:p>
                  </a:txBody>
                  <a:tcPr>
                    <a:noFill/>
                  </a:tcPr>
                </a:tc>
                <a:tc>
                  <a:txBody>
                    <a:bodyPr/>
                    <a:lstStyle/>
                    <a:p>
                      <a:r>
                        <a:rPr lang="en-US" sz="1200" dirty="0">
                          <a:solidFill>
                            <a:schemeClr val="tx1"/>
                          </a:solidFill>
                        </a:rPr>
                        <a:t>n2</a:t>
                      </a:r>
                    </a:p>
                  </a:txBody>
                  <a:tcPr>
                    <a:noFill/>
                  </a:tcPr>
                </a:tc>
                <a:tc>
                  <a:txBody>
                    <a:bodyPr/>
                    <a:lstStyle/>
                    <a:p>
                      <a:r>
                        <a:rPr lang="en-US" sz="1200" dirty="0">
                          <a:solidFill>
                            <a:schemeClr val="tx1"/>
                          </a:solidFill>
                        </a:rPr>
                        <a:t>E</a:t>
                      </a:r>
                    </a:p>
                  </a:txBody>
                  <a:tcPr>
                    <a:noFill/>
                  </a:tcPr>
                </a:tc>
                <a:tc>
                  <a:txBody>
                    <a:bodyPr/>
                    <a:lstStyle/>
                    <a:p>
                      <a:r>
                        <a:rPr lang="en-US" sz="1200" dirty="0">
                          <a:solidFill>
                            <a:schemeClr val="tx1"/>
                          </a:solidFill>
                        </a:rPr>
                        <a:t>n4</a:t>
                      </a:r>
                    </a:p>
                  </a:txBody>
                  <a:tcPr/>
                </a:tc>
                <a:extLst>
                  <a:ext uri="{0D108BD9-81ED-4DB2-BD59-A6C34878D82A}">
                    <a16:rowId xmlns:a16="http://schemas.microsoft.com/office/drawing/2014/main" val="10000"/>
                  </a:ext>
                </a:extLst>
              </a:tr>
            </a:tbl>
          </a:graphicData>
        </a:graphic>
      </p:graphicFrame>
      <p:graphicFrame>
        <p:nvGraphicFramePr>
          <p:cNvPr id="74" name="Table 73"/>
          <p:cNvGraphicFramePr>
            <a:graphicFrameLocks noGrp="1"/>
          </p:cNvGraphicFramePr>
          <p:nvPr>
            <p:extLst>
              <p:ext uri="{D42A27DB-BD31-4B8C-83A1-F6EECF244321}">
                <p14:modId xmlns:p14="http://schemas.microsoft.com/office/powerpoint/2010/main" val="353492049"/>
              </p:ext>
            </p:extLst>
          </p:nvPr>
        </p:nvGraphicFramePr>
        <p:xfrm>
          <a:off x="4081192" y="3937927"/>
          <a:ext cx="1740755" cy="370840"/>
        </p:xfrm>
        <a:graphic>
          <a:graphicData uri="http://schemas.openxmlformats.org/drawingml/2006/table">
            <a:tbl>
              <a:tblPr firstRow="1" bandRow="1">
                <a:tableStyleId>{2D5ABB26-0587-4C30-8999-92F81FD0307C}</a:tableStyleId>
              </a:tblPr>
              <a:tblGrid>
                <a:gridCol w="348151">
                  <a:extLst>
                    <a:ext uri="{9D8B030D-6E8A-4147-A177-3AD203B41FA5}">
                      <a16:colId xmlns:a16="http://schemas.microsoft.com/office/drawing/2014/main" val="20000"/>
                    </a:ext>
                  </a:extLst>
                </a:gridCol>
                <a:gridCol w="348151">
                  <a:extLst>
                    <a:ext uri="{9D8B030D-6E8A-4147-A177-3AD203B41FA5}">
                      <a16:colId xmlns:a16="http://schemas.microsoft.com/office/drawing/2014/main" val="20001"/>
                    </a:ext>
                  </a:extLst>
                </a:gridCol>
                <a:gridCol w="348151">
                  <a:extLst>
                    <a:ext uri="{9D8B030D-6E8A-4147-A177-3AD203B41FA5}">
                      <a16:colId xmlns:a16="http://schemas.microsoft.com/office/drawing/2014/main" val="20002"/>
                    </a:ext>
                  </a:extLst>
                </a:gridCol>
                <a:gridCol w="348151">
                  <a:extLst>
                    <a:ext uri="{9D8B030D-6E8A-4147-A177-3AD203B41FA5}">
                      <a16:colId xmlns:a16="http://schemas.microsoft.com/office/drawing/2014/main" val="20003"/>
                    </a:ext>
                  </a:extLst>
                </a:gridCol>
                <a:gridCol w="348151">
                  <a:extLst>
                    <a:ext uri="{9D8B030D-6E8A-4147-A177-3AD203B41FA5}">
                      <a16:colId xmlns:a16="http://schemas.microsoft.com/office/drawing/2014/main" val="20004"/>
                    </a:ext>
                  </a:extLst>
                </a:gridCol>
              </a:tblGrid>
              <a:tr h="370840">
                <a:tc>
                  <a:txBody>
                    <a:bodyPr/>
                    <a:lstStyle/>
                    <a:p>
                      <a:r>
                        <a:rPr lang="en-US" sz="1200" dirty="0"/>
                        <a:t>0</a:t>
                      </a:r>
                    </a:p>
                  </a:txBody>
                  <a:tcPr/>
                </a:tc>
                <a:tc>
                  <a:txBody>
                    <a:bodyPr/>
                    <a:lstStyle/>
                    <a:p>
                      <a:r>
                        <a:rPr lang="en-US" sz="1200" dirty="0"/>
                        <a:t>1</a:t>
                      </a:r>
                    </a:p>
                  </a:txBody>
                  <a:tcPr/>
                </a:tc>
                <a:tc>
                  <a:txBody>
                    <a:bodyPr/>
                    <a:lstStyle/>
                    <a:p>
                      <a:r>
                        <a:rPr lang="en-US" sz="1200" dirty="0"/>
                        <a:t>2</a:t>
                      </a:r>
                    </a:p>
                  </a:txBody>
                  <a:tcPr/>
                </a:tc>
                <a:tc>
                  <a:txBody>
                    <a:bodyPr/>
                    <a:lstStyle/>
                    <a:p>
                      <a:r>
                        <a:rPr lang="en-US" sz="1200" dirty="0"/>
                        <a:t>3</a:t>
                      </a:r>
                    </a:p>
                  </a:txBody>
                  <a:tcPr/>
                </a:tc>
                <a:tc>
                  <a:txBody>
                    <a:bodyPr/>
                    <a:lstStyle/>
                    <a:p>
                      <a:r>
                        <a:rPr lang="en-US" sz="1200" dirty="0"/>
                        <a:t>4</a:t>
                      </a:r>
                    </a:p>
                  </a:txBody>
                  <a:tcPr/>
                </a:tc>
                <a:extLst>
                  <a:ext uri="{0D108BD9-81ED-4DB2-BD59-A6C34878D82A}">
                    <a16:rowId xmlns:a16="http://schemas.microsoft.com/office/drawing/2014/main" val="10000"/>
                  </a:ext>
                </a:extLst>
              </a:tr>
            </a:tbl>
          </a:graphicData>
        </a:graphic>
      </p:graphicFrame>
      <p:cxnSp>
        <p:nvCxnSpPr>
          <p:cNvPr id="75" name="Elbow Connector 18"/>
          <p:cNvCxnSpPr>
            <a:stCxn id="40" idx="3"/>
            <a:endCxn id="86" idx="1"/>
          </p:cNvCxnSpPr>
          <p:nvPr/>
        </p:nvCxnSpPr>
        <p:spPr>
          <a:xfrm flipH="1">
            <a:off x="2295445" y="1644641"/>
            <a:ext cx="352163" cy="1155239"/>
          </a:xfrm>
          <a:prstGeom prst="bentConnector5">
            <a:avLst>
              <a:gd name="adj1" fmla="val -64913"/>
              <a:gd name="adj2" fmla="val 64624"/>
              <a:gd name="adj3" fmla="val 16491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19"/>
          <p:cNvCxnSpPr>
            <a:stCxn id="86" idx="3"/>
            <a:endCxn id="29" idx="2"/>
          </p:cNvCxnSpPr>
          <p:nvPr/>
        </p:nvCxnSpPr>
        <p:spPr>
          <a:xfrm flipH="1" flipV="1">
            <a:off x="3969862" y="1881378"/>
            <a:ext cx="1936607" cy="918502"/>
          </a:xfrm>
          <a:prstGeom prst="bentConnector4">
            <a:avLst>
              <a:gd name="adj1" fmla="val -11804"/>
              <a:gd name="adj2" fmla="val 3858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7"/>
          <p:cNvCxnSpPr>
            <a:stCxn id="40" idx="3"/>
            <a:endCxn id="84" idx="1"/>
          </p:cNvCxnSpPr>
          <p:nvPr/>
        </p:nvCxnSpPr>
        <p:spPr>
          <a:xfrm flipH="1">
            <a:off x="2295445" y="1644641"/>
            <a:ext cx="352163" cy="1632171"/>
          </a:xfrm>
          <a:prstGeom prst="bentConnector5">
            <a:avLst>
              <a:gd name="adj1" fmla="val -64913"/>
              <a:gd name="adj2" fmla="val 50380"/>
              <a:gd name="adj3" fmla="val 16491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80"/>
          <p:cNvCxnSpPr>
            <a:stCxn id="40" idx="3"/>
            <a:endCxn id="85" idx="1"/>
          </p:cNvCxnSpPr>
          <p:nvPr/>
        </p:nvCxnSpPr>
        <p:spPr>
          <a:xfrm flipH="1">
            <a:off x="2295445" y="1644641"/>
            <a:ext cx="352163" cy="2099956"/>
          </a:xfrm>
          <a:prstGeom prst="bentConnector5">
            <a:avLst>
              <a:gd name="adj1" fmla="val -64913"/>
              <a:gd name="adj2" fmla="val 42177"/>
              <a:gd name="adj3" fmla="val 16491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112"/>
          <p:cNvCxnSpPr>
            <a:stCxn id="84" idx="3"/>
            <a:endCxn id="29" idx="2"/>
          </p:cNvCxnSpPr>
          <p:nvPr/>
        </p:nvCxnSpPr>
        <p:spPr>
          <a:xfrm flipH="1" flipV="1">
            <a:off x="3969862" y="1881378"/>
            <a:ext cx="1936607" cy="1395434"/>
          </a:xfrm>
          <a:prstGeom prst="bentConnector4">
            <a:avLst>
              <a:gd name="adj1" fmla="val -11804"/>
              <a:gd name="adj2" fmla="val 641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115"/>
          <p:cNvCxnSpPr>
            <a:stCxn id="85" idx="3"/>
            <a:endCxn id="29" idx="2"/>
          </p:cNvCxnSpPr>
          <p:nvPr/>
        </p:nvCxnSpPr>
        <p:spPr>
          <a:xfrm flipH="1" flipV="1">
            <a:off x="3969862" y="1881378"/>
            <a:ext cx="1936607" cy="1863219"/>
          </a:xfrm>
          <a:prstGeom prst="bentConnector4">
            <a:avLst>
              <a:gd name="adj1" fmla="val -11804"/>
              <a:gd name="adj2" fmla="val 76399"/>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2292820" y="2608524"/>
            <a:ext cx="1632020" cy="369332"/>
          </a:xfrm>
          <a:prstGeom prst="rect">
            <a:avLst/>
          </a:prstGeom>
          <a:noFill/>
        </p:spPr>
        <p:txBody>
          <a:bodyPr wrap="none" rtlCol="0">
            <a:spAutoFit/>
          </a:bodyPr>
          <a:lstStyle/>
          <a:p>
            <a:r>
              <a:rPr lang="en-US" dirty="0"/>
              <a:t>Parent Address</a:t>
            </a:r>
          </a:p>
        </p:txBody>
      </p:sp>
      <p:sp>
        <p:nvSpPr>
          <p:cNvPr id="82" name="TextBox 81"/>
          <p:cNvSpPr txBox="1"/>
          <p:nvPr/>
        </p:nvSpPr>
        <p:spPr>
          <a:xfrm>
            <a:off x="3169738" y="3066184"/>
            <a:ext cx="543290" cy="369332"/>
          </a:xfrm>
          <a:prstGeom prst="rect">
            <a:avLst/>
          </a:prstGeom>
          <a:noFill/>
        </p:spPr>
        <p:txBody>
          <a:bodyPr wrap="none" rtlCol="0">
            <a:spAutoFit/>
          </a:bodyPr>
          <a:lstStyle/>
          <a:p>
            <a:r>
              <a:rPr lang="en-US" dirty="0"/>
              <a:t>Left</a:t>
            </a:r>
          </a:p>
        </p:txBody>
      </p:sp>
      <p:sp>
        <p:nvSpPr>
          <p:cNvPr id="83" name="TextBox 82"/>
          <p:cNvSpPr txBox="1"/>
          <p:nvPr/>
        </p:nvSpPr>
        <p:spPr>
          <a:xfrm>
            <a:off x="3148303" y="3510046"/>
            <a:ext cx="668260" cy="369332"/>
          </a:xfrm>
          <a:prstGeom prst="rect">
            <a:avLst/>
          </a:prstGeom>
          <a:noFill/>
        </p:spPr>
        <p:txBody>
          <a:bodyPr wrap="none" rtlCol="0">
            <a:spAutoFit/>
          </a:bodyPr>
          <a:lstStyle/>
          <a:p>
            <a:r>
              <a:rPr lang="en-US" dirty="0"/>
              <a:t>Right</a:t>
            </a:r>
          </a:p>
        </p:txBody>
      </p:sp>
      <p:sp>
        <p:nvSpPr>
          <p:cNvPr id="84" name="Rectangle 83"/>
          <p:cNvSpPr/>
          <p:nvPr/>
        </p:nvSpPr>
        <p:spPr>
          <a:xfrm>
            <a:off x="2295445" y="3083482"/>
            <a:ext cx="3611024" cy="386660"/>
          </a:xfrm>
          <a:prstGeom prst="rect">
            <a:avLst/>
          </a:prstGeom>
          <a:solidFill>
            <a:schemeClr val="accent1">
              <a:alpha val="7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295445" y="3551267"/>
            <a:ext cx="3611024" cy="386660"/>
          </a:xfrm>
          <a:prstGeom prst="rect">
            <a:avLst/>
          </a:prstGeom>
          <a:solidFill>
            <a:schemeClr val="accent1">
              <a:alpha val="7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95445" y="2606550"/>
            <a:ext cx="3611024" cy="386660"/>
          </a:xfrm>
          <a:prstGeom prst="rect">
            <a:avLst/>
          </a:prstGeom>
          <a:solidFill>
            <a:schemeClr val="accent1">
              <a:alpha val="7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2883102" y="3879378"/>
            <a:ext cx="933461" cy="369332"/>
          </a:xfrm>
          <a:prstGeom prst="rect">
            <a:avLst/>
          </a:prstGeom>
          <a:noFill/>
        </p:spPr>
        <p:txBody>
          <a:bodyPr wrap="none" rtlCol="0">
            <a:spAutoFit/>
          </a:bodyPr>
          <a:lstStyle/>
          <a:p>
            <a:r>
              <a:rPr lang="en-US" dirty="0"/>
              <a:t>Address</a:t>
            </a:r>
          </a:p>
        </p:txBody>
      </p:sp>
      <p:sp>
        <p:nvSpPr>
          <p:cNvPr id="111" name="Rounded Rectangle 110"/>
          <p:cNvSpPr/>
          <p:nvPr/>
        </p:nvSpPr>
        <p:spPr>
          <a:xfrm>
            <a:off x="76200" y="4415727"/>
            <a:ext cx="6781800" cy="1985073"/>
          </a:xfrm>
          <a:prstGeom prst="roundRect">
            <a:avLst/>
          </a:pr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v"/>
            </a:pPr>
            <a:r>
              <a:rPr lang="en-US" sz="2400" dirty="0">
                <a:solidFill>
                  <a:schemeClr val="tx1"/>
                </a:solidFill>
              </a:rPr>
              <a:t>This storage (Parent Address, Left, Right) allows parallel bit length calculation</a:t>
            </a:r>
          </a:p>
          <a:p>
            <a:pPr algn="ctr">
              <a:buFont typeface="Wingdings" pitchFamily="2" charset="2"/>
              <a:buChar char="v"/>
            </a:pPr>
            <a:r>
              <a:rPr lang="en-US" sz="2400" dirty="0">
                <a:solidFill>
                  <a:schemeClr val="tx1"/>
                </a:solidFill>
              </a:rPr>
              <a:t>Partitioning the Huffman Tree in horizontal direction at any point will result independent data in Parent Address, Left and Right</a:t>
            </a:r>
          </a:p>
        </p:txBody>
      </p:sp>
      <p:cxnSp>
        <p:nvCxnSpPr>
          <p:cNvPr id="113" name="Straight Connector 112"/>
          <p:cNvCxnSpPr/>
          <p:nvPr/>
        </p:nvCxnSpPr>
        <p:spPr>
          <a:xfrm>
            <a:off x="9360971" y="1340603"/>
            <a:ext cx="77492" cy="4928461"/>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42848" y="1454258"/>
            <a:ext cx="10338" cy="2854271"/>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 119"/>
          <p:cNvGrpSpPr/>
          <p:nvPr/>
        </p:nvGrpSpPr>
        <p:grpSpPr>
          <a:xfrm>
            <a:off x="6614850" y="2305975"/>
            <a:ext cx="5439904" cy="3574942"/>
            <a:chOff x="6594530" y="2265335"/>
            <a:chExt cx="5439904" cy="3574942"/>
          </a:xfrm>
        </p:grpSpPr>
        <p:sp>
          <p:nvSpPr>
            <p:cNvPr id="118" name="Up Arrow 117"/>
            <p:cNvSpPr/>
            <p:nvPr/>
          </p:nvSpPr>
          <p:spPr>
            <a:xfrm>
              <a:off x="9425554" y="2267918"/>
              <a:ext cx="2608880" cy="3572359"/>
            </a:xfrm>
            <a:prstGeom prst="upArrow">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Up Arrow 118"/>
            <p:cNvSpPr/>
            <p:nvPr/>
          </p:nvSpPr>
          <p:spPr>
            <a:xfrm>
              <a:off x="6594530" y="2265335"/>
              <a:ext cx="2608880" cy="3572359"/>
            </a:xfrm>
            <a:prstGeom prst="upArrow">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Arrow Connector 59"/>
          <p:cNvCxnSpPr>
            <a:stCxn id="62" idx="3"/>
            <a:endCxn id="63"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62" name="Oval 61"/>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63" name="Oval 62"/>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64" name="Straight Arrow Connector 63"/>
          <p:cNvCxnSpPr>
            <a:stCxn id="62" idx="5"/>
            <a:endCxn id="61"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8101994"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n2</a:t>
            </a:r>
          </a:p>
          <a:p>
            <a:pPr algn="ctr"/>
            <a:r>
              <a:rPr lang="en-US" sz="1600" dirty="0"/>
              <a:t>4</a:t>
            </a:r>
          </a:p>
        </p:txBody>
      </p:sp>
      <p:cxnSp>
        <p:nvCxnSpPr>
          <p:cNvPr id="66" name="Straight Arrow Connector 65"/>
          <p:cNvCxnSpPr>
            <a:stCxn id="65" idx="3"/>
            <a:endCxn id="62" idx="0"/>
          </p:cNvCxnSpPr>
          <p:nvPr/>
        </p:nvCxnSpPr>
        <p:spPr>
          <a:xfrm flipH="1">
            <a:off x="7793589" y="4294942"/>
            <a:ext cx="398736"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8682194" y="481073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a:p>
            <a:pPr algn="ctr"/>
            <a:r>
              <a:rPr lang="en-US" sz="1600" dirty="0"/>
              <a:t>2</a:t>
            </a:r>
          </a:p>
        </p:txBody>
      </p:sp>
      <p:cxnSp>
        <p:nvCxnSpPr>
          <p:cNvPr id="68" name="Straight Arrow Connector 67"/>
          <p:cNvCxnSpPr>
            <a:stCxn id="65" idx="5"/>
            <a:endCxn id="67" idx="0"/>
          </p:cNvCxnSpPr>
          <p:nvPr/>
        </p:nvCxnSpPr>
        <p:spPr>
          <a:xfrm>
            <a:off x="8628475" y="4294942"/>
            <a:ext cx="362124"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7485181" y="269564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n3</a:t>
            </a:r>
          </a:p>
          <a:p>
            <a:pPr algn="ctr"/>
            <a:r>
              <a:rPr lang="en-US" sz="1600" dirty="0"/>
              <a:t>7</a:t>
            </a:r>
          </a:p>
        </p:txBody>
      </p:sp>
      <p:cxnSp>
        <p:nvCxnSpPr>
          <p:cNvPr id="70" name="Straight Arrow Connector 69"/>
          <p:cNvCxnSpPr>
            <a:stCxn id="69" idx="4"/>
            <a:endCxn id="65" idx="0"/>
          </p:cNvCxnSpPr>
          <p:nvPr/>
        </p:nvCxnSpPr>
        <p:spPr>
          <a:xfrm>
            <a:off x="7793587" y="3316885"/>
            <a:ext cx="616812" cy="447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958700" y="3754075"/>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a:t>
            </a:r>
          </a:p>
          <a:p>
            <a:pPr algn="ctr"/>
            <a:r>
              <a:rPr lang="en-US" sz="1600" dirty="0"/>
              <a:t>3</a:t>
            </a:r>
          </a:p>
        </p:txBody>
      </p:sp>
      <p:cxnSp>
        <p:nvCxnSpPr>
          <p:cNvPr id="89" name="Straight Arrow Connector 88"/>
          <p:cNvCxnSpPr>
            <a:stCxn id="69" idx="4"/>
            <a:endCxn id="88" idx="0"/>
          </p:cNvCxnSpPr>
          <p:nvPr/>
        </p:nvCxnSpPr>
        <p:spPr>
          <a:xfrm flipH="1">
            <a:off x="7267106" y="3316885"/>
            <a:ext cx="526481" cy="43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92" idx="3"/>
            <a:endCxn id="93" idx="0"/>
          </p:cNvCxnSpPr>
          <p:nvPr/>
        </p:nvCxnSpPr>
        <p:spPr>
          <a:xfrm flipH="1">
            <a:off x="9908665" y="3248889"/>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10782260"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E</a:t>
            </a:r>
          </a:p>
          <a:p>
            <a:pPr algn="ctr"/>
            <a:r>
              <a:rPr lang="en-US" sz="1600" dirty="0"/>
              <a:t>5</a:t>
            </a:r>
          </a:p>
        </p:txBody>
      </p:sp>
      <p:sp>
        <p:nvSpPr>
          <p:cNvPr id="92" name="Oval 91"/>
          <p:cNvSpPr/>
          <p:nvPr/>
        </p:nvSpPr>
        <p:spPr>
          <a:xfrm>
            <a:off x="10165447" y="271863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n4</a:t>
            </a:r>
          </a:p>
          <a:p>
            <a:pPr algn="ctr"/>
            <a:r>
              <a:rPr lang="en-US" sz="1600" dirty="0"/>
              <a:t>10</a:t>
            </a:r>
          </a:p>
        </p:txBody>
      </p:sp>
      <p:sp>
        <p:nvSpPr>
          <p:cNvPr id="93" name="Oval 92"/>
          <p:cNvSpPr/>
          <p:nvPr/>
        </p:nvSpPr>
        <p:spPr>
          <a:xfrm>
            <a:off x="9600257" y="3764682"/>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D</a:t>
            </a:r>
          </a:p>
          <a:p>
            <a:pPr algn="ctr"/>
            <a:r>
              <a:rPr lang="en-US" sz="1600" dirty="0"/>
              <a:t>5</a:t>
            </a:r>
          </a:p>
        </p:txBody>
      </p:sp>
      <p:cxnSp>
        <p:nvCxnSpPr>
          <p:cNvPr id="94" name="Straight Arrow Connector 93"/>
          <p:cNvCxnSpPr>
            <a:stCxn id="92" idx="5"/>
            <a:endCxn id="91" idx="0"/>
          </p:cNvCxnSpPr>
          <p:nvPr/>
        </p:nvCxnSpPr>
        <p:spPr>
          <a:xfrm>
            <a:off x="10691929" y="3248889"/>
            <a:ext cx="398737"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8809537" y="1565330"/>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n5</a:t>
            </a:r>
          </a:p>
          <a:p>
            <a:pPr algn="ctr"/>
            <a:r>
              <a:rPr lang="en-US" sz="1600" dirty="0"/>
              <a:t>17</a:t>
            </a:r>
          </a:p>
        </p:txBody>
      </p:sp>
      <p:cxnSp>
        <p:nvCxnSpPr>
          <p:cNvPr id="96" name="Straight Arrow Connector 95"/>
          <p:cNvCxnSpPr>
            <a:stCxn id="95" idx="3"/>
            <a:endCxn id="69" idx="7"/>
          </p:cNvCxnSpPr>
          <p:nvPr/>
        </p:nvCxnSpPr>
        <p:spPr>
          <a:xfrm flipH="1">
            <a:off x="8011662" y="2095590"/>
            <a:ext cx="888205" cy="691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5" idx="5"/>
            <a:endCxn id="92" idx="1"/>
          </p:cNvCxnSpPr>
          <p:nvPr/>
        </p:nvCxnSpPr>
        <p:spPr>
          <a:xfrm>
            <a:off x="9336020" y="2095590"/>
            <a:ext cx="919757" cy="714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3C6A26E3-9CD2-3447-AB95-8EE90F1D5A5F}"/>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1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1"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compression with Huffman Encoding</a:t>
            </a:r>
          </a:p>
        </p:txBody>
      </p:sp>
      <p:sp>
        <p:nvSpPr>
          <p:cNvPr id="4" name="Rectangle 3"/>
          <p:cNvSpPr/>
          <p:nvPr/>
        </p:nvSpPr>
        <p:spPr>
          <a:xfrm>
            <a:off x="932886" y="2623457"/>
            <a:ext cx="1756458" cy="8126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Encoder</a:t>
            </a:r>
          </a:p>
        </p:txBody>
      </p:sp>
      <p:sp>
        <p:nvSpPr>
          <p:cNvPr id="5" name="Rectangle 4"/>
          <p:cNvSpPr/>
          <p:nvPr/>
        </p:nvSpPr>
        <p:spPr>
          <a:xfrm>
            <a:off x="3970198" y="2628436"/>
            <a:ext cx="1797785" cy="8126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Decoder</a:t>
            </a:r>
          </a:p>
        </p:txBody>
      </p:sp>
      <p:grpSp>
        <p:nvGrpSpPr>
          <p:cNvPr id="6" name="Group 164"/>
          <p:cNvGrpSpPr/>
          <p:nvPr/>
        </p:nvGrpSpPr>
        <p:grpSpPr>
          <a:xfrm>
            <a:off x="1015479" y="3609358"/>
            <a:ext cx="1583485" cy="1259966"/>
            <a:chOff x="720695" y="2669737"/>
            <a:chExt cx="700699" cy="463215"/>
          </a:xfrm>
        </p:grpSpPr>
        <p:sp>
          <p:nvSpPr>
            <p:cNvPr id="7" name="Oval 66"/>
            <p:cNvSpPr/>
            <p:nvPr/>
          </p:nvSpPr>
          <p:spPr>
            <a:xfrm>
              <a:off x="901109"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sp>
          <p:nvSpPr>
            <p:cNvPr id="8" name="Oval 7"/>
            <p:cNvSpPr/>
            <p:nvPr/>
          </p:nvSpPr>
          <p:spPr>
            <a:xfrm>
              <a:off x="803775" y="2855365"/>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cxnSp>
          <p:nvCxnSpPr>
            <p:cNvPr id="9" name="Straight Arrow Connector 69"/>
            <p:cNvCxnSpPr>
              <a:stCxn id="8" idx="4"/>
            </p:cNvCxnSpPr>
            <p:nvPr/>
          </p:nvCxnSpPr>
          <p:spPr>
            <a:xfrm>
              <a:off x="852442" y="2957389"/>
              <a:ext cx="97334" cy="735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20695" y="3029187"/>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11" name="Straight Arrow Connector 10"/>
            <p:cNvCxnSpPr>
              <a:stCxn id="8" idx="4"/>
              <a:endCxn id="10" idx="0"/>
            </p:cNvCxnSpPr>
            <p:nvPr/>
          </p:nvCxnSpPr>
          <p:spPr>
            <a:xfrm flipH="1">
              <a:off x="769362" y="2957389"/>
              <a:ext cx="83080" cy="71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4" idx="3"/>
              <a:endCxn id="15" idx="0"/>
            </p:cNvCxnSpPr>
            <p:nvPr/>
          </p:nvCxnSpPr>
          <p:spPr>
            <a:xfrm flipH="1">
              <a:off x="1186205" y="2946222"/>
              <a:ext cx="54775" cy="84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324060"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14" name="Oval 13"/>
            <p:cNvSpPr/>
            <p:nvPr/>
          </p:nvSpPr>
          <p:spPr>
            <a:xfrm>
              <a:off x="1226726" y="285913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sp>
          <p:nvSpPr>
            <p:cNvPr id="15" name="Oval 14"/>
            <p:cNvSpPr/>
            <p:nvPr/>
          </p:nvSpPr>
          <p:spPr>
            <a:xfrm>
              <a:off x="1137538"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16" name="Straight Arrow Connector 15"/>
            <p:cNvCxnSpPr>
              <a:stCxn id="14" idx="5"/>
              <a:endCxn id="13" idx="0"/>
            </p:cNvCxnSpPr>
            <p:nvPr/>
          </p:nvCxnSpPr>
          <p:spPr>
            <a:xfrm>
              <a:off x="1309806" y="2946222"/>
              <a:ext cx="62921" cy="84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2761" y="2669737"/>
              <a:ext cx="97334" cy="102024"/>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18" name="Straight Arrow Connector 17"/>
            <p:cNvCxnSpPr>
              <a:stCxn id="17" idx="3"/>
              <a:endCxn id="8" idx="7"/>
            </p:cNvCxnSpPr>
            <p:nvPr/>
          </p:nvCxnSpPr>
          <p:spPr>
            <a:xfrm flipH="1">
              <a:off x="886855" y="2756819"/>
              <a:ext cx="140160" cy="113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5"/>
              <a:endCxn id="14" idx="1"/>
            </p:cNvCxnSpPr>
            <p:nvPr/>
          </p:nvCxnSpPr>
          <p:spPr>
            <a:xfrm>
              <a:off x="1095841" y="2756819"/>
              <a:ext cx="145139" cy="117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80"/>
          <p:cNvGrpSpPr/>
          <p:nvPr/>
        </p:nvGrpSpPr>
        <p:grpSpPr>
          <a:xfrm>
            <a:off x="4101217" y="3631522"/>
            <a:ext cx="1583485" cy="1259966"/>
            <a:chOff x="720695" y="2669737"/>
            <a:chExt cx="700699" cy="463215"/>
          </a:xfrm>
        </p:grpSpPr>
        <p:sp>
          <p:nvSpPr>
            <p:cNvPr id="21" name="Oval 20"/>
            <p:cNvSpPr/>
            <p:nvPr/>
          </p:nvSpPr>
          <p:spPr>
            <a:xfrm>
              <a:off x="901109"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sp>
          <p:nvSpPr>
            <p:cNvPr id="22" name="Oval 21"/>
            <p:cNvSpPr/>
            <p:nvPr/>
          </p:nvSpPr>
          <p:spPr>
            <a:xfrm>
              <a:off x="803775" y="2855365"/>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cxnSp>
          <p:nvCxnSpPr>
            <p:cNvPr id="23" name="Straight Arrow Connector 22"/>
            <p:cNvCxnSpPr>
              <a:stCxn id="22" idx="4"/>
              <a:endCxn id="21" idx="0"/>
            </p:cNvCxnSpPr>
            <p:nvPr/>
          </p:nvCxnSpPr>
          <p:spPr>
            <a:xfrm>
              <a:off x="852442" y="2957389"/>
              <a:ext cx="97334" cy="735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20695" y="3029187"/>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25" name="Straight Arrow Connector 24"/>
            <p:cNvCxnSpPr>
              <a:stCxn id="22" idx="4"/>
              <a:endCxn id="24" idx="0"/>
            </p:cNvCxnSpPr>
            <p:nvPr/>
          </p:nvCxnSpPr>
          <p:spPr>
            <a:xfrm flipH="1">
              <a:off x="769362" y="2957389"/>
              <a:ext cx="83080" cy="71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8" idx="3"/>
              <a:endCxn id="29" idx="0"/>
            </p:cNvCxnSpPr>
            <p:nvPr/>
          </p:nvCxnSpPr>
          <p:spPr>
            <a:xfrm flipH="1">
              <a:off x="1186205" y="2946222"/>
              <a:ext cx="54775" cy="84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324060"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28" name="Oval 27"/>
            <p:cNvSpPr/>
            <p:nvPr/>
          </p:nvSpPr>
          <p:spPr>
            <a:xfrm>
              <a:off x="1226726" y="285913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sp>
          <p:nvSpPr>
            <p:cNvPr id="29" name="Oval 28"/>
            <p:cNvSpPr/>
            <p:nvPr/>
          </p:nvSpPr>
          <p:spPr>
            <a:xfrm>
              <a:off x="1137538"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30" name="Straight Arrow Connector 29"/>
            <p:cNvCxnSpPr>
              <a:stCxn id="28" idx="5"/>
              <a:endCxn id="27" idx="0"/>
            </p:cNvCxnSpPr>
            <p:nvPr/>
          </p:nvCxnSpPr>
          <p:spPr>
            <a:xfrm>
              <a:off x="1309806" y="2946222"/>
              <a:ext cx="62921" cy="84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012761" y="2669737"/>
              <a:ext cx="97334" cy="102024"/>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32" name="Straight Arrow Connector 31"/>
            <p:cNvCxnSpPr>
              <a:stCxn id="31" idx="3"/>
              <a:endCxn id="22" idx="7"/>
            </p:cNvCxnSpPr>
            <p:nvPr/>
          </p:nvCxnSpPr>
          <p:spPr>
            <a:xfrm flipH="1">
              <a:off x="886855" y="2756819"/>
              <a:ext cx="140160" cy="113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5"/>
              <a:endCxn id="28" idx="1"/>
            </p:cNvCxnSpPr>
            <p:nvPr/>
          </p:nvCxnSpPr>
          <p:spPr>
            <a:xfrm>
              <a:off x="1095841" y="2756819"/>
              <a:ext cx="145139" cy="117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9421266" y="2606403"/>
            <a:ext cx="777240" cy="2987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Encoder</a:t>
            </a:r>
          </a:p>
        </p:txBody>
      </p:sp>
      <p:sp>
        <p:nvSpPr>
          <p:cNvPr id="35" name="Rectangle 34"/>
          <p:cNvSpPr/>
          <p:nvPr/>
        </p:nvSpPr>
        <p:spPr>
          <a:xfrm>
            <a:off x="10605779" y="2606403"/>
            <a:ext cx="795528" cy="2987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Decoder</a:t>
            </a:r>
          </a:p>
        </p:txBody>
      </p:sp>
      <p:grpSp>
        <p:nvGrpSpPr>
          <p:cNvPr id="36" name="Group 97"/>
          <p:cNvGrpSpPr/>
          <p:nvPr/>
        </p:nvGrpSpPr>
        <p:grpSpPr>
          <a:xfrm>
            <a:off x="9481058" y="2926443"/>
            <a:ext cx="700699" cy="463215"/>
            <a:chOff x="720695" y="2669737"/>
            <a:chExt cx="700699" cy="463215"/>
          </a:xfrm>
        </p:grpSpPr>
        <p:sp>
          <p:nvSpPr>
            <p:cNvPr id="37" name="Oval 36"/>
            <p:cNvSpPr/>
            <p:nvPr/>
          </p:nvSpPr>
          <p:spPr>
            <a:xfrm>
              <a:off x="901109"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sp>
          <p:nvSpPr>
            <p:cNvPr id="38" name="Oval 37"/>
            <p:cNvSpPr/>
            <p:nvPr/>
          </p:nvSpPr>
          <p:spPr>
            <a:xfrm>
              <a:off x="803775" y="2855365"/>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cxnSp>
          <p:nvCxnSpPr>
            <p:cNvPr id="39" name="Straight Arrow Connector 38"/>
            <p:cNvCxnSpPr>
              <a:stCxn id="38" idx="4"/>
              <a:endCxn id="37" idx="0"/>
            </p:cNvCxnSpPr>
            <p:nvPr/>
          </p:nvCxnSpPr>
          <p:spPr>
            <a:xfrm>
              <a:off x="852442" y="2957389"/>
              <a:ext cx="97334" cy="735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20695" y="3029187"/>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41" name="Straight Arrow Connector 40"/>
            <p:cNvCxnSpPr>
              <a:stCxn id="38" idx="4"/>
              <a:endCxn id="40" idx="0"/>
            </p:cNvCxnSpPr>
            <p:nvPr/>
          </p:nvCxnSpPr>
          <p:spPr>
            <a:xfrm flipH="1">
              <a:off x="769362" y="2957389"/>
              <a:ext cx="83080" cy="71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4" idx="3"/>
              <a:endCxn id="45" idx="0"/>
            </p:cNvCxnSpPr>
            <p:nvPr/>
          </p:nvCxnSpPr>
          <p:spPr>
            <a:xfrm flipH="1">
              <a:off x="1186205" y="2946222"/>
              <a:ext cx="54775" cy="84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324060"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44" name="Oval 43"/>
            <p:cNvSpPr/>
            <p:nvPr/>
          </p:nvSpPr>
          <p:spPr>
            <a:xfrm>
              <a:off x="1226726" y="285913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sp>
          <p:nvSpPr>
            <p:cNvPr id="45" name="Oval 44"/>
            <p:cNvSpPr/>
            <p:nvPr/>
          </p:nvSpPr>
          <p:spPr>
            <a:xfrm>
              <a:off x="1137538"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46" name="Straight Arrow Connector 45"/>
            <p:cNvCxnSpPr>
              <a:stCxn id="44" idx="5"/>
              <a:endCxn id="43" idx="0"/>
            </p:cNvCxnSpPr>
            <p:nvPr/>
          </p:nvCxnSpPr>
          <p:spPr>
            <a:xfrm>
              <a:off x="1309806" y="2946222"/>
              <a:ext cx="62921" cy="84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012761" y="2669737"/>
              <a:ext cx="97334" cy="102024"/>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48" name="Straight Arrow Connector 47"/>
            <p:cNvCxnSpPr>
              <a:stCxn id="47" idx="3"/>
              <a:endCxn id="38" idx="7"/>
            </p:cNvCxnSpPr>
            <p:nvPr/>
          </p:nvCxnSpPr>
          <p:spPr>
            <a:xfrm flipH="1">
              <a:off x="886855" y="2756819"/>
              <a:ext cx="140160" cy="113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7" idx="5"/>
              <a:endCxn id="44" idx="1"/>
            </p:cNvCxnSpPr>
            <p:nvPr/>
          </p:nvCxnSpPr>
          <p:spPr>
            <a:xfrm>
              <a:off x="1095841" y="2756819"/>
              <a:ext cx="145139" cy="117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a:stCxn id="4" idx="3"/>
            <a:endCxn id="5" idx="1"/>
          </p:cNvCxnSpPr>
          <p:nvPr/>
        </p:nvCxnSpPr>
        <p:spPr>
          <a:xfrm>
            <a:off x="2689344" y="3029783"/>
            <a:ext cx="1280854" cy="4979"/>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4" idx="3"/>
            <a:endCxn id="35" idx="1"/>
          </p:cNvCxnSpPr>
          <p:nvPr/>
        </p:nvCxnSpPr>
        <p:spPr>
          <a:xfrm>
            <a:off x="10198506" y="2755785"/>
            <a:ext cx="407273" cy="0"/>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691439" y="2900192"/>
            <a:ext cx="608052" cy="461665"/>
          </a:xfrm>
          <a:prstGeom prst="rect">
            <a:avLst/>
          </a:prstGeom>
          <a:noFill/>
        </p:spPr>
        <p:txBody>
          <a:bodyPr wrap="none" rtlCol="0">
            <a:spAutoFit/>
          </a:bodyPr>
          <a:lstStyle/>
          <a:p>
            <a:pPr algn="ctr"/>
            <a:r>
              <a:rPr lang="en-US" sz="1200" dirty="0"/>
              <a:t>Bit </a:t>
            </a:r>
          </a:p>
          <a:p>
            <a:pPr algn="ctr"/>
            <a:r>
              <a:rPr lang="en-US" sz="1200" dirty="0"/>
              <a:t>Length</a:t>
            </a:r>
          </a:p>
        </p:txBody>
      </p:sp>
      <p:sp>
        <p:nvSpPr>
          <p:cNvPr id="53" name="TextBox 52"/>
          <p:cNvSpPr txBox="1"/>
          <p:nvPr/>
        </p:nvSpPr>
        <p:spPr>
          <a:xfrm>
            <a:off x="1685925" y="1740307"/>
            <a:ext cx="2914200" cy="523220"/>
          </a:xfrm>
          <a:prstGeom prst="rect">
            <a:avLst/>
          </a:prstGeom>
          <a:noFill/>
        </p:spPr>
        <p:txBody>
          <a:bodyPr wrap="square" rtlCol="0">
            <a:spAutoFit/>
          </a:bodyPr>
          <a:lstStyle/>
          <a:p>
            <a:r>
              <a:rPr lang="en-US" sz="2800" b="1" i="1" dirty="0"/>
              <a:t>Huffman Encoding</a:t>
            </a:r>
          </a:p>
        </p:txBody>
      </p:sp>
      <p:sp>
        <p:nvSpPr>
          <p:cNvPr id="54" name="TextBox 53"/>
          <p:cNvSpPr txBox="1"/>
          <p:nvPr/>
        </p:nvSpPr>
        <p:spPr>
          <a:xfrm>
            <a:off x="9331641" y="2261392"/>
            <a:ext cx="2184625" cy="307777"/>
          </a:xfrm>
          <a:prstGeom prst="rect">
            <a:avLst/>
          </a:prstGeom>
          <a:noFill/>
        </p:spPr>
        <p:txBody>
          <a:bodyPr wrap="none" rtlCol="0">
            <a:spAutoFit/>
          </a:bodyPr>
          <a:lstStyle/>
          <a:p>
            <a:r>
              <a:rPr lang="en-US" sz="1400" b="1" i="1" dirty="0"/>
              <a:t>Canonical Huffman coding</a:t>
            </a:r>
          </a:p>
        </p:txBody>
      </p:sp>
      <p:sp>
        <p:nvSpPr>
          <p:cNvPr id="3" name="Footer Placeholder 2">
            <a:extLst>
              <a:ext uri="{FF2B5EF4-FFF2-40B4-BE49-F238E27FC236}">
                <a16:creationId xmlns:a16="http://schemas.microsoft.com/office/drawing/2014/main" id="{8EDC1F0C-6BF2-D94B-91A8-99F1F420AEFF}"/>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design an embedded system for this app?</a:t>
            </a:r>
          </a:p>
        </p:txBody>
      </p:sp>
      <p:sp>
        <p:nvSpPr>
          <p:cNvPr id="4" name="Rectangle 3"/>
          <p:cNvSpPr/>
          <p:nvPr/>
        </p:nvSpPr>
        <p:spPr>
          <a:xfrm>
            <a:off x="233933" y="1353416"/>
            <a:ext cx="9601830" cy="5262979"/>
          </a:xfrm>
          <a:prstGeom prst="rect">
            <a:avLst/>
          </a:prstGeom>
        </p:spPr>
        <p:txBody>
          <a:bodyPr wrap="square">
            <a:spAutoFit/>
          </a:bodyPr>
          <a:lstStyle/>
          <a:p>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matrix_vector_multiply</a:t>
            </a:r>
            <a:r>
              <a:rPr lang="en-US" sz="1600" b="1" dirty="0">
                <a:solidFill>
                  <a:srgbClr val="000000"/>
                </a:solidFill>
                <a:latin typeface="Consolas"/>
              </a:rPr>
              <a:t>(</a:t>
            </a:r>
            <a:r>
              <a:rPr lang="nn-NO" sz="1600" b="1" dirty="0" err="1">
                <a:solidFill>
                  <a:srgbClr val="7F0055"/>
                </a:solidFill>
                <a:latin typeface="Consolas"/>
              </a:rPr>
              <a:t>int</a:t>
            </a:r>
            <a:r>
              <a:rPr lang="en-US" sz="1600" b="1" dirty="0">
                <a:solidFill>
                  <a:srgbClr val="000000"/>
                </a:solidFill>
                <a:latin typeface="Consolas"/>
              </a:rPr>
              <a:t> in1[SIZE][SIZE], </a:t>
            </a:r>
            <a:r>
              <a:rPr lang="nn-NO" sz="1600" b="1" dirty="0" err="1">
                <a:solidFill>
                  <a:srgbClr val="7F0055"/>
                </a:solidFill>
                <a:latin typeface="Consolas"/>
              </a:rPr>
              <a:t>int</a:t>
            </a:r>
            <a:r>
              <a:rPr lang="en-US" sz="1600" b="1" dirty="0">
                <a:solidFill>
                  <a:srgbClr val="000000"/>
                </a:solidFill>
                <a:latin typeface="Consolas"/>
              </a:rPr>
              <a:t> in2[SIZE], </a:t>
            </a:r>
            <a:r>
              <a:rPr lang="nn-NO" sz="1600" b="1" dirty="0" err="1">
                <a:solidFill>
                  <a:srgbClr val="7F0055"/>
                </a:solidFill>
                <a:latin typeface="Consolas"/>
              </a:rPr>
              <a:t>int</a:t>
            </a:r>
            <a:r>
              <a:rPr lang="en-US" sz="1600" b="1" dirty="0">
                <a:solidFill>
                  <a:srgbClr val="000000"/>
                </a:solidFill>
                <a:latin typeface="Consolas"/>
              </a:rPr>
              <a:t> out[SIZE]) {</a:t>
            </a:r>
          </a:p>
          <a:p>
            <a:r>
              <a:rPr lang="nn-NO" sz="1600" b="1" dirty="0">
                <a:solidFill>
                  <a:srgbClr val="7F0055"/>
                </a:solidFill>
                <a:latin typeface="Consolas"/>
              </a:rPr>
              <a:t>  for</a:t>
            </a:r>
            <a:r>
              <a:rPr lang="nn-NO" sz="1600" b="1" dirty="0">
                <a:solidFill>
                  <a:srgbClr val="000000"/>
                </a:solidFill>
                <a:latin typeface="Consolas"/>
              </a:rPr>
              <a:t>(</a:t>
            </a:r>
            <a:r>
              <a:rPr lang="nn-NO" sz="1600" b="1" dirty="0" err="1">
                <a:solidFill>
                  <a:srgbClr val="7F0055"/>
                </a:solidFill>
                <a:latin typeface="Consolas"/>
              </a:rPr>
              <a:t>int</a:t>
            </a:r>
            <a:r>
              <a:rPr lang="nn-NO" sz="1600" b="1" dirty="0">
                <a:solidFill>
                  <a:srgbClr val="000000"/>
                </a:solidFill>
                <a:latin typeface="Consolas"/>
              </a:rPr>
              <a:t> i = 0; i &lt; SIZE; i++)</a:t>
            </a:r>
            <a:r>
              <a:rPr lang="en-US" sz="1600" dirty="0">
                <a:solidFill>
                  <a:srgbClr val="000000"/>
                </a:solidFill>
                <a:latin typeface="Consolas"/>
              </a:rPr>
              <a:t>{</a:t>
            </a:r>
          </a:p>
          <a:p>
            <a:r>
              <a:rPr lang="nn-NO" sz="1600" b="1" dirty="0">
                <a:solidFill>
                  <a:srgbClr val="7F0055"/>
                </a:solidFill>
                <a:latin typeface="Consolas"/>
              </a:rPr>
              <a:t>    for</a:t>
            </a:r>
            <a:r>
              <a:rPr lang="nn-NO" sz="1600" b="1" dirty="0">
                <a:solidFill>
                  <a:srgbClr val="000000"/>
                </a:solidFill>
                <a:latin typeface="Consolas"/>
              </a:rPr>
              <a:t>(</a:t>
            </a:r>
            <a:r>
              <a:rPr lang="nn-NO" sz="1600" b="1" dirty="0">
                <a:solidFill>
                  <a:srgbClr val="7F0055"/>
                </a:solidFill>
                <a:latin typeface="Consolas"/>
              </a:rPr>
              <a:t>int</a:t>
            </a:r>
            <a:r>
              <a:rPr lang="nn-NO" sz="1600" b="1" dirty="0">
                <a:solidFill>
                  <a:srgbClr val="000000"/>
                </a:solidFill>
                <a:latin typeface="Consolas"/>
              </a:rPr>
              <a:t> j = 0; j &lt; SIZE; j++)</a:t>
            </a:r>
            <a:r>
              <a:rPr lang="en-US" sz="1600" dirty="0">
                <a:solidFill>
                  <a:srgbClr val="000000"/>
                </a:solidFill>
                <a:latin typeface="Consolas"/>
              </a:rPr>
              <a:t>{</a:t>
            </a:r>
          </a:p>
          <a:p>
            <a:r>
              <a:rPr lang="en-US" sz="1600" dirty="0">
                <a:solidFill>
                  <a:srgbClr val="000000"/>
                </a:solidFill>
                <a:latin typeface="Consolas"/>
              </a:rPr>
              <a:t>      acc = </a:t>
            </a:r>
            <a:r>
              <a:rPr lang="en-US" sz="1600" dirty="0" err="1">
                <a:solidFill>
                  <a:srgbClr val="000000"/>
                </a:solidFill>
                <a:latin typeface="Consolas"/>
              </a:rPr>
              <a:t>acc</a:t>
            </a:r>
            <a:r>
              <a:rPr lang="en-US" sz="1600" dirty="0">
                <a:solidFill>
                  <a:srgbClr val="000000"/>
                </a:solidFill>
                <a:latin typeface="Consolas"/>
              </a:rPr>
              <a:t> + in1[</a:t>
            </a:r>
            <a:r>
              <a:rPr lang="en-US" sz="1600" dirty="0" err="1">
                <a:solidFill>
                  <a:srgbClr val="000000"/>
                </a:solidFill>
                <a:latin typeface="Consolas"/>
              </a:rPr>
              <a:t>i</a:t>
            </a:r>
            <a:r>
              <a:rPr lang="en-US" sz="1600" dirty="0">
                <a:solidFill>
                  <a:srgbClr val="000000"/>
                </a:solidFill>
                <a:latin typeface="Consolas"/>
              </a:rPr>
              <a:t>][j] * in2[j];</a:t>
            </a:r>
          </a:p>
          <a:p>
            <a:r>
              <a:rPr lang="en-US" sz="1600" dirty="0">
                <a:solidFill>
                  <a:srgbClr val="000000"/>
                </a:solidFill>
                <a:latin typeface="Consolas"/>
              </a:rPr>
              <a:t>    }</a:t>
            </a:r>
          </a:p>
          <a:p>
            <a:r>
              <a:rPr lang="en-US" sz="1600" dirty="0">
                <a:solidFill>
                  <a:srgbClr val="000000"/>
                </a:solidFill>
                <a:latin typeface="Consolas"/>
              </a:rPr>
              <a:t>    out[</a:t>
            </a:r>
            <a:r>
              <a:rPr lang="en-US" sz="1600" dirty="0" err="1">
                <a:solidFill>
                  <a:srgbClr val="000000"/>
                </a:solidFill>
                <a:latin typeface="Consolas"/>
              </a:rPr>
              <a:t>i</a:t>
            </a:r>
            <a:r>
              <a:rPr lang="en-US" sz="1600" dirty="0">
                <a:solidFill>
                  <a:srgbClr val="000000"/>
                </a:solidFill>
                <a:latin typeface="Consolas"/>
              </a:rPr>
              <a:t>] = </a:t>
            </a:r>
            <a:r>
              <a:rPr lang="en-US" sz="1600" dirty="0" err="1">
                <a:solidFill>
                  <a:srgbClr val="000000"/>
                </a:solidFill>
                <a:latin typeface="Consolas"/>
              </a:rPr>
              <a:t>acc</a:t>
            </a:r>
            <a:r>
              <a:rPr lang="en-US" sz="1600" dirty="0">
                <a:solidFill>
                  <a:srgbClr val="000000"/>
                </a:solidFill>
                <a:latin typeface="Consolas"/>
              </a:rPr>
              <a:t>;</a:t>
            </a:r>
          </a:p>
          <a:p>
            <a:r>
              <a:rPr lang="en-US" sz="1600" dirty="0">
                <a:solidFill>
                  <a:srgbClr val="000000"/>
                </a:solidFill>
                <a:latin typeface="Consolas"/>
              </a:rPr>
              <a:t>  }</a:t>
            </a:r>
          </a:p>
          <a:p>
            <a:r>
              <a:rPr lang="en-US" sz="1600" dirty="0">
                <a:solidFill>
                  <a:srgbClr val="000000"/>
                </a:solidFill>
                <a:latin typeface="Consolas"/>
              </a:rPr>
              <a:t>}</a:t>
            </a:r>
          </a:p>
          <a:p>
            <a:endParaRPr lang="en-US" sz="1600" b="1" dirty="0">
              <a:solidFill>
                <a:srgbClr val="7F0055"/>
              </a:solidFill>
              <a:latin typeface="Consolas"/>
            </a:endParaRPr>
          </a:p>
          <a:p>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prefix_sum</a:t>
            </a:r>
            <a:r>
              <a:rPr lang="en-US" sz="1600" b="1" dirty="0">
                <a:solidFill>
                  <a:srgbClr val="000000"/>
                </a:solidFill>
                <a:latin typeface="Consolas"/>
              </a:rPr>
              <a:t>(</a:t>
            </a:r>
            <a:r>
              <a:rPr lang="nn-NO" sz="1600" b="1" dirty="0">
                <a:solidFill>
                  <a:srgbClr val="7F0055"/>
                </a:solidFill>
                <a:latin typeface="Consolas"/>
              </a:rPr>
              <a:t>int</a:t>
            </a:r>
            <a:r>
              <a:rPr lang="en-US" sz="1600" b="1" dirty="0">
                <a:solidFill>
                  <a:srgbClr val="000000"/>
                </a:solidFill>
                <a:latin typeface="Consolas"/>
              </a:rPr>
              <a:t> in[SIZE], </a:t>
            </a:r>
            <a:r>
              <a:rPr lang="nn-NO" sz="1600" b="1" dirty="0">
                <a:solidFill>
                  <a:srgbClr val="7F0055"/>
                </a:solidFill>
                <a:latin typeface="Consolas"/>
              </a:rPr>
              <a:t>int</a:t>
            </a:r>
            <a:r>
              <a:rPr lang="en-US" sz="1600" b="1" dirty="0">
                <a:solidFill>
                  <a:srgbClr val="000000"/>
                </a:solidFill>
                <a:latin typeface="Consolas"/>
              </a:rPr>
              <a:t> out[SIZE]) {</a:t>
            </a:r>
          </a:p>
          <a:p>
            <a:r>
              <a:rPr lang="nn-NO" sz="1600" b="1" dirty="0">
                <a:solidFill>
                  <a:srgbClr val="7F0055"/>
                </a:solidFill>
                <a:latin typeface="Consolas"/>
              </a:rPr>
              <a:t>  for</a:t>
            </a:r>
            <a:r>
              <a:rPr lang="nn-NO" sz="1600" b="1" dirty="0">
                <a:solidFill>
                  <a:srgbClr val="000000"/>
                </a:solidFill>
                <a:latin typeface="Consolas"/>
              </a:rPr>
              <a:t>(</a:t>
            </a:r>
            <a:r>
              <a:rPr lang="nn-NO" sz="1600" b="1" dirty="0">
                <a:solidFill>
                  <a:srgbClr val="7F0055"/>
                </a:solidFill>
                <a:latin typeface="Consolas"/>
              </a:rPr>
              <a:t>int</a:t>
            </a:r>
            <a:r>
              <a:rPr lang="nn-NO" sz="1600" b="1" dirty="0">
                <a:solidFill>
                  <a:srgbClr val="000000"/>
                </a:solidFill>
                <a:latin typeface="Consolas"/>
              </a:rPr>
              <a:t> i = 1; i &lt; SIZE; ++i)</a:t>
            </a:r>
            <a:r>
              <a:rPr lang="en-US" sz="1600" dirty="0">
                <a:solidFill>
                  <a:srgbClr val="000000"/>
                </a:solidFill>
                <a:latin typeface="Consolas"/>
              </a:rPr>
              <a:t>{</a:t>
            </a:r>
          </a:p>
          <a:p>
            <a:r>
              <a:rPr lang="en-US" sz="1600" dirty="0">
                <a:solidFill>
                  <a:srgbClr val="000000"/>
                </a:solidFill>
                <a:latin typeface="Consolas"/>
              </a:rPr>
              <a:t>    out[</a:t>
            </a:r>
            <a:r>
              <a:rPr lang="en-US" sz="1600" dirty="0" err="1">
                <a:solidFill>
                  <a:srgbClr val="000000"/>
                </a:solidFill>
                <a:latin typeface="Consolas"/>
              </a:rPr>
              <a:t>i</a:t>
            </a:r>
            <a:r>
              <a:rPr lang="en-US" sz="1600" dirty="0">
                <a:solidFill>
                  <a:srgbClr val="000000"/>
                </a:solidFill>
                <a:latin typeface="Consolas"/>
              </a:rPr>
              <a:t>] = out[i-1] + in[</a:t>
            </a:r>
            <a:r>
              <a:rPr lang="en-US" sz="1600" dirty="0" err="1">
                <a:solidFill>
                  <a:srgbClr val="000000"/>
                </a:solidFill>
                <a:latin typeface="Consolas"/>
              </a:rPr>
              <a:t>i</a:t>
            </a:r>
            <a:r>
              <a:rPr lang="en-US" sz="1600" dirty="0">
                <a:solidFill>
                  <a:srgbClr val="000000"/>
                </a:solidFill>
                <a:latin typeface="Consolas"/>
              </a:rPr>
              <a:t>];</a:t>
            </a:r>
          </a:p>
          <a:p>
            <a:r>
              <a:rPr lang="en-US" sz="1600" dirty="0">
                <a:solidFill>
                  <a:srgbClr val="000000"/>
                </a:solidFill>
                <a:latin typeface="Consolas"/>
              </a:rPr>
              <a:t>  }</a:t>
            </a:r>
          </a:p>
          <a:p>
            <a:r>
              <a:rPr lang="en-US" sz="1600" dirty="0">
                <a:solidFill>
                  <a:srgbClr val="000000"/>
                </a:solidFill>
                <a:latin typeface="Consolas"/>
              </a:rPr>
              <a:t>}</a:t>
            </a:r>
          </a:p>
          <a:p>
            <a:endParaRPr lang="en-US" sz="1600" dirty="0">
              <a:solidFill>
                <a:srgbClr val="000000"/>
              </a:solidFill>
              <a:latin typeface="Consolas"/>
            </a:endParaRPr>
          </a:p>
          <a:p>
            <a:r>
              <a:rPr lang="nn-NO" sz="1600" b="1" dirty="0">
                <a:solidFill>
                  <a:srgbClr val="7F0055"/>
                </a:solidFill>
                <a:latin typeface="Consolas"/>
              </a:rPr>
              <a:t>int </a:t>
            </a:r>
            <a:r>
              <a:rPr lang="en-US" sz="1600" dirty="0">
                <a:solidFill>
                  <a:srgbClr val="000000"/>
                </a:solidFill>
                <a:latin typeface="Consolas"/>
              </a:rPr>
              <a:t>main() {</a:t>
            </a:r>
          </a:p>
          <a:p>
            <a:r>
              <a:rPr lang="en-US" sz="1600" dirty="0">
                <a:solidFill>
                  <a:srgbClr val="000000"/>
                </a:solidFill>
                <a:latin typeface="Consolas"/>
              </a:rPr>
              <a:t>  </a:t>
            </a:r>
            <a:r>
              <a:rPr lang="en-US" sz="1600" b="1" dirty="0" err="1">
                <a:solidFill>
                  <a:srgbClr val="000000"/>
                </a:solidFill>
                <a:latin typeface="Consolas"/>
              </a:rPr>
              <a:t>matrix_vector_multiply</a:t>
            </a:r>
            <a:r>
              <a:rPr lang="en-US" sz="1600" dirty="0">
                <a:solidFill>
                  <a:srgbClr val="000000"/>
                </a:solidFill>
                <a:latin typeface="Consolas"/>
              </a:rPr>
              <a:t>(A, B, C);</a:t>
            </a:r>
          </a:p>
          <a:p>
            <a:r>
              <a:rPr lang="en-US" sz="1600" dirty="0">
                <a:solidFill>
                  <a:srgbClr val="000000"/>
                </a:solidFill>
                <a:latin typeface="Consolas"/>
              </a:rPr>
              <a:t>  </a:t>
            </a:r>
            <a:r>
              <a:rPr lang="en-US" sz="1600" b="1" dirty="0" err="1">
                <a:solidFill>
                  <a:srgbClr val="000000"/>
                </a:solidFill>
                <a:latin typeface="Consolas"/>
              </a:rPr>
              <a:t>prefix_sum</a:t>
            </a:r>
            <a:r>
              <a:rPr lang="en-US" sz="1600" dirty="0">
                <a:solidFill>
                  <a:srgbClr val="000000"/>
                </a:solidFill>
                <a:latin typeface="Consolas"/>
              </a:rPr>
              <a:t>(C, D);</a:t>
            </a:r>
          </a:p>
          <a:p>
            <a:r>
              <a:rPr lang="en-US" sz="1600" dirty="0">
                <a:solidFill>
                  <a:srgbClr val="000000"/>
                </a:solidFill>
                <a:latin typeface="Consolas"/>
              </a:rPr>
              <a:t>  return 0;</a:t>
            </a:r>
          </a:p>
          <a:p>
            <a:r>
              <a:rPr lang="en-US" sz="1600" dirty="0">
                <a:solidFill>
                  <a:srgbClr val="000000"/>
                </a:solidFill>
                <a:latin typeface="Consolas"/>
              </a:rPr>
              <a:t>}</a:t>
            </a:r>
          </a:p>
          <a:p>
            <a:endParaRPr lang="en-US" sz="1600" dirty="0"/>
          </a:p>
        </p:txBody>
      </p:sp>
      <p:grpSp>
        <p:nvGrpSpPr>
          <p:cNvPr id="5" name="Group 11"/>
          <p:cNvGrpSpPr/>
          <p:nvPr/>
        </p:nvGrpSpPr>
        <p:grpSpPr>
          <a:xfrm>
            <a:off x="6362048" y="3522429"/>
            <a:ext cx="4860616" cy="396510"/>
            <a:chOff x="833480" y="1517904"/>
            <a:chExt cx="4860616" cy="561749"/>
          </a:xfrm>
        </p:grpSpPr>
        <p:sp>
          <p:nvSpPr>
            <p:cNvPr id="6" name="Rectangle 5"/>
            <p:cNvSpPr/>
            <p:nvPr/>
          </p:nvSpPr>
          <p:spPr>
            <a:xfrm>
              <a:off x="833480" y="1521303"/>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7" name="Rectangle 6"/>
            <p:cNvSpPr/>
            <p:nvPr/>
          </p:nvSpPr>
          <p:spPr>
            <a:xfrm>
              <a:off x="1455218"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8" name="Rectangle 7"/>
            <p:cNvSpPr/>
            <p:nvPr/>
          </p:nvSpPr>
          <p:spPr>
            <a:xfrm>
              <a:off x="2078305"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9" name="Rectangle 8"/>
            <p:cNvSpPr/>
            <p:nvPr/>
          </p:nvSpPr>
          <p:spPr>
            <a:xfrm>
              <a:off x="2693299"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0" name="Rectangle 9"/>
            <p:cNvSpPr/>
            <p:nvPr/>
          </p:nvSpPr>
          <p:spPr>
            <a:xfrm>
              <a:off x="3332570"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1" name="Rectangle 10"/>
            <p:cNvSpPr/>
            <p:nvPr/>
          </p:nvSpPr>
          <p:spPr>
            <a:xfrm>
              <a:off x="3955657"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2" name="Rectangle 11"/>
            <p:cNvSpPr/>
            <p:nvPr/>
          </p:nvSpPr>
          <p:spPr>
            <a:xfrm>
              <a:off x="4562560"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3" name="Rectangle 12"/>
            <p:cNvSpPr/>
            <p:nvPr/>
          </p:nvSpPr>
          <p:spPr>
            <a:xfrm>
              <a:off x="5184298"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grpSp>
      <p:grpSp>
        <p:nvGrpSpPr>
          <p:cNvPr id="14" name="Group 13"/>
          <p:cNvGrpSpPr/>
          <p:nvPr/>
        </p:nvGrpSpPr>
        <p:grpSpPr>
          <a:xfrm>
            <a:off x="6360672" y="4079404"/>
            <a:ext cx="4860616" cy="401905"/>
            <a:chOff x="833480" y="1517904"/>
            <a:chExt cx="4860616" cy="561749"/>
          </a:xfrm>
        </p:grpSpPr>
        <p:sp>
          <p:nvSpPr>
            <p:cNvPr id="15" name="Rectangle 14"/>
            <p:cNvSpPr/>
            <p:nvPr/>
          </p:nvSpPr>
          <p:spPr>
            <a:xfrm>
              <a:off x="833480" y="1521303"/>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6" name="Rectangle 15"/>
            <p:cNvSpPr/>
            <p:nvPr/>
          </p:nvSpPr>
          <p:spPr>
            <a:xfrm>
              <a:off x="1455218"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7" name="Rectangle 16"/>
            <p:cNvSpPr/>
            <p:nvPr/>
          </p:nvSpPr>
          <p:spPr>
            <a:xfrm>
              <a:off x="2078305"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8" name="Rectangle 17"/>
            <p:cNvSpPr/>
            <p:nvPr/>
          </p:nvSpPr>
          <p:spPr>
            <a:xfrm>
              <a:off x="2693299"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9" name="Rectangle 18"/>
            <p:cNvSpPr/>
            <p:nvPr/>
          </p:nvSpPr>
          <p:spPr>
            <a:xfrm>
              <a:off x="3332570"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sp>
          <p:nvSpPr>
            <p:cNvPr id="20" name="Rectangle 19"/>
            <p:cNvSpPr/>
            <p:nvPr/>
          </p:nvSpPr>
          <p:spPr>
            <a:xfrm>
              <a:off x="3955657"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sp>
          <p:nvSpPr>
            <p:cNvPr id="21" name="Rectangle 20"/>
            <p:cNvSpPr/>
            <p:nvPr/>
          </p:nvSpPr>
          <p:spPr>
            <a:xfrm>
              <a:off x="4562560"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a:t>
              </a:r>
            </a:p>
          </p:txBody>
        </p:sp>
        <p:sp>
          <p:nvSpPr>
            <p:cNvPr id="22" name="Rectangle 21"/>
            <p:cNvSpPr/>
            <p:nvPr/>
          </p:nvSpPr>
          <p:spPr>
            <a:xfrm>
              <a:off x="5184298" y="1517904"/>
              <a:ext cx="509798" cy="558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a:t>
              </a:r>
            </a:p>
          </p:txBody>
        </p:sp>
      </p:grpSp>
      <p:sp>
        <p:nvSpPr>
          <p:cNvPr id="3" name="Footer Placeholder 2">
            <a:extLst>
              <a:ext uri="{FF2B5EF4-FFF2-40B4-BE49-F238E27FC236}">
                <a16:creationId xmlns:a16="http://schemas.microsoft.com/office/drawing/2014/main" id="{74CBE735-26F1-7C45-A102-25E03D159F32}"/>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Huffman Encoding</a:t>
            </a:r>
          </a:p>
        </p:txBody>
      </p:sp>
      <p:sp>
        <p:nvSpPr>
          <p:cNvPr id="3" name="Content Placeholder 2"/>
          <p:cNvSpPr>
            <a:spLocks noGrp="1"/>
          </p:cNvSpPr>
          <p:nvPr>
            <p:ph idx="1"/>
          </p:nvPr>
        </p:nvSpPr>
        <p:spPr>
          <a:xfrm>
            <a:off x="838200" y="1355559"/>
            <a:ext cx="10515600" cy="1442726"/>
          </a:xfrm>
        </p:spPr>
        <p:txBody>
          <a:bodyPr/>
          <a:lstStyle/>
          <a:p>
            <a:r>
              <a:rPr lang="en-US" dirty="0"/>
              <a:t>Memory efficient </a:t>
            </a:r>
          </a:p>
          <a:p>
            <a:r>
              <a:rPr lang="en-US" dirty="0"/>
              <a:t>Faster decoding</a:t>
            </a:r>
          </a:p>
        </p:txBody>
      </p:sp>
      <p:sp>
        <p:nvSpPr>
          <p:cNvPr id="4" name="Rectangle 3"/>
          <p:cNvSpPr/>
          <p:nvPr/>
        </p:nvSpPr>
        <p:spPr>
          <a:xfrm>
            <a:off x="932886" y="2623457"/>
            <a:ext cx="1756458" cy="8126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Encoder</a:t>
            </a:r>
          </a:p>
        </p:txBody>
      </p:sp>
      <p:sp>
        <p:nvSpPr>
          <p:cNvPr id="5" name="Rectangle 4"/>
          <p:cNvSpPr/>
          <p:nvPr/>
        </p:nvSpPr>
        <p:spPr>
          <a:xfrm>
            <a:off x="3970198" y="2628436"/>
            <a:ext cx="1797785" cy="8126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Decoder</a:t>
            </a:r>
          </a:p>
        </p:txBody>
      </p:sp>
      <p:grpSp>
        <p:nvGrpSpPr>
          <p:cNvPr id="6" name="Group 164"/>
          <p:cNvGrpSpPr/>
          <p:nvPr/>
        </p:nvGrpSpPr>
        <p:grpSpPr>
          <a:xfrm>
            <a:off x="1015479" y="3609358"/>
            <a:ext cx="1583485" cy="1259966"/>
            <a:chOff x="720695" y="2669737"/>
            <a:chExt cx="700699" cy="463215"/>
          </a:xfrm>
        </p:grpSpPr>
        <p:sp>
          <p:nvSpPr>
            <p:cNvPr id="7" name="Oval 66"/>
            <p:cNvSpPr/>
            <p:nvPr/>
          </p:nvSpPr>
          <p:spPr>
            <a:xfrm>
              <a:off x="901109"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sp>
          <p:nvSpPr>
            <p:cNvPr id="8" name="Oval 7"/>
            <p:cNvSpPr/>
            <p:nvPr/>
          </p:nvSpPr>
          <p:spPr>
            <a:xfrm>
              <a:off x="803775" y="2855365"/>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cxnSp>
          <p:nvCxnSpPr>
            <p:cNvPr id="9" name="Straight Arrow Connector 69"/>
            <p:cNvCxnSpPr>
              <a:stCxn id="8" idx="4"/>
            </p:cNvCxnSpPr>
            <p:nvPr/>
          </p:nvCxnSpPr>
          <p:spPr>
            <a:xfrm>
              <a:off x="852442" y="2957389"/>
              <a:ext cx="97334" cy="735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20695" y="3029187"/>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11" name="Straight Arrow Connector 10"/>
            <p:cNvCxnSpPr>
              <a:stCxn id="8" idx="4"/>
              <a:endCxn id="10" idx="0"/>
            </p:cNvCxnSpPr>
            <p:nvPr/>
          </p:nvCxnSpPr>
          <p:spPr>
            <a:xfrm flipH="1">
              <a:off x="769362" y="2957389"/>
              <a:ext cx="83080" cy="71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4" idx="3"/>
              <a:endCxn id="15" idx="0"/>
            </p:cNvCxnSpPr>
            <p:nvPr/>
          </p:nvCxnSpPr>
          <p:spPr>
            <a:xfrm flipH="1">
              <a:off x="1186205" y="2946222"/>
              <a:ext cx="54775" cy="84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324060"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14" name="Oval 13"/>
            <p:cNvSpPr/>
            <p:nvPr/>
          </p:nvSpPr>
          <p:spPr>
            <a:xfrm>
              <a:off x="1226726" y="285913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sp>
          <p:nvSpPr>
            <p:cNvPr id="15" name="Oval 14"/>
            <p:cNvSpPr/>
            <p:nvPr/>
          </p:nvSpPr>
          <p:spPr>
            <a:xfrm>
              <a:off x="1137538" y="3030929"/>
              <a:ext cx="97334" cy="102023"/>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16" name="Straight Arrow Connector 15"/>
            <p:cNvCxnSpPr>
              <a:stCxn id="14" idx="5"/>
              <a:endCxn id="13" idx="0"/>
            </p:cNvCxnSpPr>
            <p:nvPr/>
          </p:nvCxnSpPr>
          <p:spPr>
            <a:xfrm>
              <a:off x="1309806" y="2946222"/>
              <a:ext cx="62921" cy="84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2761" y="2669737"/>
              <a:ext cx="97334" cy="102024"/>
            </a:xfrm>
            <a:prstGeom prst="ellipse">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18" name="Straight Arrow Connector 17"/>
            <p:cNvCxnSpPr>
              <a:stCxn id="17" idx="3"/>
              <a:endCxn id="8" idx="7"/>
            </p:cNvCxnSpPr>
            <p:nvPr/>
          </p:nvCxnSpPr>
          <p:spPr>
            <a:xfrm flipH="1">
              <a:off x="886855" y="2756819"/>
              <a:ext cx="140160" cy="113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5"/>
              <a:endCxn id="14" idx="1"/>
            </p:cNvCxnSpPr>
            <p:nvPr/>
          </p:nvCxnSpPr>
          <p:spPr>
            <a:xfrm>
              <a:off x="1095841" y="2756819"/>
              <a:ext cx="145139" cy="117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Straight Arrow Connector 33"/>
          <p:cNvCxnSpPr>
            <a:stCxn id="4" idx="3"/>
            <a:endCxn id="5" idx="1"/>
          </p:cNvCxnSpPr>
          <p:nvPr/>
        </p:nvCxnSpPr>
        <p:spPr>
          <a:xfrm>
            <a:off x="2689344" y="3029783"/>
            <a:ext cx="1280854" cy="4979"/>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16065" y="3528154"/>
            <a:ext cx="1713554" cy="830997"/>
          </a:xfrm>
          <a:prstGeom prst="rect">
            <a:avLst/>
          </a:prstGeom>
          <a:noFill/>
        </p:spPr>
        <p:txBody>
          <a:bodyPr wrap="square" rtlCol="0">
            <a:spAutoFit/>
          </a:bodyPr>
          <a:lstStyle/>
          <a:p>
            <a:pPr algn="ctr"/>
            <a:r>
              <a:rPr lang="en-US" sz="2400" dirty="0"/>
              <a:t>Bit </a:t>
            </a:r>
          </a:p>
          <a:p>
            <a:pPr algn="ctr"/>
            <a:r>
              <a:rPr lang="en-US" sz="2400" dirty="0"/>
              <a:t>Length</a:t>
            </a:r>
          </a:p>
        </p:txBody>
      </p:sp>
      <p:sp>
        <p:nvSpPr>
          <p:cNvPr id="22" name="Rectangle 21"/>
          <p:cNvSpPr/>
          <p:nvPr/>
        </p:nvSpPr>
        <p:spPr>
          <a:xfrm>
            <a:off x="527840" y="6019800"/>
            <a:ext cx="5435912" cy="369332"/>
          </a:xfrm>
          <a:prstGeom prst="rect">
            <a:avLst/>
          </a:prstGeom>
        </p:spPr>
        <p:txBody>
          <a:bodyPr wrap="none">
            <a:spAutoFit/>
          </a:bodyPr>
          <a:lstStyle/>
          <a:p>
            <a:r>
              <a:rPr lang="en-US" i="1" dirty="0">
                <a:hlinkClick r:id="rId2"/>
              </a:rPr>
              <a:t>https://en.wikipedia.org/wiki/Canonical_Huffman_code</a:t>
            </a:r>
            <a:endParaRPr lang="en-US" i="1" dirty="0"/>
          </a:p>
        </p:txBody>
      </p:sp>
      <p:sp>
        <p:nvSpPr>
          <p:cNvPr id="20" name="Footer Placeholder 19">
            <a:extLst>
              <a:ext uri="{FF2B5EF4-FFF2-40B4-BE49-F238E27FC236}">
                <a16:creationId xmlns:a16="http://schemas.microsoft.com/office/drawing/2014/main" id="{C8FF2E00-227D-2942-A75A-BBCC2B06A058}"/>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Optimization</a:t>
            </a:r>
          </a:p>
        </p:txBody>
      </p:sp>
      <p:sp>
        <p:nvSpPr>
          <p:cNvPr id="3" name="Text Placeholder 2"/>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2CA84E3-2899-614F-BA5D-CB79360D1CA8}"/>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Optimizations</a:t>
            </a: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Optimize </a:t>
            </a:r>
            <a:r>
              <a:rPr lang="en-US" dirty="0">
                <a:sym typeface="Wingdings" pitchFamily="2" charset="2"/>
              </a:rPr>
              <a:t> Performance</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Measuring Performance</a:t>
            </a: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8A3AA1C-60C8-B341-BB7D-C055D1B2FB9C}"/>
              </a:ext>
            </a:extLst>
          </p:cNvPr>
          <p:cNvSpPr>
            <a:spLocks noGrp="1" noChangeArrowheads="1"/>
          </p:cNvSpPr>
          <p:nvPr>
            <p:ph type="title"/>
            <p:custDataLst>
              <p:tags r:id="rId1"/>
            </p:custDataLst>
          </p:nvPr>
        </p:nvSpPr>
        <p:spPr/>
        <p:txBody>
          <a:bodyPr/>
          <a:lstStyle/>
          <a:p>
            <a:r>
              <a:rPr lang="en-US" altLang="en-US"/>
              <a:t>The bottom line: Performance</a:t>
            </a:r>
          </a:p>
        </p:txBody>
      </p:sp>
      <p:sp>
        <p:nvSpPr>
          <p:cNvPr id="5" name="Content Placeholder 4">
            <a:extLst>
              <a:ext uri="{FF2B5EF4-FFF2-40B4-BE49-F238E27FC236}">
                <a16:creationId xmlns:a16="http://schemas.microsoft.com/office/drawing/2014/main" id="{FA32FA38-B222-8545-A43D-9625D921C852}"/>
              </a:ext>
            </a:extLst>
          </p:cNvPr>
          <p:cNvSpPr>
            <a:spLocks noGrp="1"/>
          </p:cNvSpPr>
          <p:nvPr>
            <p:ph idx="1"/>
          </p:nvPr>
        </p:nvSpPr>
        <p:spPr>
          <a:xfrm>
            <a:off x="609600" y="1417639"/>
            <a:ext cx="10972800" cy="4525963"/>
          </a:xfrm>
        </p:spPr>
        <p:txBody>
          <a:bodyPr/>
          <a:lstStyle/>
          <a:p>
            <a:r>
              <a:rPr lang="en-US" dirty="0"/>
              <a:t>Time to do the task</a:t>
            </a:r>
          </a:p>
          <a:p>
            <a:pPr lvl="1"/>
            <a:r>
              <a:rPr lang="en-US" b="1" dirty="0">
                <a:solidFill>
                  <a:srgbClr val="7030A0"/>
                </a:solidFill>
              </a:rPr>
              <a:t>execution time</a:t>
            </a:r>
            <a:r>
              <a:rPr lang="en-US" dirty="0"/>
              <a:t>, response time, latency</a:t>
            </a:r>
          </a:p>
          <a:p>
            <a:r>
              <a:rPr lang="en-US" dirty="0"/>
              <a:t>Tasks per day, hour, week, sec, ns. .. </a:t>
            </a:r>
          </a:p>
          <a:p>
            <a:pPr lvl="1"/>
            <a:r>
              <a:rPr lang="en-US" b="1" dirty="0">
                <a:solidFill>
                  <a:srgbClr val="7030A0"/>
                </a:solidFill>
              </a:rPr>
              <a:t>throughput</a:t>
            </a:r>
            <a:r>
              <a:rPr lang="en-US" dirty="0"/>
              <a:t>, bandwidth</a:t>
            </a:r>
          </a:p>
        </p:txBody>
      </p:sp>
      <p:sp>
        <p:nvSpPr>
          <p:cNvPr id="15364" name="Rectangle 4">
            <a:extLst>
              <a:ext uri="{FF2B5EF4-FFF2-40B4-BE49-F238E27FC236}">
                <a16:creationId xmlns:a16="http://schemas.microsoft.com/office/drawing/2014/main" id="{6E306DD1-C594-AF46-BF79-DF79E8357224}"/>
              </a:ext>
            </a:extLst>
          </p:cNvPr>
          <p:cNvSpPr>
            <a:spLocks noChangeArrowheads="1"/>
          </p:cNvSpPr>
          <p:nvPr>
            <p:custDataLst>
              <p:tags r:id="rId2"/>
            </p:custDataLst>
          </p:nvPr>
        </p:nvSpPr>
        <p:spPr bwMode="auto">
          <a:xfrm>
            <a:off x="2368551" y="3577094"/>
            <a:ext cx="1435100" cy="5207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endParaRPr lang="en-US" altLang="en-US" sz="1800" b="1" dirty="0">
              <a:solidFill>
                <a:srgbClr val="000000"/>
              </a:solidFill>
              <a:latin typeface="Arial" panose="020B0604020202020204" pitchFamily="34" charset="0"/>
            </a:endParaRPr>
          </a:p>
        </p:txBody>
      </p:sp>
      <p:sp>
        <p:nvSpPr>
          <p:cNvPr id="15365" name="Rectangle 5">
            <a:extLst>
              <a:ext uri="{FF2B5EF4-FFF2-40B4-BE49-F238E27FC236}">
                <a16:creationId xmlns:a16="http://schemas.microsoft.com/office/drawing/2014/main" id="{086EF74F-B60F-A94C-83CF-84DCC58CF853}"/>
              </a:ext>
            </a:extLst>
          </p:cNvPr>
          <p:cNvSpPr>
            <a:spLocks noChangeArrowheads="1"/>
          </p:cNvSpPr>
          <p:nvPr>
            <p:custDataLst>
              <p:tags r:id="rId3"/>
            </p:custDataLst>
          </p:nvPr>
        </p:nvSpPr>
        <p:spPr bwMode="auto">
          <a:xfrm>
            <a:off x="2368551" y="4110494"/>
            <a:ext cx="1435100" cy="10541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b="1">
                <a:solidFill>
                  <a:srgbClr val="000000"/>
                </a:solidFill>
                <a:latin typeface="Arial" panose="020B0604020202020204" pitchFamily="34" charset="0"/>
              </a:rPr>
              <a:t>Ferrari</a:t>
            </a:r>
          </a:p>
        </p:txBody>
      </p:sp>
      <p:sp>
        <p:nvSpPr>
          <p:cNvPr id="15366" name="Rectangle 6">
            <a:extLst>
              <a:ext uri="{FF2B5EF4-FFF2-40B4-BE49-F238E27FC236}">
                <a16:creationId xmlns:a16="http://schemas.microsoft.com/office/drawing/2014/main" id="{D1902D24-30B1-7248-B29E-A3FB4B4CA6DB}"/>
              </a:ext>
            </a:extLst>
          </p:cNvPr>
          <p:cNvSpPr>
            <a:spLocks noChangeArrowheads="1"/>
          </p:cNvSpPr>
          <p:nvPr>
            <p:custDataLst>
              <p:tags r:id="rId4"/>
            </p:custDataLst>
          </p:nvPr>
        </p:nvSpPr>
        <p:spPr bwMode="auto">
          <a:xfrm>
            <a:off x="2368551" y="5177294"/>
            <a:ext cx="1435100" cy="10541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b="1">
                <a:solidFill>
                  <a:srgbClr val="000000"/>
                </a:solidFill>
                <a:latin typeface="Arial" panose="020B0604020202020204" pitchFamily="34" charset="0"/>
              </a:rPr>
              <a:t>Bus</a:t>
            </a:r>
          </a:p>
        </p:txBody>
      </p:sp>
      <p:sp>
        <p:nvSpPr>
          <p:cNvPr id="15367" name="Rectangle 7">
            <a:extLst>
              <a:ext uri="{FF2B5EF4-FFF2-40B4-BE49-F238E27FC236}">
                <a16:creationId xmlns:a16="http://schemas.microsoft.com/office/drawing/2014/main" id="{52FAF172-B937-3448-B486-91BA1940D9CA}"/>
              </a:ext>
            </a:extLst>
          </p:cNvPr>
          <p:cNvSpPr>
            <a:spLocks noChangeArrowheads="1"/>
          </p:cNvSpPr>
          <p:nvPr>
            <p:custDataLst>
              <p:tags r:id="rId5"/>
            </p:custDataLst>
          </p:nvPr>
        </p:nvSpPr>
        <p:spPr bwMode="auto">
          <a:xfrm>
            <a:off x="5264151" y="3577094"/>
            <a:ext cx="1282700" cy="5207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b="1">
                <a:solidFill>
                  <a:srgbClr val="000000"/>
                </a:solidFill>
                <a:latin typeface="Arial" panose="020B0604020202020204" pitchFamily="34" charset="0"/>
              </a:rPr>
              <a:t>Speed</a:t>
            </a:r>
          </a:p>
        </p:txBody>
      </p:sp>
      <p:sp>
        <p:nvSpPr>
          <p:cNvPr id="15368" name="Rectangle 8">
            <a:extLst>
              <a:ext uri="{FF2B5EF4-FFF2-40B4-BE49-F238E27FC236}">
                <a16:creationId xmlns:a16="http://schemas.microsoft.com/office/drawing/2014/main" id="{F6F8FC37-071F-2945-905B-CA2CB302314A}"/>
              </a:ext>
            </a:extLst>
          </p:cNvPr>
          <p:cNvSpPr>
            <a:spLocks noChangeArrowheads="1"/>
          </p:cNvSpPr>
          <p:nvPr>
            <p:custDataLst>
              <p:tags r:id="rId6"/>
            </p:custDataLst>
          </p:nvPr>
        </p:nvSpPr>
        <p:spPr bwMode="auto">
          <a:xfrm>
            <a:off x="5264151" y="4110494"/>
            <a:ext cx="1282700" cy="1054100"/>
          </a:xfrm>
          <a:prstGeom prst="rect">
            <a:avLst/>
          </a:prstGeom>
          <a:solidFill>
            <a:srgbClr val="FFFFFF"/>
          </a:solidFill>
          <a:ln w="12700">
            <a:solidFill>
              <a:srgbClr val="000000"/>
            </a:solidFill>
            <a:miter lim="800000"/>
            <a:headEnd/>
            <a:tailEnd/>
          </a:ln>
        </p:spPr>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a:solidFill>
                  <a:srgbClr val="000000"/>
                </a:solidFill>
                <a:latin typeface="Arial" panose="020B0604020202020204" pitchFamily="34" charset="0"/>
              </a:rPr>
              <a:t>160 mph</a:t>
            </a:r>
          </a:p>
        </p:txBody>
      </p:sp>
      <p:sp>
        <p:nvSpPr>
          <p:cNvPr id="15369" name="Rectangle 9">
            <a:extLst>
              <a:ext uri="{FF2B5EF4-FFF2-40B4-BE49-F238E27FC236}">
                <a16:creationId xmlns:a16="http://schemas.microsoft.com/office/drawing/2014/main" id="{8112D27C-42C7-3042-805A-B6B5C02596E0}"/>
              </a:ext>
            </a:extLst>
          </p:cNvPr>
          <p:cNvSpPr>
            <a:spLocks noChangeArrowheads="1"/>
          </p:cNvSpPr>
          <p:nvPr>
            <p:custDataLst>
              <p:tags r:id="rId7"/>
            </p:custDataLst>
          </p:nvPr>
        </p:nvSpPr>
        <p:spPr bwMode="auto">
          <a:xfrm>
            <a:off x="5264151" y="5177294"/>
            <a:ext cx="1282700" cy="1054100"/>
          </a:xfrm>
          <a:prstGeom prst="rect">
            <a:avLst/>
          </a:prstGeom>
          <a:solidFill>
            <a:srgbClr val="FFFFFF"/>
          </a:solidFill>
          <a:ln w="12700">
            <a:solidFill>
              <a:srgbClr val="000000"/>
            </a:solidFill>
            <a:miter lim="800000"/>
            <a:headEnd/>
            <a:tailEnd/>
          </a:ln>
        </p:spPr>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a:solidFill>
                  <a:srgbClr val="000000"/>
                </a:solidFill>
                <a:latin typeface="Arial" panose="020B0604020202020204" pitchFamily="34" charset="0"/>
              </a:rPr>
              <a:t>65 mph</a:t>
            </a:r>
          </a:p>
        </p:txBody>
      </p:sp>
      <p:sp>
        <p:nvSpPr>
          <p:cNvPr id="15370" name="Rectangle 10">
            <a:extLst>
              <a:ext uri="{FF2B5EF4-FFF2-40B4-BE49-F238E27FC236}">
                <a16:creationId xmlns:a16="http://schemas.microsoft.com/office/drawing/2014/main" id="{B2872040-6D63-594A-9FBE-0CC7625C32B0}"/>
              </a:ext>
            </a:extLst>
          </p:cNvPr>
          <p:cNvSpPr>
            <a:spLocks noChangeArrowheads="1"/>
          </p:cNvSpPr>
          <p:nvPr>
            <p:custDataLst>
              <p:tags r:id="rId8"/>
            </p:custDataLst>
          </p:nvPr>
        </p:nvSpPr>
        <p:spPr bwMode="auto">
          <a:xfrm>
            <a:off x="3816351" y="3577094"/>
            <a:ext cx="1435100" cy="5207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b="1">
                <a:solidFill>
                  <a:srgbClr val="000000"/>
                </a:solidFill>
                <a:latin typeface="Arial" panose="020B0604020202020204" pitchFamily="34" charset="0"/>
              </a:rPr>
              <a:t>Time to Bay Area</a:t>
            </a:r>
          </a:p>
        </p:txBody>
      </p:sp>
      <p:sp>
        <p:nvSpPr>
          <p:cNvPr id="15371" name="Rectangle 11">
            <a:extLst>
              <a:ext uri="{FF2B5EF4-FFF2-40B4-BE49-F238E27FC236}">
                <a16:creationId xmlns:a16="http://schemas.microsoft.com/office/drawing/2014/main" id="{E7420FF2-6B52-C141-A19B-C20EC5F246D3}"/>
              </a:ext>
            </a:extLst>
          </p:cNvPr>
          <p:cNvSpPr>
            <a:spLocks noChangeArrowheads="1"/>
          </p:cNvSpPr>
          <p:nvPr>
            <p:custDataLst>
              <p:tags r:id="rId9"/>
            </p:custDataLst>
          </p:nvPr>
        </p:nvSpPr>
        <p:spPr bwMode="auto">
          <a:xfrm>
            <a:off x="3816351" y="4110494"/>
            <a:ext cx="1435100" cy="1054100"/>
          </a:xfrm>
          <a:prstGeom prst="rect">
            <a:avLst/>
          </a:prstGeom>
          <a:solidFill>
            <a:srgbClr val="FFFFFF"/>
          </a:solidFill>
          <a:ln w="12700">
            <a:solidFill>
              <a:srgbClr val="000000"/>
            </a:solidFill>
            <a:miter lim="800000"/>
            <a:headEnd/>
            <a:tailEnd/>
          </a:ln>
        </p:spPr>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a:solidFill>
                  <a:srgbClr val="000000"/>
                </a:solidFill>
                <a:latin typeface="Arial" panose="020B0604020202020204" pitchFamily="34" charset="0"/>
              </a:rPr>
              <a:t>3.1 hours</a:t>
            </a:r>
          </a:p>
        </p:txBody>
      </p:sp>
      <p:sp>
        <p:nvSpPr>
          <p:cNvPr id="15372" name="Rectangle 12">
            <a:extLst>
              <a:ext uri="{FF2B5EF4-FFF2-40B4-BE49-F238E27FC236}">
                <a16:creationId xmlns:a16="http://schemas.microsoft.com/office/drawing/2014/main" id="{FAA38657-A81D-0541-9BC5-F0FD611E4C0E}"/>
              </a:ext>
            </a:extLst>
          </p:cNvPr>
          <p:cNvSpPr>
            <a:spLocks noChangeArrowheads="1"/>
          </p:cNvSpPr>
          <p:nvPr>
            <p:custDataLst>
              <p:tags r:id="rId10"/>
            </p:custDataLst>
          </p:nvPr>
        </p:nvSpPr>
        <p:spPr bwMode="auto">
          <a:xfrm>
            <a:off x="3816351" y="5177294"/>
            <a:ext cx="1435100" cy="1054100"/>
          </a:xfrm>
          <a:prstGeom prst="rect">
            <a:avLst/>
          </a:prstGeom>
          <a:solidFill>
            <a:srgbClr val="FFFFFF"/>
          </a:solidFill>
          <a:ln w="12700">
            <a:solidFill>
              <a:srgbClr val="000000"/>
            </a:solidFill>
            <a:miter lim="800000"/>
            <a:headEnd/>
            <a:tailEnd/>
          </a:ln>
        </p:spPr>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a:solidFill>
                  <a:srgbClr val="000000"/>
                </a:solidFill>
                <a:latin typeface="Arial" panose="020B0604020202020204" pitchFamily="34" charset="0"/>
              </a:rPr>
              <a:t>7.7 hours</a:t>
            </a:r>
          </a:p>
        </p:txBody>
      </p:sp>
      <p:sp>
        <p:nvSpPr>
          <p:cNvPr id="15373" name="Rectangle 13">
            <a:extLst>
              <a:ext uri="{FF2B5EF4-FFF2-40B4-BE49-F238E27FC236}">
                <a16:creationId xmlns:a16="http://schemas.microsoft.com/office/drawing/2014/main" id="{40A17C3C-1D5E-A142-9788-1BFE5839F146}"/>
              </a:ext>
            </a:extLst>
          </p:cNvPr>
          <p:cNvSpPr>
            <a:spLocks noChangeArrowheads="1"/>
          </p:cNvSpPr>
          <p:nvPr>
            <p:custDataLst>
              <p:tags r:id="rId11"/>
            </p:custDataLst>
          </p:nvPr>
        </p:nvSpPr>
        <p:spPr bwMode="auto">
          <a:xfrm>
            <a:off x="6559551" y="3577094"/>
            <a:ext cx="1587500" cy="5207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b="1">
                <a:solidFill>
                  <a:srgbClr val="000000"/>
                </a:solidFill>
                <a:latin typeface="Arial" panose="020B0604020202020204" pitchFamily="34" charset="0"/>
              </a:rPr>
              <a:t>Passengers</a:t>
            </a:r>
          </a:p>
        </p:txBody>
      </p:sp>
      <p:sp>
        <p:nvSpPr>
          <p:cNvPr id="15374" name="Rectangle 14">
            <a:extLst>
              <a:ext uri="{FF2B5EF4-FFF2-40B4-BE49-F238E27FC236}">
                <a16:creationId xmlns:a16="http://schemas.microsoft.com/office/drawing/2014/main" id="{0D6D55EA-46B6-A14F-A817-3456A1E11F17}"/>
              </a:ext>
            </a:extLst>
          </p:cNvPr>
          <p:cNvSpPr>
            <a:spLocks noChangeArrowheads="1"/>
          </p:cNvSpPr>
          <p:nvPr>
            <p:custDataLst>
              <p:tags r:id="rId12"/>
            </p:custDataLst>
          </p:nvPr>
        </p:nvSpPr>
        <p:spPr bwMode="auto">
          <a:xfrm>
            <a:off x="6559551" y="4110494"/>
            <a:ext cx="1587500" cy="1054100"/>
          </a:xfrm>
          <a:prstGeom prst="rect">
            <a:avLst/>
          </a:prstGeom>
          <a:solidFill>
            <a:srgbClr val="FFFFFF"/>
          </a:solidFill>
          <a:ln w="12700">
            <a:solidFill>
              <a:srgbClr val="000000"/>
            </a:solidFill>
            <a:miter lim="800000"/>
            <a:headEnd/>
            <a:tailEnd/>
          </a:ln>
        </p:spPr>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a:solidFill>
                  <a:srgbClr val="000000"/>
                </a:solidFill>
                <a:latin typeface="Arial" panose="020B0604020202020204" pitchFamily="34" charset="0"/>
              </a:rPr>
              <a:t>2</a:t>
            </a:r>
          </a:p>
        </p:txBody>
      </p:sp>
      <p:sp>
        <p:nvSpPr>
          <p:cNvPr id="15375" name="Rectangle 15">
            <a:extLst>
              <a:ext uri="{FF2B5EF4-FFF2-40B4-BE49-F238E27FC236}">
                <a16:creationId xmlns:a16="http://schemas.microsoft.com/office/drawing/2014/main" id="{212E5331-61E1-BA4D-A63F-6A73D79BA7B5}"/>
              </a:ext>
            </a:extLst>
          </p:cNvPr>
          <p:cNvSpPr>
            <a:spLocks noChangeArrowheads="1"/>
          </p:cNvSpPr>
          <p:nvPr>
            <p:custDataLst>
              <p:tags r:id="rId13"/>
            </p:custDataLst>
          </p:nvPr>
        </p:nvSpPr>
        <p:spPr bwMode="auto">
          <a:xfrm>
            <a:off x="6559551" y="5177294"/>
            <a:ext cx="1587500" cy="1054100"/>
          </a:xfrm>
          <a:prstGeom prst="rect">
            <a:avLst/>
          </a:prstGeom>
          <a:solidFill>
            <a:srgbClr val="FFFFFF"/>
          </a:solidFill>
          <a:ln w="12700">
            <a:solidFill>
              <a:srgbClr val="000000"/>
            </a:solidFill>
            <a:miter lim="800000"/>
            <a:headEnd/>
            <a:tailEnd/>
          </a:ln>
        </p:spPr>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a:solidFill>
                  <a:srgbClr val="000000"/>
                </a:solidFill>
                <a:latin typeface="Arial" panose="020B0604020202020204" pitchFamily="34" charset="0"/>
              </a:rPr>
              <a:t>60</a:t>
            </a:r>
          </a:p>
        </p:txBody>
      </p:sp>
      <p:sp>
        <p:nvSpPr>
          <p:cNvPr id="15376" name="Rectangle 16">
            <a:extLst>
              <a:ext uri="{FF2B5EF4-FFF2-40B4-BE49-F238E27FC236}">
                <a16:creationId xmlns:a16="http://schemas.microsoft.com/office/drawing/2014/main" id="{68664AED-639F-E544-B621-BE569EA1C834}"/>
              </a:ext>
            </a:extLst>
          </p:cNvPr>
          <p:cNvSpPr>
            <a:spLocks noChangeArrowheads="1"/>
          </p:cNvSpPr>
          <p:nvPr>
            <p:custDataLst>
              <p:tags r:id="rId14"/>
            </p:custDataLst>
          </p:nvPr>
        </p:nvSpPr>
        <p:spPr bwMode="auto">
          <a:xfrm>
            <a:off x="8159751" y="3577094"/>
            <a:ext cx="1587500" cy="5207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b="1">
                <a:solidFill>
                  <a:srgbClr val="000000"/>
                </a:solidFill>
                <a:latin typeface="Arial" panose="020B0604020202020204" pitchFamily="34" charset="0"/>
              </a:rPr>
              <a:t>Throughput (pmph)</a:t>
            </a:r>
          </a:p>
        </p:txBody>
      </p:sp>
      <p:sp>
        <p:nvSpPr>
          <p:cNvPr id="15377" name="Rectangle 17">
            <a:extLst>
              <a:ext uri="{FF2B5EF4-FFF2-40B4-BE49-F238E27FC236}">
                <a16:creationId xmlns:a16="http://schemas.microsoft.com/office/drawing/2014/main" id="{70AF4AC4-C99C-E047-A09A-FEC1EBC7CACA}"/>
              </a:ext>
            </a:extLst>
          </p:cNvPr>
          <p:cNvSpPr>
            <a:spLocks noChangeArrowheads="1"/>
          </p:cNvSpPr>
          <p:nvPr>
            <p:custDataLst>
              <p:tags r:id="rId15"/>
            </p:custDataLst>
          </p:nvPr>
        </p:nvSpPr>
        <p:spPr bwMode="auto">
          <a:xfrm>
            <a:off x="8159751" y="4110494"/>
            <a:ext cx="1587500" cy="1054100"/>
          </a:xfrm>
          <a:prstGeom prst="rect">
            <a:avLst/>
          </a:prstGeom>
          <a:solidFill>
            <a:srgbClr val="FFFFFF"/>
          </a:solidFill>
          <a:ln w="12700">
            <a:solidFill>
              <a:srgbClr val="000000"/>
            </a:solidFill>
            <a:miter lim="800000"/>
            <a:headEnd/>
            <a:tailEnd/>
          </a:ln>
        </p:spPr>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a:solidFill>
                  <a:srgbClr val="000000"/>
                </a:solidFill>
                <a:latin typeface="Arial" panose="020B0604020202020204" pitchFamily="34" charset="0"/>
              </a:rPr>
              <a:t>320</a:t>
            </a:r>
          </a:p>
        </p:txBody>
      </p:sp>
      <p:sp>
        <p:nvSpPr>
          <p:cNvPr id="15378" name="Rectangle 18">
            <a:extLst>
              <a:ext uri="{FF2B5EF4-FFF2-40B4-BE49-F238E27FC236}">
                <a16:creationId xmlns:a16="http://schemas.microsoft.com/office/drawing/2014/main" id="{DEECF63C-B04E-4549-B323-FB0F95D92D63}"/>
              </a:ext>
            </a:extLst>
          </p:cNvPr>
          <p:cNvSpPr>
            <a:spLocks noChangeArrowheads="1"/>
          </p:cNvSpPr>
          <p:nvPr>
            <p:custDataLst>
              <p:tags r:id="rId16"/>
            </p:custDataLst>
          </p:nvPr>
        </p:nvSpPr>
        <p:spPr bwMode="auto">
          <a:xfrm>
            <a:off x="8159751" y="5177294"/>
            <a:ext cx="1587500" cy="1054100"/>
          </a:xfrm>
          <a:prstGeom prst="rect">
            <a:avLst/>
          </a:prstGeom>
          <a:solidFill>
            <a:srgbClr val="FFFFFF"/>
          </a:solidFill>
          <a:ln w="12700">
            <a:solidFill>
              <a:srgbClr val="000000"/>
            </a:solidFill>
            <a:miter lim="800000"/>
            <a:headEnd/>
            <a:tailEnd/>
          </a:ln>
        </p:spPr>
        <p:txBody>
          <a:bodyPr lIns="90488" tIns="44451" rIns="90488" bIns="44451"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a:solidFill>
                  <a:srgbClr val="000000"/>
                </a:solidFill>
                <a:latin typeface="Arial" panose="020B0604020202020204" pitchFamily="34" charset="0"/>
              </a:rPr>
              <a:t>3900</a:t>
            </a:r>
          </a:p>
        </p:txBody>
      </p:sp>
    </p:spTree>
    <p:extLst>
      <p:ext uri="{BB962C8B-B14F-4D97-AF65-F5344CB8AC3E}">
        <p14:creationId xmlns:p14="http://schemas.microsoft.com/office/powerpoint/2010/main" val="424395939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8769AD5B-5804-614C-84CA-464B20164A55}"/>
              </a:ext>
            </a:extLst>
          </p:cNvPr>
          <p:cNvSpPr>
            <a:spLocks noGrp="1" noChangeArrowheads="1"/>
          </p:cNvSpPr>
          <p:nvPr>
            <p:ph type="title"/>
            <p:custDataLst>
              <p:tags r:id="rId1"/>
            </p:custDataLst>
          </p:nvPr>
        </p:nvSpPr>
        <p:spPr/>
        <p:txBody>
          <a:bodyPr/>
          <a:lstStyle/>
          <a:p>
            <a:r>
              <a:rPr lang="en-US" altLang="en-US"/>
              <a:t>Measures of “Performance”</a:t>
            </a:r>
          </a:p>
        </p:txBody>
      </p:sp>
      <p:sp>
        <p:nvSpPr>
          <p:cNvPr id="9220" name="Rectangle 3">
            <a:extLst>
              <a:ext uri="{FF2B5EF4-FFF2-40B4-BE49-F238E27FC236}">
                <a16:creationId xmlns:a16="http://schemas.microsoft.com/office/drawing/2014/main" id="{57CC75A0-F4F3-4947-A8A8-23A3C9E26FF5}"/>
              </a:ext>
            </a:extLst>
          </p:cNvPr>
          <p:cNvSpPr>
            <a:spLocks noGrp="1" noChangeArrowheads="1"/>
          </p:cNvSpPr>
          <p:nvPr>
            <p:ph idx="1"/>
            <p:custDataLst>
              <p:tags r:id="rId2"/>
            </p:custDataLst>
          </p:nvPr>
        </p:nvSpPr>
        <p:spPr/>
        <p:txBody>
          <a:bodyPr/>
          <a:lstStyle/>
          <a:p>
            <a:r>
              <a:rPr lang="en-US" altLang="en-US" dirty="0"/>
              <a:t>Execution Time</a:t>
            </a:r>
          </a:p>
          <a:p>
            <a:r>
              <a:rPr lang="en-US" altLang="en-US" dirty="0"/>
              <a:t>Throughput (operations/time)</a:t>
            </a:r>
          </a:p>
          <a:p>
            <a:pPr lvl="1"/>
            <a:r>
              <a:rPr lang="en-US" altLang="en-US" dirty="0"/>
              <a:t>Transactions/sec, queries/day, etc.</a:t>
            </a:r>
          </a:p>
          <a:p>
            <a:r>
              <a:rPr lang="en-US" altLang="en-US" dirty="0"/>
              <a:t>Frame Rate</a:t>
            </a:r>
          </a:p>
          <a:p>
            <a:r>
              <a:rPr lang="en-US" altLang="en-US" dirty="0"/>
              <a:t>Responsiveness</a:t>
            </a:r>
          </a:p>
          <a:p>
            <a:r>
              <a:rPr lang="en-US" altLang="en-US" dirty="0"/>
              <a:t>Performance / Cost</a:t>
            </a:r>
          </a:p>
          <a:p>
            <a:r>
              <a:rPr lang="en-US" altLang="en-US" dirty="0"/>
              <a:t>Performance / Power </a:t>
            </a:r>
          </a:p>
          <a:p>
            <a:r>
              <a:rPr lang="en-US" altLang="en-US" dirty="0"/>
              <a:t>Performance / Energy</a:t>
            </a:r>
          </a:p>
        </p:txBody>
      </p:sp>
      <p:sp>
        <p:nvSpPr>
          <p:cNvPr id="17413" name="Text Box 4" hidden="1">
            <a:extLst>
              <a:ext uri="{FF2B5EF4-FFF2-40B4-BE49-F238E27FC236}">
                <a16:creationId xmlns:a16="http://schemas.microsoft.com/office/drawing/2014/main" id="{77FDE47D-64AA-6A4E-9D8B-893D037099B3}"/>
              </a:ext>
            </a:extLst>
          </p:cNvPr>
          <p:cNvSpPr txBox="1">
            <a:spLocks noChangeArrowheads="1"/>
          </p:cNvSpPr>
          <p:nvPr>
            <p:custDataLst>
              <p:tags r:id="rId3"/>
            </p:custDataLst>
          </p:nvPr>
        </p:nvSpPr>
        <p:spPr bwMode="auto">
          <a:xfrm>
            <a:off x="6626225" y="1574801"/>
            <a:ext cx="38862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800" b="1">
                <a:solidFill>
                  <a:srgbClr val="00FF00"/>
                </a:solidFill>
                <a:latin typeface="Arial" panose="020B0604020202020204" pitchFamily="34" charset="0"/>
                <a:cs typeface="Arial" panose="020B0604020202020204" pitchFamily="34" charset="0"/>
              </a:rPr>
              <a:t>Different Metrics for different folks</a:t>
            </a:r>
          </a:p>
          <a:p>
            <a:pPr>
              <a:spcBef>
                <a:spcPct val="0"/>
              </a:spcBef>
              <a:buClrTx/>
              <a:buSzTx/>
              <a:buFontTx/>
              <a:buNone/>
            </a:pPr>
            <a:r>
              <a:rPr lang="en-US" altLang="en-US" sz="1800" b="1">
                <a:solidFill>
                  <a:srgbClr val="00FF00"/>
                </a:solidFill>
                <a:latin typeface="Arial" panose="020B0604020202020204" pitchFamily="34" charset="0"/>
                <a:cs typeface="Arial" panose="020B0604020202020204" pitchFamily="34" charset="0"/>
              </a:rPr>
              <a:t>ET is standard responsiveness</a:t>
            </a:r>
          </a:p>
          <a:p>
            <a:pPr>
              <a:spcBef>
                <a:spcPct val="0"/>
              </a:spcBef>
              <a:buClrTx/>
              <a:buSzTx/>
              <a:buFontTx/>
              <a:buNone/>
            </a:pPr>
            <a:r>
              <a:rPr lang="en-US" altLang="en-US" sz="1800" b="1">
                <a:solidFill>
                  <a:srgbClr val="00FF00"/>
                </a:solidFill>
                <a:latin typeface="Arial" panose="020B0604020202020204" pitchFamily="34" charset="0"/>
                <a:cs typeface="Arial" panose="020B0604020202020204" pitchFamily="34" charset="0"/>
              </a:rPr>
              <a:t>Frame Rate – FPS/Media App</a:t>
            </a:r>
          </a:p>
          <a:p>
            <a:pPr>
              <a:spcBef>
                <a:spcPct val="0"/>
              </a:spcBef>
              <a:buClrTx/>
              <a:buSzTx/>
              <a:buFontTx/>
              <a:buNone/>
            </a:pPr>
            <a:r>
              <a:rPr lang="en-US" altLang="en-US" sz="1800" b="1">
                <a:solidFill>
                  <a:srgbClr val="00FF00"/>
                </a:solidFill>
                <a:latin typeface="Arial" panose="020B0604020202020204" pitchFamily="34" charset="0"/>
                <a:cs typeface="Arial" panose="020B0604020202020204" pitchFamily="34" charset="0"/>
              </a:rPr>
              <a:t>Throughput (Servers)</a:t>
            </a:r>
          </a:p>
          <a:p>
            <a:pPr>
              <a:spcBef>
                <a:spcPct val="0"/>
              </a:spcBef>
              <a:buClrTx/>
              <a:buSzTx/>
              <a:buFontTx/>
              <a:buNone/>
            </a:pPr>
            <a:r>
              <a:rPr lang="en-US" altLang="en-US" sz="1800" b="1">
                <a:solidFill>
                  <a:srgbClr val="00FF00"/>
                </a:solidFill>
                <a:latin typeface="Arial" panose="020B0604020202020204" pitchFamily="34" charset="0"/>
                <a:cs typeface="Arial" panose="020B0604020202020204" pitchFamily="34" charset="0"/>
              </a:rPr>
              <a:t>Responsiveness – similar to ET but can vary, think ipod/smartphone</a:t>
            </a:r>
          </a:p>
          <a:p>
            <a:pPr>
              <a:spcBef>
                <a:spcPct val="0"/>
              </a:spcBef>
              <a:buClrTx/>
              <a:buSzTx/>
              <a:buFontTx/>
              <a:buNone/>
            </a:pPr>
            <a:r>
              <a:rPr lang="en-US" altLang="en-US" sz="1800" b="1">
                <a:solidFill>
                  <a:srgbClr val="00FF00"/>
                </a:solidFill>
                <a:latin typeface="Arial" panose="020B0604020202020204" pitchFamily="34" charset="0"/>
                <a:cs typeface="Arial" panose="020B0604020202020204" pitchFamily="34" charset="0"/>
              </a:rPr>
              <a:t>Perf/Cost – Server farm / everyone</a:t>
            </a:r>
          </a:p>
          <a:p>
            <a:pPr>
              <a:spcBef>
                <a:spcPct val="0"/>
              </a:spcBef>
              <a:buClrTx/>
              <a:buSzTx/>
              <a:buFontTx/>
              <a:buNone/>
            </a:pPr>
            <a:r>
              <a:rPr lang="en-US" altLang="en-US" sz="1800" b="1">
                <a:solidFill>
                  <a:srgbClr val="00FF00"/>
                </a:solidFill>
                <a:latin typeface="Arial" panose="020B0604020202020204" pitchFamily="34" charset="0"/>
                <a:cs typeface="Arial" panose="020B0604020202020204" pitchFamily="34" charset="0"/>
              </a:rPr>
              <a:t>Perf/Power – power is expensive and causes thermal issues(cooling)</a:t>
            </a:r>
          </a:p>
          <a:p>
            <a:pPr>
              <a:spcBef>
                <a:spcPct val="0"/>
              </a:spcBef>
              <a:buClrTx/>
              <a:buSzTx/>
              <a:buFontTx/>
              <a:buNone/>
            </a:pPr>
            <a:r>
              <a:rPr lang="en-US" altLang="en-US" sz="1800" b="1">
                <a:solidFill>
                  <a:srgbClr val="00FF00"/>
                </a:solidFill>
                <a:latin typeface="Arial" panose="020B0604020202020204" pitchFamily="34" charset="0"/>
                <a:cs typeface="Arial" panose="020B0604020202020204" pitchFamily="34" charset="0"/>
              </a:rPr>
              <a:t>Perf/Energy – battery-based designs</a:t>
            </a:r>
          </a:p>
        </p:txBody>
      </p:sp>
    </p:spTree>
    <p:extLst>
      <p:ext uri="{BB962C8B-B14F-4D97-AF65-F5344CB8AC3E}">
        <p14:creationId xmlns:p14="http://schemas.microsoft.com/office/powerpoint/2010/main" val="100368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20">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20">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20">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20">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Computer Performance?</a:t>
            </a:r>
          </a:p>
        </p:txBody>
      </p:sp>
      <p:sp>
        <p:nvSpPr>
          <p:cNvPr id="3" name="Content Placeholder 2"/>
          <p:cNvSpPr>
            <a:spLocks noGrp="1"/>
          </p:cNvSpPr>
          <p:nvPr>
            <p:ph idx="1"/>
          </p:nvPr>
        </p:nvSpPr>
        <p:spPr/>
        <p:txBody>
          <a:bodyPr/>
          <a:lstStyle/>
          <a:p>
            <a:pPr>
              <a:buFont typeface="Wingdings" pitchFamily="2" charset="2"/>
              <a:buChar char="v"/>
            </a:pPr>
            <a:r>
              <a:rPr lang="en-US" dirty="0"/>
              <a:t>In order to say X is n times faster than Y</a:t>
            </a:r>
          </a:p>
          <a:p>
            <a:pPr>
              <a:buFont typeface="Wingdings" pitchFamily="2" charset="2"/>
              <a:buChar char="v"/>
            </a:pPr>
            <a:r>
              <a:rPr lang="en-US" dirty="0"/>
              <a:t>Identify the benefits of running a program on a computer X, or bottlenecks of a program on a computer X</a:t>
            </a:r>
            <a:endParaRPr lang="en-US" i="1" dirty="0"/>
          </a:p>
          <a:p>
            <a:pPr>
              <a:buFont typeface="Wingdings" pitchFamily="2" charset="2"/>
              <a:buChar char="v"/>
            </a:pPr>
            <a:r>
              <a:rPr lang="en-US" dirty="0"/>
              <a:t>Embedded systems are too complex (CPU + FPGA + GPU) </a:t>
            </a:r>
            <a:r>
              <a:rPr lang="en-US" dirty="0">
                <a:sym typeface="Wingdings" pitchFamily="2" charset="2"/>
              </a:rPr>
              <a:t> How to measure performance of system consisting of sequential and parallel parts ?</a:t>
            </a:r>
          </a:p>
          <a:p>
            <a:pPr>
              <a:buFont typeface="Wingdings" pitchFamily="2" charset="2"/>
              <a:buChar char="v"/>
            </a:pPr>
            <a:r>
              <a:rPr lang="en-US" dirty="0">
                <a:sym typeface="Wingdings" pitchFamily="2" charset="2"/>
              </a:rPr>
              <a:t>To understand common techniques to measure performance </a:t>
            </a:r>
          </a:p>
          <a:p>
            <a:pPr>
              <a:buFont typeface="Wingdings" pitchFamily="2" charset="2"/>
              <a:buChar char="v"/>
            </a:pPr>
            <a:r>
              <a:rPr lang="en-US" dirty="0">
                <a:sym typeface="Wingdings" pitchFamily="2" charset="2"/>
              </a:rPr>
              <a:t>To know what to measure &amp; how to measure </a:t>
            </a:r>
            <a:endParaRPr lang="en-US" dirty="0"/>
          </a:p>
          <a:p>
            <a:pPr>
              <a:buFont typeface="Wingdings" pitchFamily="2" charset="2"/>
              <a:buChar char="v"/>
            </a:pPr>
            <a:endParaRPr lang="en-US" dirty="0"/>
          </a:p>
        </p:txBody>
      </p:sp>
      <p:sp>
        <p:nvSpPr>
          <p:cNvPr id="5" name="Slide Number Placeholder 4"/>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117</a:t>
            </a:fld>
            <a:endParaRPr lang="en-US"/>
          </a:p>
        </p:txBody>
      </p:sp>
      <p:sp>
        <p:nvSpPr>
          <p:cNvPr id="4" name="Footer Placeholder 3">
            <a:extLst>
              <a:ext uri="{FF2B5EF4-FFF2-40B4-BE49-F238E27FC236}">
                <a16:creationId xmlns:a16="http://schemas.microsoft.com/office/drawing/2014/main" id="{1EFCB30A-1F52-7A41-9F8D-E3ACFA101663}"/>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Performance is Affected by,…</a:t>
            </a:r>
          </a:p>
        </p:txBody>
      </p:sp>
      <p:sp>
        <p:nvSpPr>
          <p:cNvPr id="4" name="Slide Number Placeholder 3"/>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118</a:t>
            </a:fld>
            <a:endParaRPr lang="en-US"/>
          </a:p>
        </p:txBody>
      </p:sp>
      <p:sp>
        <p:nvSpPr>
          <p:cNvPr id="3" name="Footer Placeholder 2">
            <a:extLst>
              <a:ext uri="{FF2B5EF4-FFF2-40B4-BE49-F238E27FC236}">
                <a16:creationId xmlns:a16="http://schemas.microsoft.com/office/drawing/2014/main" id="{4B5EE55D-DDF7-7B4D-8012-20E38CD7246E}"/>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Performance is Affected by,…</a:t>
            </a:r>
          </a:p>
        </p:txBody>
      </p:sp>
      <p:sp>
        <p:nvSpPr>
          <p:cNvPr id="3" name="Content Placeholder 2"/>
          <p:cNvSpPr>
            <a:spLocks noGrp="1"/>
          </p:cNvSpPr>
          <p:nvPr>
            <p:ph idx="1"/>
          </p:nvPr>
        </p:nvSpPr>
        <p:spPr/>
        <p:txBody>
          <a:bodyPr>
            <a:normAutofit/>
          </a:bodyPr>
          <a:lstStyle/>
          <a:p>
            <a:pPr>
              <a:buFont typeface="Wingdings" pitchFamily="2" charset="2"/>
              <a:buChar char="Ø"/>
            </a:pPr>
            <a:r>
              <a:rPr lang="en-US" dirty="0"/>
              <a:t>Technology</a:t>
            </a:r>
          </a:p>
          <a:p>
            <a:pPr lvl="1">
              <a:buFont typeface="Wingdings" pitchFamily="2" charset="2"/>
              <a:buChar char="Ø"/>
            </a:pPr>
            <a:r>
              <a:rPr lang="en-US" dirty="0"/>
              <a:t>Clock speed</a:t>
            </a:r>
          </a:p>
          <a:p>
            <a:pPr lvl="1">
              <a:buFont typeface="Wingdings" pitchFamily="2" charset="2"/>
              <a:buChar char="Ø"/>
            </a:pPr>
            <a:r>
              <a:rPr lang="en-US" dirty="0"/>
              <a:t>Processor technology</a:t>
            </a:r>
          </a:p>
        </p:txBody>
      </p:sp>
      <p:sp>
        <p:nvSpPr>
          <p:cNvPr id="5" name="Slide Number Placeholder 4"/>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119</a:t>
            </a:fld>
            <a:endParaRPr lang="en-US"/>
          </a:p>
        </p:txBody>
      </p:sp>
      <p:sp>
        <p:nvSpPr>
          <p:cNvPr id="4" name="Footer Placeholder 3">
            <a:extLst>
              <a:ext uri="{FF2B5EF4-FFF2-40B4-BE49-F238E27FC236}">
                <a16:creationId xmlns:a16="http://schemas.microsoft.com/office/drawing/2014/main" id="{EA10BE81-B0EF-B04B-BB9A-EBFC4D06265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systems design </a:t>
            </a:r>
            <a:r>
              <a:rPr lang="en-US" dirty="0">
                <a:sym typeface="Wingdings" pitchFamily="2" charset="2"/>
              </a:rPr>
              <a:t> Trade-offs</a:t>
            </a:r>
            <a:endParaRPr lang="en-US" dirty="0"/>
          </a:p>
        </p:txBody>
      </p:sp>
      <p:sp>
        <p:nvSpPr>
          <p:cNvPr id="3" name="Content Placeholder 2"/>
          <p:cNvSpPr>
            <a:spLocks noGrp="1"/>
          </p:cNvSpPr>
          <p:nvPr>
            <p:ph idx="1"/>
          </p:nvPr>
        </p:nvSpPr>
        <p:spPr>
          <a:xfrm>
            <a:off x="838200" y="1355558"/>
            <a:ext cx="10515600" cy="792731"/>
          </a:xfrm>
        </p:spPr>
        <p:txBody>
          <a:bodyPr/>
          <a:lstStyle/>
          <a:p>
            <a:r>
              <a:rPr lang="en-US" dirty="0"/>
              <a:t>Performance, power, cost, programming choice,…etc.</a:t>
            </a:r>
          </a:p>
        </p:txBody>
      </p:sp>
      <p:sp>
        <p:nvSpPr>
          <p:cNvPr id="6" name="Rounded Rectangle 5"/>
          <p:cNvSpPr/>
          <p:nvPr/>
        </p:nvSpPr>
        <p:spPr>
          <a:xfrm>
            <a:off x="991518" y="1850834"/>
            <a:ext cx="3866920" cy="3933021"/>
          </a:xfrm>
          <a:prstGeom prst="roundRect">
            <a:avLst>
              <a:gd name="adj" fmla="val 5439"/>
            </a:avLst>
          </a:prstGeom>
          <a:solidFill>
            <a:schemeClr val="tx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Rounded Rectangle 6"/>
          <p:cNvSpPr/>
          <p:nvPr/>
        </p:nvSpPr>
        <p:spPr>
          <a:xfrm>
            <a:off x="1189822" y="2666082"/>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Matrix Vector Multiplication</a:t>
            </a:r>
          </a:p>
        </p:txBody>
      </p:sp>
      <p:sp>
        <p:nvSpPr>
          <p:cNvPr id="8" name="Rounded Rectangle 7"/>
          <p:cNvSpPr/>
          <p:nvPr/>
        </p:nvSpPr>
        <p:spPr>
          <a:xfrm>
            <a:off x="1187986" y="4448978"/>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Prefix sum</a:t>
            </a:r>
          </a:p>
        </p:txBody>
      </p:sp>
      <p:sp>
        <p:nvSpPr>
          <p:cNvPr id="16" name="Rounded Rectangle 15"/>
          <p:cNvSpPr/>
          <p:nvPr/>
        </p:nvSpPr>
        <p:spPr>
          <a:xfrm>
            <a:off x="1277957" y="1949986"/>
            <a:ext cx="3327094" cy="594910"/>
          </a:xfrm>
          <a:prstGeom prst="roundRect">
            <a:avLst/>
          </a:prstGeom>
          <a:solidFill>
            <a:srgbClr val="00B05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CPU</a:t>
            </a:r>
          </a:p>
        </p:txBody>
      </p:sp>
      <p:sp>
        <p:nvSpPr>
          <p:cNvPr id="4" name="Footer Placeholder 3">
            <a:extLst>
              <a:ext uri="{FF2B5EF4-FFF2-40B4-BE49-F238E27FC236}">
                <a16:creationId xmlns:a16="http://schemas.microsoft.com/office/drawing/2014/main" id="{5B8D54C1-ED7E-4249-9342-BB3B1373A891}"/>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Performance is Affected by,…</a:t>
            </a:r>
          </a:p>
        </p:txBody>
      </p:sp>
      <p:sp>
        <p:nvSpPr>
          <p:cNvPr id="3" name="Content Placeholder 2"/>
          <p:cNvSpPr>
            <a:spLocks noGrp="1"/>
          </p:cNvSpPr>
          <p:nvPr>
            <p:ph idx="1"/>
          </p:nvPr>
        </p:nvSpPr>
        <p:spPr/>
        <p:txBody>
          <a:bodyPr>
            <a:normAutofit/>
          </a:bodyPr>
          <a:lstStyle/>
          <a:p>
            <a:pPr>
              <a:buFont typeface="Wingdings" pitchFamily="2" charset="2"/>
              <a:buChar char="Ø"/>
            </a:pPr>
            <a:r>
              <a:rPr lang="en-US" dirty="0"/>
              <a:t>Technology</a:t>
            </a:r>
          </a:p>
          <a:p>
            <a:pPr lvl="1">
              <a:buFont typeface="Wingdings" pitchFamily="2" charset="2"/>
              <a:buChar char="Ø"/>
            </a:pPr>
            <a:r>
              <a:rPr lang="en-US" dirty="0"/>
              <a:t>Clock speed</a:t>
            </a:r>
          </a:p>
          <a:p>
            <a:pPr lvl="1">
              <a:buFont typeface="Wingdings" pitchFamily="2" charset="2"/>
              <a:buChar char="Ø"/>
            </a:pPr>
            <a:r>
              <a:rPr lang="en-US" dirty="0"/>
              <a:t>Processor technology</a:t>
            </a:r>
          </a:p>
          <a:p>
            <a:pPr>
              <a:buFont typeface="Wingdings" pitchFamily="2" charset="2"/>
              <a:buChar char="Ø"/>
            </a:pPr>
            <a:r>
              <a:rPr lang="en-US" dirty="0"/>
              <a:t>Organization </a:t>
            </a:r>
          </a:p>
          <a:p>
            <a:pPr lvl="1">
              <a:buFont typeface="Wingdings" pitchFamily="2" charset="2"/>
              <a:buChar char="Ø"/>
            </a:pPr>
            <a:r>
              <a:rPr lang="en-US" dirty="0"/>
              <a:t>Single core. vs. multi core</a:t>
            </a:r>
          </a:p>
          <a:p>
            <a:pPr lvl="1">
              <a:buFont typeface="Wingdings" pitchFamily="2" charset="2"/>
              <a:buChar char="Ø"/>
            </a:pPr>
            <a:r>
              <a:rPr lang="en-US" dirty="0"/>
              <a:t>Types of processors implementation  (SIMD, out of order,..)</a:t>
            </a:r>
          </a:p>
          <a:p>
            <a:pPr lvl="1">
              <a:buFont typeface="Wingdings" pitchFamily="2" charset="2"/>
              <a:buChar char="Ø"/>
            </a:pPr>
            <a:r>
              <a:rPr lang="en-US" dirty="0"/>
              <a:t>Heterogeneous (</a:t>
            </a:r>
            <a:r>
              <a:rPr lang="en-US" dirty="0" err="1"/>
              <a:t>SoC</a:t>
            </a:r>
            <a:r>
              <a:rPr lang="en-US" dirty="0"/>
              <a:t>) </a:t>
            </a:r>
          </a:p>
          <a:p>
            <a:pPr lvl="1">
              <a:buFont typeface="Wingdings" pitchFamily="2" charset="2"/>
              <a:buChar char="Ø"/>
            </a:pPr>
            <a:r>
              <a:rPr lang="en-US" dirty="0"/>
              <a:t>Memory hierarchy  &amp; memory type </a:t>
            </a:r>
          </a:p>
          <a:p>
            <a:pPr lvl="1">
              <a:buFont typeface="Wingdings" pitchFamily="2" charset="2"/>
              <a:buChar char="Ø"/>
            </a:pPr>
            <a:r>
              <a:rPr lang="en-US" dirty="0"/>
              <a:t>Type of I/O devices </a:t>
            </a:r>
          </a:p>
          <a:p>
            <a:pPr lvl="1">
              <a:buFont typeface="Wingdings" pitchFamily="2" charset="2"/>
              <a:buChar char="Ø"/>
            </a:pPr>
            <a:r>
              <a:rPr lang="en-US" dirty="0"/>
              <a:t>,…</a:t>
            </a:r>
          </a:p>
        </p:txBody>
      </p:sp>
      <p:sp>
        <p:nvSpPr>
          <p:cNvPr id="5" name="Slide Number Placeholder 4"/>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120</a:t>
            </a:fld>
            <a:endParaRPr lang="en-US"/>
          </a:p>
        </p:txBody>
      </p:sp>
      <p:sp>
        <p:nvSpPr>
          <p:cNvPr id="4" name="Footer Placeholder 3">
            <a:extLst>
              <a:ext uri="{FF2B5EF4-FFF2-40B4-BE49-F238E27FC236}">
                <a16:creationId xmlns:a16="http://schemas.microsoft.com/office/drawing/2014/main" id="{FAE5657E-3FCD-F749-8127-118E65F198DC}"/>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Performance is Affected by,…</a:t>
            </a:r>
          </a:p>
        </p:txBody>
      </p:sp>
      <p:sp>
        <p:nvSpPr>
          <p:cNvPr id="3" name="Content Placeholder 2"/>
          <p:cNvSpPr>
            <a:spLocks noGrp="1"/>
          </p:cNvSpPr>
          <p:nvPr>
            <p:ph idx="1"/>
          </p:nvPr>
        </p:nvSpPr>
        <p:spPr/>
        <p:txBody>
          <a:bodyPr>
            <a:normAutofit fontScale="92500" lnSpcReduction="10000"/>
          </a:bodyPr>
          <a:lstStyle/>
          <a:p>
            <a:pPr>
              <a:buFont typeface="Wingdings" pitchFamily="2" charset="2"/>
              <a:buChar char="Ø"/>
            </a:pPr>
            <a:r>
              <a:rPr lang="en-US" dirty="0"/>
              <a:t>Technology</a:t>
            </a:r>
          </a:p>
          <a:p>
            <a:pPr lvl="1">
              <a:buFont typeface="Wingdings" pitchFamily="2" charset="2"/>
              <a:buChar char="Ø"/>
            </a:pPr>
            <a:r>
              <a:rPr lang="en-US" dirty="0"/>
              <a:t>Clock speed</a:t>
            </a:r>
          </a:p>
          <a:p>
            <a:pPr lvl="1">
              <a:buFont typeface="Wingdings" pitchFamily="2" charset="2"/>
              <a:buChar char="Ø"/>
            </a:pPr>
            <a:r>
              <a:rPr lang="en-US" dirty="0"/>
              <a:t>Processor technology</a:t>
            </a:r>
          </a:p>
          <a:p>
            <a:pPr>
              <a:buFont typeface="Wingdings" pitchFamily="2" charset="2"/>
              <a:buChar char="Ø"/>
            </a:pPr>
            <a:r>
              <a:rPr lang="en-US" dirty="0"/>
              <a:t>Organization </a:t>
            </a:r>
          </a:p>
          <a:p>
            <a:pPr lvl="1">
              <a:buFont typeface="Wingdings" pitchFamily="2" charset="2"/>
              <a:buChar char="Ø"/>
            </a:pPr>
            <a:r>
              <a:rPr lang="en-US" dirty="0"/>
              <a:t>Single core. Vs. multi core</a:t>
            </a:r>
          </a:p>
          <a:p>
            <a:pPr lvl="1">
              <a:buFont typeface="Wingdings" pitchFamily="2" charset="2"/>
              <a:buChar char="Ø"/>
            </a:pPr>
            <a:r>
              <a:rPr lang="en-US" dirty="0"/>
              <a:t>Heterogeneous (</a:t>
            </a:r>
            <a:r>
              <a:rPr lang="en-US" dirty="0" err="1"/>
              <a:t>SoC</a:t>
            </a:r>
            <a:r>
              <a:rPr lang="en-US" dirty="0"/>
              <a:t>) </a:t>
            </a:r>
          </a:p>
          <a:p>
            <a:pPr lvl="1">
              <a:buFont typeface="Wingdings" pitchFamily="2" charset="2"/>
              <a:buChar char="Ø"/>
            </a:pPr>
            <a:r>
              <a:rPr lang="en-US" dirty="0"/>
              <a:t>Types of processors  (SIMD, out of order,..)</a:t>
            </a:r>
          </a:p>
          <a:p>
            <a:pPr lvl="1">
              <a:buFont typeface="Wingdings" pitchFamily="2" charset="2"/>
              <a:buChar char="Ø"/>
            </a:pPr>
            <a:r>
              <a:rPr lang="en-US" dirty="0"/>
              <a:t>Memory hierarchy  &amp; memory type </a:t>
            </a:r>
          </a:p>
          <a:p>
            <a:pPr lvl="1">
              <a:buFont typeface="Wingdings" pitchFamily="2" charset="2"/>
              <a:buChar char="Ø"/>
            </a:pPr>
            <a:r>
              <a:rPr lang="en-US" dirty="0"/>
              <a:t>Type of I/O devices </a:t>
            </a:r>
          </a:p>
          <a:p>
            <a:pPr lvl="1">
              <a:buFont typeface="Wingdings" pitchFamily="2" charset="2"/>
              <a:buChar char="Ø"/>
            </a:pPr>
            <a:r>
              <a:rPr lang="en-US" dirty="0"/>
              <a:t>,…</a:t>
            </a:r>
          </a:p>
          <a:p>
            <a:pPr>
              <a:buFont typeface="Wingdings" pitchFamily="2" charset="2"/>
              <a:buChar char="Ø"/>
            </a:pPr>
            <a:r>
              <a:rPr lang="en-US" dirty="0"/>
              <a:t>Software</a:t>
            </a:r>
          </a:p>
          <a:p>
            <a:pPr lvl="1">
              <a:buFont typeface="Wingdings" pitchFamily="2" charset="2"/>
              <a:buChar char="Ø"/>
            </a:pPr>
            <a:r>
              <a:rPr lang="en-US" dirty="0"/>
              <a:t>Quality of compilers &amp; libraries  &amp; parallel processing frameworks  </a:t>
            </a:r>
          </a:p>
          <a:p>
            <a:pPr lvl="1">
              <a:buFont typeface="Wingdings" pitchFamily="2" charset="2"/>
              <a:buChar char="Ø"/>
            </a:pPr>
            <a:r>
              <a:rPr lang="en-US" dirty="0"/>
              <a:t>Operating system</a:t>
            </a:r>
          </a:p>
        </p:txBody>
      </p:sp>
      <p:sp>
        <p:nvSpPr>
          <p:cNvPr id="5" name="Slide Number Placeholder 4"/>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121</a:t>
            </a:fld>
            <a:endParaRPr lang="en-US"/>
          </a:p>
        </p:txBody>
      </p:sp>
      <p:sp>
        <p:nvSpPr>
          <p:cNvPr id="4" name="Footer Placeholder 3">
            <a:extLst>
              <a:ext uri="{FF2B5EF4-FFF2-40B4-BE49-F238E27FC236}">
                <a16:creationId xmlns:a16="http://schemas.microsoft.com/office/drawing/2014/main" id="{1EDB45E3-AE4B-C844-BFA5-96EE2DD940C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Measuring Performance</a:t>
            </a:r>
          </a:p>
        </p:txBody>
      </p:sp>
      <p:sp>
        <p:nvSpPr>
          <p:cNvPr id="3" name="Content Placeholder 2"/>
          <p:cNvSpPr>
            <a:spLocks noGrp="1"/>
          </p:cNvSpPr>
          <p:nvPr>
            <p:ph idx="1"/>
          </p:nvPr>
        </p:nvSpPr>
        <p:spPr/>
        <p:txBody>
          <a:bodyPr>
            <a:normAutofit/>
          </a:bodyPr>
          <a:lstStyle/>
          <a:p>
            <a:r>
              <a:rPr lang="en-US" sz="3200" dirty="0"/>
              <a:t>Well defined metrics </a:t>
            </a:r>
          </a:p>
          <a:p>
            <a:pPr lvl="1"/>
            <a:r>
              <a:rPr lang="en-US" sz="3200" dirty="0"/>
              <a:t>Execution time =  Time spent running a program on X computer</a:t>
            </a:r>
          </a:p>
          <a:p>
            <a:r>
              <a:rPr lang="en-US" sz="3200" dirty="0"/>
              <a:t>Reproducibility</a:t>
            </a:r>
          </a:p>
          <a:p>
            <a:pPr lvl="1"/>
            <a:r>
              <a:rPr lang="en-US" sz="3200" dirty="0"/>
              <a:t>Should get the same result when you are using the same program on same machine under same conditions (OS, compiler levels,…) </a:t>
            </a:r>
          </a:p>
          <a:p>
            <a:r>
              <a:rPr lang="en-US" sz="3200" dirty="0"/>
              <a:t>Standard Benchmarks </a:t>
            </a:r>
          </a:p>
          <a:p>
            <a:pPr lvl="1"/>
            <a:r>
              <a:rPr lang="en-US" dirty="0"/>
              <a:t>SPEC (</a:t>
            </a:r>
            <a:r>
              <a:rPr lang="en-US" dirty="0">
                <a:hlinkClick r:id="rId2"/>
              </a:rPr>
              <a:t>https://www.spec.org/benchmarks.html</a:t>
            </a:r>
            <a:r>
              <a:rPr lang="en-US" dirty="0"/>
              <a:t>) </a:t>
            </a:r>
          </a:p>
          <a:p>
            <a:pPr lvl="1"/>
            <a:endParaRPr lang="en-US" sz="3200" dirty="0"/>
          </a:p>
        </p:txBody>
      </p:sp>
      <p:sp>
        <p:nvSpPr>
          <p:cNvPr id="5" name="Slide Number Placeholder 4"/>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122</a:t>
            </a:fld>
            <a:endParaRPr lang="en-US"/>
          </a:p>
        </p:txBody>
      </p:sp>
      <p:sp>
        <p:nvSpPr>
          <p:cNvPr id="4" name="Footer Placeholder 3">
            <a:extLst>
              <a:ext uri="{FF2B5EF4-FFF2-40B4-BE49-F238E27FC236}">
                <a16:creationId xmlns:a16="http://schemas.microsoft.com/office/drawing/2014/main" id="{6C4262BB-42A4-FB4C-91E1-190471476619}"/>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Metrics</a:t>
            </a:r>
          </a:p>
        </p:txBody>
      </p:sp>
      <p:sp>
        <p:nvSpPr>
          <p:cNvPr id="3" name="Content Placeholder 2"/>
          <p:cNvSpPr>
            <a:spLocks noGrp="1"/>
          </p:cNvSpPr>
          <p:nvPr>
            <p:ph idx="1"/>
          </p:nvPr>
        </p:nvSpPr>
        <p:spPr/>
        <p:txBody>
          <a:bodyPr>
            <a:normAutofit fontScale="92500" lnSpcReduction="20000"/>
          </a:bodyPr>
          <a:lstStyle/>
          <a:p>
            <a:pPr>
              <a:buFont typeface="Wingdings" pitchFamily="2" charset="2"/>
              <a:buChar char="Ø"/>
            </a:pPr>
            <a:r>
              <a:rPr lang="en-US" dirty="0"/>
              <a:t>Raw speed  =  peak performance </a:t>
            </a:r>
          </a:p>
          <a:p>
            <a:pPr lvl="1">
              <a:buFont typeface="Wingdings" pitchFamily="2" charset="2"/>
              <a:buChar char="Ø"/>
            </a:pPr>
            <a:r>
              <a:rPr lang="en-US" dirty="0"/>
              <a:t>In practice, never attainable</a:t>
            </a:r>
          </a:p>
          <a:p>
            <a:pPr lvl="1">
              <a:buFont typeface="Wingdings" pitchFamily="2" charset="2"/>
              <a:buChar char="Ø"/>
            </a:pPr>
            <a:r>
              <a:rPr lang="en-US" dirty="0"/>
              <a:t>Clock rate * #of floating point operations/cycle (E.g., 10 </a:t>
            </a:r>
            <a:r>
              <a:rPr lang="en-US" dirty="0" err="1"/>
              <a:t>Gflops</a:t>
            </a:r>
            <a:r>
              <a:rPr lang="en-US" dirty="0"/>
              <a:t>) </a:t>
            </a:r>
          </a:p>
          <a:p>
            <a:pPr>
              <a:buFont typeface="Wingdings" pitchFamily="2" charset="2"/>
              <a:buChar char="Ø"/>
            </a:pPr>
            <a:r>
              <a:rPr lang="en-US" b="1" dirty="0"/>
              <a:t>Execution time</a:t>
            </a:r>
            <a:r>
              <a:rPr lang="en-US" dirty="0"/>
              <a:t> = time to execute a program from beginning to end </a:t>
            </a:r>
          </a:p>
          <a:p>
            <a:pPr lvl="1">
              <a:buFont typeface="Wingdings" pitchFamily="2" charset="2"/>
              <a:buChar char="Ø"/>
            </a:pPr>
            <a:r>
              <a:rPr lang="en-US" dirty="0"/>
              <a:t>The sooner the better</a:t>
            </a:r>
          </a:p>
          <a:p>
            <a:pPr lvl="1">
              <a:buFont typeface="Wingdings" pitchFamily="2" charset="2"/>
              <a:buChar char="Ø"/>
            </a:pPr>
            <a:r>
              <a:rPr lang="en-US" dirty="0"/>
              <a:t>Wall clock time/elapsed time: Time to complete  task as seen by the user. Might include operating system overhead or interference with other applications </a:t>
            </a:r>
          </a:p>
          <a:p>
            <a:pPr lvl="1">
              <a:buFont typeface="Wingdings" pitchFamily="2" charset="2"/>
              <a:buChar char="Ø"/>
            </a:pPr>
            <a:r>
              <a:rPr lang="en-US" dirty="0"/>
              <a:t>CPU Time: does not include time spent for IO, external sources </a:t>
            </a:r>
          </a:p>
          <a:p>
            <a:pPr lvl="2">
              <a:buFont typeface="Wingdings" pitchFamily="2" charset="2"/>
              <a:buChar char="Ø"/>
            </a:pPr>
            <a:r>
              <a:rPr lang="en-US" dirty="0"/>
              <a:t>User CPU time: CPU time spent in the program</a:t>
            </a:r>
          </a:p>
          <a:p>
            <a:pPr lvl="2">
              <a:buFont typeface="Wingdings" pitchFamily="2" charset="2"/>
              <a:buChar char="Ø"/>
            </a:pPr>
            <a:r>
              <a:rPr lang="en-US" dirty="0"/>
              <a:t>System CPU time: CPU time spent in the OS performing </a:t>
            </a:r>
            <a:r>
              <a:rPr lang="en-US" dirty="0" err="1"/>
              <a:t>taks</a:t>
            </a:r>
            <a:r>
              <a:rPr lang="en-US" dirty="0"/>
              <a:t> requested by program</a:t>
            </a:r>
          </a:p>
          <a:p>
            <a:pPr>
              <a:buFont typeface="Wingdings" pitchFamily="2" charset="2"/>
              <a:buChar char="Ø"/>
            </a:pPr>
            <a:r>
              <a:rPr lang="en-US" b="1" dirty="0"/>
              <a:t>Throughput </a:t>
            </a:r>
            <a:r>
              <a:rPr lang="en-US" dirty="0"/>
              <a:t>= total amount of work completed in a given time</a:t>
            </a:r>
          </a:p>
          <a:p>
            <a:pPr lvl="1">
              <a:buFont typeface="Wingdings" pitchFamily="2" charset="2"/>
              <a:buChar char="Ø"/>
            </a:pPr>
            <a:r>
              <a:rPr lang="en-US" dirty="0"/>
              <a:t>Frames per second (fps)., 30 fps </a:t>
            </a:r>
          </a:p>
          <a:p>
            <a:pPr lvl="1">
              <a:buFont typeface="Wingdings" pitchFamily="2" charset="2"/>
              <a:buChar char="Ø"/>
            </a:pPr>
            <a:r>
              <a:rPr lang="en-US" dirty="0"/>
              <a:t>Transactions or packets per second</a:t>
            </a:r>
          </a:p>
          <a:p>
            <a:pPr lvl="1">
              <a:buFont typeface="Wingdings" pitchFamily="2" charset="2"/>
              <a:buChar char="Ø"/>
            </a:pPr>
            <a:r>
              <a:rPr lang="en-US" dirty="0"/>
              <a:t>Indication of how well hardware resources are being used  </a:t>
            </a:r>
          </a:p>
          <a:p>
            <a:r>
              <a:rPr lang="en-US" dirty="0"/>
              <a:t>Memory: Bandwidth &amp; Latency </a:t>
            </a:r>
          </a:p>
        </p:txBody>
      </p:sp>
      <p:sp>
        <p:nvSpPr>
          <p:cNvPr id="5" name="Slide Number Placeholder 4"/>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123</a:t>
            </a:fld>
            <a:endParaRPr lang="en-US"/>
          </a:p>
        </p:txBody>
      </p:sp>
      <p:sp>
        <p:nvSpPr>
          <p:cNvPr id="4" name="Footer Placeholder 3">
            <a:extLst>
              <a:ext uri="{FF2B5EF4-FFF2-40B4-BE49-F238E27FC236}">
                <a16:creationId xmlns:a16="http://schemas.microsoft.com/office/drawing/2014/main" id="{E9D8C14C-3A8A-DA49-A0FF-AE8F36BE8FEE}"/>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2048B2B-C950-2F48-9D23-62DD1528FA5C}"/>
              </a:ext>
            </a:extLst>
          </p:cNvPr>
          <p:cNvSpPr>
            <a:spLocks noGrp="1" noChangeArrowheads="1"/>
          </p:cNvSpPr>
          <p:nvPr>
            <p:ph type="title"/>
            <p:custDataLst>
              <p:tags r:id="rId1"/>
            </p:custDataLst>
          </p:nvPr>
        </p:nvSpPr>
        <p:spPr/>
        <p:txBody>
          <a:bodyPr>
            <a:noAutofit/>
          </a:bodyPr>
          <a:lstStyle/>
          <a:p>
            <a:r>
              <a:rPr lang="en-US" altLang="en-US" sz="3600" dirty="0"/>
              <a:t>There are many ways to measure program execution time</a:t>
            </a:r>
          </a:p>
        </p:txBody>
      </p:sp>
      <p:sp>
        <p:nvSpPr>
          <p:cNvPr id="12291" name="Rectangle 3">
            <a:extLst>
              <a:ext uri="{FF2B5EF4-FFF2-40B4-BE49-F238E27FC236}">
                <a16:creationId xmlns:a16="http://schemas.microsoft.com/office/drawing/2014/main" id="{A98FF317-CE71-8C4F-99A2-608FD805AFCF}"/>
              </a:ext>
            </a:extLst>
          </p:cNvPr>
          <p:cNvSpPr>
            <a:spLocks noGrp="1" noChangeArrowheads="1"/>
          </p:cNvSpPr>
          <p:nvPr>
            <p:ph type="body" idx="1"/>
            <p:custDataLst>
              <p:tags r:id="rId2"/>
            </p:custDataLst>
          </p:nvPr>
        </p:nvSpPr>
        <p:spPr>
          <a:xfrm>
            <a:off x="609600" y="3570514"/>
            <a:ext cx="10972800" cy="2555649"/>
          </a:xfrm>
        </p:spPr>
        <p:txBody>
          <a:bodyPr/>
          <a:lstStyle/>
          <a:p>
            <a:r>
              <a:rPr lang="en-US" altLang="en-US" dirty="0"/>
              <a:t>Program-reported time?</a:t>
            </a:r>
          </a:p>
          <a:p>
            <a:r>
              <a:rPr lang="en-US" altLang="en-US" dirty="0"/>
              <a:t>Wall-clock time?</a:t>
            </a:r>
          </a:p>
          <a:p>
            <a:r>
              <a:rPr lang="en-US" altLang="en-US" dirty="0"/>
              <a:t>user CPU time?</a:t>
            </a:r>
          </a:p>
          <a:p>
            <a:r>
              <a:rPr lang="en-US" altLang="en-US" dirty="0"/>
              <a:t>user + kernel CPU time?</a:t>
            </a:r>
          </a:p>
        </p:txBody>
      </p:sp>
      <p:sp>
        <p:nvSpPr>
          <p:cNvPr id="12292" name="Rectangle 4">
            <a:extLst>
              <a:ext uri="{FF2B5EF4-FFF2-40B4-BE49-F238E27FC236}">
                <a16:creationId xmlns:a16="http://schemas.microsoft.com/office/drawing/2014/main" id="{4EAB85E7-2C22-5F40-8302-4163E79AEB62}"/>
              </a:ext>
            </a:extLst>
          </p:cNvPr>
          <p:cNvSpPr>
            <a:spLocks noChangeArrowheads="1"/>
          </p:cNvSpPr>
          <p:nvPr>
            <p:custDataLst>
              <p:tags r:id="rId3"/>
            </p:custDataLst>
          </p:nvPr>
        </p:nvSpPr>
        <p:spPr bwMode="auto">
          <a:xfrm>
            <a:off x="1698172" y="1419421"/>
            <a:ext cx="9027885" cy="181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dirty="0">
                <a:latin typeface="Courier New" panose="02070309020205020404" pitchFamily="49" charset="0"/>
              </a:rPr>
              <a:t>$ time make  </a:t>
            </a:r>
            <a:r>
              <a:rPr lang="en-US" altLang="en-US" sz="1600" dirty="0">
                <a:solidFill>
                  <a:schemeClr val="bg1">
                    <a:lumMod val="50000"/>
                  </a:schemeClr>
                </a:solidFill>
                <a:latin typeface="Courier New" panose="02070309020205020404" pitchFamily="49" charset="0"/>
              </a:rPr>
              <a:t># cargo build</a:t>
            </a:r>
          </a:p>
          <a:p>
            <a:pPr>
              <a:spcBef>
                <a:spcPct val="0"/>
              </a:spcBef>
              <a:buClrTx/>
              <a:buSzTx/>
              <a:buFontTx/>
              <a:buNone/>
            </a:pPr>
            <a:r>
              <a:rPr lang="en-US" altLang="en-US" sz="1600" dirty="0">
                <a:latin typeface="Courier New" panose="02070309020205020404" pitchFamily="49" charset="0"/>
              </a:rPr>
              <a:t> Compiling hail v0.1.0 (/tock/boards/hail)</a:t>
            </a:r>
          </a:p>
          <a:p>
            <a:pPr>
              <a:spcBef>
                <a:spcPct val="0"/>
              </a:spcBef>
              <a:buClrTx/>
              <a:buSzTx/>
              <a:buFontTx/>
              <a:buNone/>
            </a:pPr>
            <a:r>
              <a:rPr lang="en-US" altLang="en-US" sz="1600" dirty="0">
                <a:latin typeface="Courier New" panose="02070309020205020404" pitchFamily="49" charset="0"/>
              </a:rPr>
              <a:t>    Finished release [optimized + </a:t>
            </a:r>
            <a:r>
              <a:rPr lang="en-US" altLang="en-US" sz="1600" dirty="0" err="1">
                <a:latin typeface="Courier New" panose="02070309020205020404" pitchFamily="49" charset="0"/>
              </a:rPr>
              <a:t>debuginfo</a:t>
            </a:r>
            <a:r>
              <a:rPr lang="en-US" altLang="en-US" sz="1600" dirty="0">
                <a:latin typeface="Courier New" panose="02070309020205020404" pitchFamily="49" charset="0"/>
              </a:rPr>
              <a:t>] target(s) in </a:t>
            </a:r>
            <a:r>
              <a:rPr lang="en-US" altLang="en-US" sz="1600" b="1" dirty="0">
                <a:solidFill>
                  <a:srgbClr val="FF0000"/>
                </a:solidFill>
                <a:latin typeface="Courier New" panose="02070309020205020404" pitchFamily="49" charset="0"/>
              </a:rPr>
              <a:t>19.96s</a:t>
            </a:r>
          </a:p>
          <a:p>
            <a:pPr>
              <a:spcBef>
                <a:spcPct val="0"/>
              </a:spcBef>
              <a:buClrTx/>
              <a:buSzTx/>
              <a:buFontTx/>
              <a:buNone/>
            </a:pPr>
            <a:endParaRPr lang="en-US" altLang="en-US" sz="1600" dirty="0">
              <a:latin typeface="Courier New" panose="02070309020205020404" pitchFamily="49" charset="0"/>
            </a:endParaRPr>
          </a:p>
          <a:p>
            <a:pPr>
              <a:spcBef>
                <a:spcPct val="0"/>
              </a:spcBef>
              <a:buClrTx/>
              <a:buSzTx/>
              <a:buFontTx/>
              <a:buNone/>
            </a:pPr>
            <a:r>
              <a:rPr lang="en-US" altLang="en-US" sz="1600" dirty="0">
                <a:latin typeface="Courier New" panose="02070309020205020404" pitchFamily="49" charset="0"/>
              </a:rPr>
              <a:t>real	</a:t>
            </a:r>
            <a:r>
              <a:rPr lang="en-US" altLang="en-US" sz="1600" b="1" dirty="0">
                <a:solidFill>
                  <a:srgbClr val="FF0000"/>
                </a:solidFill>
                <a:latin typeface="Courier New" panose="02070309020205020404" pitchFamily="49" charset="0"/>
              </a:rPr>
              <a:t>0m21.146s</a:t>
            </a:r>
          </a:p>
          <a:p>
            <a:pPr>
              <a:spcBef>
                <a:spcPct val="0"/>
              </a:spcBef>
              <a:buClrTx/>
              <a:buSzTx/>
              <a:buFontTx/>
              <a:buNone/>
            </a:pPr>
            <a:r>
              <a:rPr lang="en-US" altLang="en-US" sz="1600" dirty="0">
                <a:latin typeface="Courier New" panose="02070309020205020404" pitchFamily="49" charset="0"/>
              </a:rPr>
              <a:t>user	</a:t>
            </a:r>
            <a:r>
              <a:rPr lang="en-US" altLang="en-US" sz="1600" b="1" dirty="0">
                <a:solidFill>
                  <a:srgbClr val="FF0000"/>
                </a:solidFill>
                <a:latin typeface="Courier New" panose="02070309020205020404" pitchFamily="49" charset="0"/>
              </a:rPr>
              <a:t>0m30.388s</a:t>
            </a:r>
          </a:p>
          <a:p>
            <a:pPr>
              <a:spcBef>
                <a:spcPct val="0"/>
              </a:spcBef>
              <a:buClrTx/>
              <a:buSzTx/>
              <a:buFontTx/>
              <a:buNone/>
            </a:pPr>
            <a:r>
              <a:rPr lang="en-US" altLang="en-US" sz="1600" dirty="0">
                <a:latin typeface="Courier New" panose="02070309020205020404" pitchFamily="49" charset="0"/>
              </a:rPr>
              <a:t>sys	</a:t>
            </a:r>
            <a:r>
              <a:rPr lang="en-US" altLang="en-US" sz="1600" b="1" dirty="0">
                <a:solidFill>
                  <a:srgbClr val="FF0000"/>
                </a:solidFill>
                <a:latin typeface="Courier New" panose="02070309020205020404" pitchFamily="49" charset="0"/>
              </a:rPr>
              <a:t>0m2.032s</a:t>
            </a:r>
          </a:p>
        </p:txBody>
      </p:sp>
    </p:spTree>
    <p:extLst>
      <p:ext uri="{BB962C8B-B14F-4D97-AF65-F5344CB8AC3E}">
        <p14:creationId xmlns:p14="http://schemas.microsoft.com/office/powerpoint/2010/main" val="5331813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12292"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Execution Time</a:t>
            </a:r>
          </a:p>
        </p:txBody>
      </p:sp>
      <p:graphicFrame>
        <p:nvGraphicFramePr>
          <p:cNvPr id="6" name="Object 5"/>
          <p:cNvGraphicFramePr>
            <a:graphicFrameLocks noChangeAspect="1"/>
          </p:cNvGraphicFramePr>
          <p:nvPr/>
        </p:nvGraphicFramePr>
        <p:xfrm>
          <a:off x="1793008" y="1318630"/>
          <a:ext cx="6182131" cy="1244455"/>
        </p:xfrm>
        <a:graphic>
          <a:graphicData uri="http://schemas.openxmlformats.org/presentationml/2006/ole">
            <mc:AlternateContent xmlns:mc="http://schemas.openxmlformats.org/markup-compatibility/2006">
              <mc:Choice xmlns:v="urn:schemas-microsoft-com:vml" Requires="v">
                <p:oleObj spid="_x0000_s1191" name="Equation" r:id="rId3" imgW="46939200" imgH="9448800" progId="">
                  <p:embed/>
                </p:oleObj>
              </mc:Choice>
              <mc:Fallback>
                <p:oleObj name="Equation" r:id="rId3" imgW="46939200" imgH="9448800" progId="">
                  <p:embed/>
                  <p:pic>
                    <p:nvPicPr>
                      <p:cNvPr id="0" name="Picture 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008" y="1318630"/>
                        <a:ext cx="6182131" cy="12444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1782763" y="5200650"/>
          <a:ext cx="6784975" cy="1325563"/>
        </p:xfrm>
        <a:graphic>
          <a:graphicData uri="http://schemas.openxmlformats.org/presentationml/2006/ole">
            <mc:AlternateContent xmlns:mc="http://schemas.openxmlformats.org/markup-compatibility/2006">
              <mc:Choice xmlns:v="urn:schemas-microsoft-com:vml" Requires="v">
                <p:oleObj spid="_x0000_s1192" name="Equation" r:id="rId5" imgW="51511200" imgH="10058400" progId="">
                  <p:embed/>
                </p:oleObj>
              </mc:Choice>
              <mc:Fallback>
                <p:oleObj name="Equation" r:id="rId5" imgW="51511200" imgH="10058400" progId="">
                  <p:embed/>
                  <p:pic>
                    <p:nvPicPr>
                      <p:cNvPr id="0" name="Picture 1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2763" y="5200650"/>
                        <a:ext cx="6784975" cy="1325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2"/>
          <p:cNvSpPr>
            <a:spLocks noGrp="1"/>
          </p:cNvSpPr>
          <p:nvPr>
            <p:ph idx="1"/>
          </p:nvPr>
        </p:nvSpPr>
        <p:spPr>
          <a:xfrm>
            <a:off x="810491" y="2699450"/>
            <a:ext cx="10515600" cy="597933"/>
          </a:xfrm>
        </p:spPr>
        <p:txBody>
          <a:bodyPr>
            <a:normAutofit/>
          </a:bodyPr>
          <a:lstStyle/>
          <a:p>
            <a:r>
              <a:rPr lang="en-US" sz="3200" dirty="0"/>
              <a:t>Processor A is faster than the processor B</a:t>
            </a:r>
          </a:p>
        </p:txBody>
      </p:sp>
      <p:graphicFrame>
        <p:nvGraphicFramePr>
          <p:cNvPr id="1028" name="Object 4"/>
          <p:cNvGraphicFramePr>
            <a:graphicFrameLocks noChangeAspect="1"/>
          </p:cNvGraphicFramePr>
          <p:nvPr/>
        </p:nvGraphicFramePr>
        <p:xfrm>
          <a:off x="1809317" y="3255241"/>
          <a:ext cx="7589837" cy="1365250"/>
        </p:xfrm>
        <a:graphic>
          <a:graphicData uri="http://schemas.openxmlformats.org/presentationml/2006/ole">
            <mc:AlternateContent xmlns:mc="http://schemas.openxmlformats.org/markup-compatibility/2006">
              <mc:Choice xmlns:v="urn:schemas-microsoft-com:vml" Requires="v">
                <p:oleObj spid="_x0000_s1193" name="Equation" r:id="rId7" imgW="57607200" imgH="10363200" progId="">
                  <p:embed/>
                </p:oleObj>
              </mc:Choice>
              <mc:Fallback>
                <p:oleObj name="Equation" r:id="rId7" imgW="57607200" imgH="10363200" progId="">
                  <p:embed/>
                  <p:pic>
                    <p:nvPicPr>
                      <p:cNvPr id="0" name="Picture 1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9317" y="3255241"/>
                        <a:ext cx="7589837" cy="136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2"/>
          <p:cNvSpPr txBox="1">
            <a:spLocks/>
          </p:cNvSpPr>
          <p:nvPr/>
        </p:nvSpPr>
        <p:spPr>
          <a:xfrm>
            <a:off x="755073" y="4639086"/>
            <a:ext cx="10515600" cy="597933"/>
          </a:xfrm>
          <a:prstGeom prst="rect">
            <a:avLst/>
          </a:prstGeom>
        </p:spPr>
        <p:txBody>
          <a:bodyPr vert="horz" lIns="91440" tIns="45720" rIns="91440" bIns="45720" rtlCol="0">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Relative performance: Performance of A is n times greater than B</a:t>
            </a:r>
          </a:p>
        </p:txBody>
      </p:sp>
      <p:sp>
        <p:nvSpPr>
          <p:cNvPr id="9" name="Slide Number Placeholder 8"/>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125</a:t>
            </a:fld>
            <a:endParaRPr lang="en-US"/>
          </a:p>
        </p:txBody>
      </p:sp>
      <p:sp>
        <p:nvSpPr>
          <p:cNvPr id="3" name="Footer Placeholder 2">
            <a:extLst>
              <a:ext uri="{FF2B5EF4-FFF2-40B4-BE49-F238E27FC236}">
                <a16:creationId xmlns:a16="http://schemas.microsoft.com/office/drawing/2014/main" id="{C623FF5C-D15F-6146-9765-060865B5205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FEB6CEB-1CFF-D74F-B4A0-ADD15ADE506E}"/>
              </a:ext>
            </a:extLst>
          </p:cNvPr>
          <p:cNvSpPr>
            <a:spLocks noGrp="1" noChangeArrowheads="1"/>
          </p:cNvSpPr>
          <p:nvPr>
            <p:ph type="title"/>
            <p:custDataLst>
              <p:tags r:id="rId1"/>
            </p:custDataLst>
          </p:nvPr>
        </p:nvSpPr>
        <p:spPr/>
        <p:txBody>
          <a:bodyPr/>
          <a:lstStyle/>
          <a:p>
            <a:r>
              <a:rPr lang="en-US" altLang="en-US" dirty="0"/>
              <a:t>How architects define Performance</a:t>
            </a:r>
          </a:p>
        </p:txBody>
      </p:sp>
      <p:sp>
        <p:nvSpPr>
          <p:cNvPr id="26627" name="Rectangle 3">
            <a:extLst>
              <a:ext uri="{FF2B5EF4-FFF2-40B4-BE49-F238E27FC236}">
                <a16:creationId xmlns:a16="http://schemas.microsoft.com/office/drawing/2014/main" id="{0205E720-C8F9-1E45-ABFA-0A237C6503C1}"/>
              </a:ext>
            </a:extLst>
          </p:cNvPr>
          <p:cNvSpPr>
            <a:spLocks noGrp="1" noChangeArrowheads="1"/>
          </p:cNvSpPr>
          <p:nvPr>
            <p:ph type="body" idx="1"/>
            <p:custDataLst>
              <p:tags r:id="rId2"/>
            </p:custDataLst>
          </p:nvPr>
        </p:nvSpPr>
        <p:spPr>
          <a:xfrm>
            <a:off x="609600" y="3803705"/>
            <a:ext cx="10972800" cy="2322459"/>
          </a:xfrm>
        </p:spPr>
        <p:txBody>
          <a:bodyPr/>
          <a:lstStyle/>
          <a:p>
            <a:r>
              <a:rPr lang="en-US" altLang="en-US" dirty="0"/>
              <a:t>Only has meaning in the context of a </a:t>
            </a:r>
            <a:r>
              <a:rPr lang="en-US" altLang="en-US" b="1" dirty="0">
                <a:solidFill>
                  <a:srgbClr val="7030A0"/>
                </a:solidFill>
              </a:rPr>
              <a:t>program</a:t>
            </a:r>
            <a:r>
              <a:rPr lang="en-US" altLang="en-US" dirty="0"/>
              <a:t> or </a:t>
            </a:r>
            <a:r>
              <a:rPr lang="en-US" altLang="en-US" b="1" dirty="0">
                <a:solidFill>
                  <a:srgbClr val="7030A0"/>
                </a:solidFill>
              </a:rPr>
              <a:t>workload</a:t>
            </a:r>
          </a:p>
          <a:p>
            <a:r>
              <a:rPr lang="en-US" altLang="en-US" dirty="0"/>
              <a:t>Not very intuitive as an absolute measure, but most of the time we’re more interested in </a:t>
            </a:r>
            <a:r>
              <a:rPr lang="en-US" altLang="en-US" b="1" dirty="0">
                <a:solidFill>
                  <a:srgbClr val="7030A0"/>
                </a:solidFill>
              </a:rPr>
              <a:t>relative performance</a:t>
            </a:r>
            <a:endParaRPr lang="en-US" altLang="en-US" dirty="0"/>
          </a:p>
        </p:txBody>
      </p:sp>
      <p:sp>
        <p:nvSpPr>
          <p:cNvPr id="26630" name="Rectangle 5">
            <a:extLst>
              <a:ext uri="{FF2B5EF4-FFF2-40B4-BE49-F238E27FC236}">
                <a16:creationId xmlns:a16="http://schemas.microsoft.com/office/drawing/2014/main" id="{55B410DD-7E88-2547-A5DE-3C62B68F965E}"/>
              </a:ext>
            </a:extLst>
          </p:cNvPr>
          <p:cNvSpPr>
            <a:spLocks noChangeArrowheads="1"/>
          </p:cNvSpPr>
          <p:nvPr>
            <p:custDataLst>
              <p:tags r:id="rId3"/>
            </p:custDataLst>
          </p:nvPr>
        </p:nvSpPr>
        <p:spPr bwMode="auto">
          <a:xfrm>
            <a:off x="2013098" y="2412235"/>
            <a:ext cx="2337179"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dirty="0" err="1">
                <a:latin typeface="Andale Mono" panose="020B0509000000000004" pitchFamily="49" charset="0"/>
              </a:rPr>
              <a:t>Performance</a:t>
            </a:r>
            <a:r>
              <a:rPr lang="en-US" altLang="en-US" sz="2000" baseline="-25000" dirty="0" err="1">
                <a:latin typeface="Andale Mono" panose="020B0509000000000004" pitchFamily="49" charset="0"/>
              </a:rPr>
              <a:t>X</a:t>
            </a:r>
            <a:r>
              <a:rPr lang="en-US" altLang="en-US" sz="2000" baseline="-25000" dirty="0">
                <a:latin typeface="Andale Mono" panose="020B0509000000000004" pitchFamily="49" charset="0"/>
              </a:rPr>
              <a:t>  </a:t>
            </a:r>
            <a:r>
              <a:rPr lang="en-US" altLang="en-US" sz="2000" dirty="0">
                <a:latin typeface="Andale Mono" panose="020B0509000000000004" pitchFamily="49" charset="0"/>
              </a:rPr>
              <a:t>=</a:t>
            </a:r>
          </a:p>
        </p:txBody>
      </p:sp>
      <p:sp>
        <p:nvSpPr>
          <p:cNvPr id="26631" name="Rectangle 6">
            <a:extLst>
              <a:ext uri="{FF2B5EF4-FFF2-40B4-BE49-F238E27FC236}">
                <a16:creationId xmlns:a16="http://schemas.microsoft.com/office/drawing/2014/main" id="{02F35AD1-F8B2-1342-BC1B-036E18949CA9}"/>
              </a:ext>
            </a:extLst>
          </p:cNvPr>
          <p:cNvSpPr>
            <a:spLocks noChangeArrowheads="1"/>
          </p:cNvSpPr>
          <p:nvPr>
            <p:custDataLst>
              <p:tags r:id="rId4"/>
            </p:custDataLst>
          </p:nvPr>
        </p:nvSpPr>
        <p:spPr bwMode="auto">
          <a:xfrm>
            <a:off x="5141965" y="2107435"/>
            <a:ext cx="336632"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dirty="0">
                <a:latin typeface="Andale Mono" panose="020B0509000000000004" pitchFamily="49" charset="0"/>
              </a:rPr>
              <a:t>1</a:t>
            </a:r>
          </a:p>
        </p:txBody>
      </p:sp>
      <p:sp>
        <p:nvSpPr>
          <p:cNvPr id="26632" name="Rectangle 7">
            <a:extLst>
              <a:ext uri="{FF2B5EF4-FFF2-40B4-BE49-F238E27FC236}">
                <a16:creationId xmlns:a16="http://schemas.microsoft.com/office/drawing/2014/main" id="{76A33195-3BF3-054A-940E-60D145F511AF}"/>
              </a:ext>
            </a:extLst>
          </p:cNvPr>
          <p:cNvSpPr>
            <a:spLocks noChangeArrowheads="1"/>
          </p:cNvSpPr>
          <p:nvPr>
            <p:custDataLst>
              <p:tags r:id="rId5"/>
            </p:custDataLst>
          </p:nvPr>
        </p:nvSpPr>
        <p:spPr bwMode="auto">
          <a:xfrm>
            <a:off x="4261972" y="2717035"/>
            <a:ext cx="2439771"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dirty="0">
                <a:latin typeface="Andale Mono" panose="020B0509000000000004" pitchFamily="49" charset="0"/>
              </a:rPr>
              <a:t>Execution </a:t>
            </a:r>
            <a:r>
              <a:rPr lang="en-US" altLang="en-US" sz="2000" dirty="0" err="1">
                <a:latin typeface="Andale Mono" panose="020B0509000000000004" pitchFamily="49" charset="0"/>
              </a:rPr>
              <a:t>Time</a:t>
            </a:r>
            <a:r>
              <a:rPr lang="en-US" altLang="en-US" sz="2000" baseline="-25000" dirty="0" err="1">
                <a:latin typeface="Andale Mono" panose="020B0509000000000004" pitchFamily="49" charset="0"/>
              </a:rPr>
              <a:t>X</a:t>
            </a:r>
            <a:endParaRPr lang="en-US" altLang="en-US" sz="2000" baseline="-25000" dirty="0">
              <a:latin typeface="Andale Mono" panose="020B0509000000000004" pitchFamily="49" charset="0"/>
            </a:endParaRPr>
          </a:p>
        </p:txBody>
      </p:sp>
      <p:sp>
        <p:nvSpPr>
          <p:cNvPr id="26633" name="Line 8">
            <a:extLst>
              <a:ext uri="{FF2B5EF4-FFF2-40B4-BE49-F238E27FC236}">
                <a16:creationId xmlns:a16="http://schemas.microsoft.com/office/drawing/2014/main" id="{61680E1D-78F9-1140-9F88-931D48631F8E}"/>
              </a:ext>
            </a:extLst>
          </p:cNvPr>
          <p:cNvSpPr>
            <a:spLocks noChangeShapeType="1"/>
          </p:cNvSpPr>
          <p:nvPr>
            <p:custDataLst>
              <p:tags r:id="rId6"/>
            </p:custDataLst>
          </p:nvPr>
        </p:nvSpPr>
        <p:spPr bwMode="auto">
          <a:xfrm>
            <a:off x="4475859" y="2609084"/>
            <a:ext cx="205332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ndale Mono" panose="020B0509000000000004" pitchFamily="49" charset="0"/>
            </a:endParaRPr>
          </a:p>
        </p:txBody>
      </p:sp>
      <p:sp>
        <p:nvSpPr>
          <p:cNvPr id="26629" name="Rectangle 9">
            <a:extLst>
              <a:ext uri="{FF2B5EF4-FFF2-40B4-BE49-F238E27FC236}">
                <a16:creationId xmlns:a16="http://schemas.microsoft.com/office/drawing/2014/main" id="{CC187B41-F833-C646-818B-85693AA45A74}"/>
              </a:ext>
            </a:extLst>
          </p:cNvPr>
          <p:cNvSpPr>
            <a:spLocks noChangeArrowheads="1"/>
          </p:cNvSpPr>
          <p:nvPr>
            <p:custDataLst>
              <p:tags r:id="rId7"/>
            </p:custDataLst>
          </p:nvPr>
        </p:nvSpPr>
        <p:spPr bwMode="auto">
          <a:xfrm>
            <a:off x="6716123" y="2425036"/>
            <a:ext cx="2250617" cy="3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800">
                <a:latin typeface="Andale Mono" panose="020B0509000000000004" pitchFamily="49" charset="0"/>
              </a:rPr>
              <a:t>, for program X</a:t>
            </a:r>
          </a:p>
        </p:txBody>
      </p:sp>
    </p:spTree>
    <p:extLst>
      <p:ext uri="{BB962C8B-B14F-4D97-AF65-F5344CB8AC3E}">
        <p14:creationId xmlns:p14="http://schemas.microsoft.com/office/powerpoint/2010/main" val="3784358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1" grpId="0"/>
      <p:bldP spid="2663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1135731-50CF-1D45-8CF5-AAD69CDB19DD}"/>
              </a:ext>
            </a:extLst>
          </p:cNvPr>
          <p:cNvSpPr>
            <a:spLocks noGrp="1" noChangeArrowheads="1"/>
          </p:cNvSpPr>
          <p:nvPr>
            <p:ph type="title"/>
            <p:custDataLst>
              <p:tags r:id="rId1"/>
            </p:custDataLst>
          </p:nvPr>
        </p:nvSpPr>
        <p:spPr>
          <a:noFill/>
        </p:spPr>
        <p:txBody>
          <a:bodyPr/>
          <a:lstStyle/>
          <a:p>
            <a:r>
              <a:rPr lang="en-US" altLang="en-US"/>
              <a:t>Relative Performance</a:t>
            </a:r>
          </a:p>
        </p:txBody>
      </p:sp>
      <p:sp>
        <p:nvSpPr>
          <p:cNvPr id="28675" name="Rectangle 3">
            <a:extLst>
              <a:ext uri="{FF2B5EF4-FFF2-40B4-BE49-F238E27FC236}">
                <a16:creationId xmlns:a16="http://schemas.microsoft.com/office/drawing/2014/main" id="{8A66A374-62DA-2748-BE02-F53B758DD755}"/>
              </a:ext>
            </a:extLst>
          </p:cNvPr>
          <p:cNvSpPr>
            <a:spLocks noGrp="1" noChangeArrowheads="1"/>
          </p:cNvSpPr>
          <p:nvPr>
            <p:ph type="body" idx="1"/>
            <p:custDataLst>
              <p:tags r:id="rId2"/>
            </p:custDataLst>
          </p:nvPr>
        </p:nvSpPr>
        <p:spPr>
          <a:noFill/>
        </p:spPr>
        <p:txBody>
          <a:bodyPr/>
          <a:lstStyle/>
          <a:p>
            <a:r>
              <a:rPr lang="en-US" altLang="en-US" dirty="0"/>
              <a:t>Can be confusing…</a:t>
            </a:r>
          </a:p>
          <a:p>
            <a:pPr lvl="1">
              <a:buFontTx/>
              <a:buNone/>
            </a:pPr>
            <a:r>
              <a:rPr lang="en-US" altLang="en-US" dirty="0"/>
              <a:t>A runs in 12 seconds</a:t>
            </a:r>
          </a:p>
          <a:p>
            <a:pPr lvl="1">
              <a:buFontTx/>
              <a:buNone/>
            </a:pPr>
            <a:r>
              <a:rPr lang="en-US" altLang="en-US" dirty="0"/>
              <a:t>B runs in 20 seconds</a:t>
            </a:r>
          </a:p>
          <a:p>
            <a:pPr lvl="1"/>
            <a:r>
              <a:rPr lang="en-US" altLang="en-US" dirty="0"/>
              <a:t>A/B = .6 , so A is 40% faster, or 1.4X faster, or B is 40% slower</a:t>
            </a:r>
          </a:p>
          <a:p>
            <a:pPr lvl="1"/>
            <a:r>
              <a:rPr lang="en-US" altLang="en-US" dirty="0"/>
              <a:t>B/A = 1.67, so A is 67% faster, or 1.67X faster, or B is 67% slower</a:t>
            </a:r>
          </a:p>
          <a:p>
            <a:pPr lvl="1">
              <a:buFontTx/>
              <a:buNone/>
            </a:pPr>
            <a:endParaRPr lang="en-US" altLang="en-US" dirty="0"/>
          </a:p>
          <a:p>
            <a:r>
              <a:rPr lang="en-US" altLang="en-US" dirty="0"/>
              <a:t>Needs a precise definition</a:t>
            </a:r>
          </a:p>
        </p:txBody>
      </p:sp>
    </p:spTree>
    <p:extLst>
      <p:ext uri="{BB962C8B-B14F-4D97-AF65-F5344CB8AC3E}">
        <p14:creationId xmlns:p14="http://schemas.microsoft.com/office/powerpoint/2010/main" val="388325028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28F8877-1172-C84E-8834-F8A5B229F60F}"/>
              </a:ext>
            </a:extLst>
          </p:cNvPr>
          <p:cNvSpPr>
            <a:spLocks noGrp="1" noChangeArrowheads="1"/>
          </p:cNvSpPr>
          <p:nvPr>
            <p:ph type="title"/>
            <p:custDataLst>
              <p:tags r:id="rId1"/>
            </p:custDataLst>
          </p:nvPr>
        </p:nvSpPr>
        <p:spPr>
          <a:noFill/>
        </p:spPr>
        <p:txBody>
          <a:bodyPr>
            <a:normAutofit fontScale="90000"/>
          </a:bodyPr>
          <a:lstStyle/>
          <a:p>
            <a:r>
              <a:rPr lang="en-US" altLang="en-US"/>
              <a:t>Relative Performance (Speedup), the Definition</a:t>
            </a:r>
          </a:p>
        </p:txBody>
      </p:sp>
      <p:sp>
        <p:nvSpPr>
          <p:cNvPr id="30723" name="Rectangle 3">
            <a:extLst>
              <a:ext uri="{FF2B5EF4-FFF2-40B4-BE49-F238E27FC236}">
                <a16:creationId xmlns:a16="http://schemas.microsoft.com/office/drawing/2014/main" id="{FAF0AB7C-45B9-6B47-8DA0-9230C91F559F}"/>
              </a:ext>
            </a:extLst>
          </p:cNvPr>
          <p:cNvSpPr>
            <a:spLocks noChangeArrowheads="1"/>
          </p:cNvSpPr>
          <p:nvPr>
            <p:custDataLst>
              <p:tags r:id="rId2"/>
            </p:custDataLst>
          </p:nvPr>
        </p:nvSpPr>
        <p:spPr bwMode="auto">
          <a:xfrm>
            <a:off x="4210341" y="2764768"/>
            <a:ext cx="1978107"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a:latin typeface="Andale Mono" panose="020B0509000000000004" pitchFamily="49" charset="0"/>
              </a:rPr>
              <a:t>Performance</a:t>
            </a:r>
            <a:r>
              <a:rPr lang="en-US" altLang="en-US" sz="2000" baseline="-25000">
                <a:latin typeface="Andale Mono" panose="020B0509000000000004" pitchFamily="49" charset="0"/>
              </a:rPr>
              <a:t>X</a:t>
            </a:r>
          </a:p>
        </p:txBody>
      </p:sp>
      <p:sp>
        <p:nvSpPr>
          <p:cNvPr id="30724" name="Rectangle 4">
            <a:extLst>
              <a:ext uri="{FF2B5EF4-FFF2-40B4-BE49-F238E27FC236}">
                <a16:creationId xmlns:a16="http://schemas.microsoft.com/office/drawing/2014/main" id="{B63AE941-698D-E74C-9784-1B605425A8F2}"/>
              </a:ext>
            </a:extLst>
          </p:cNvPr>
          <p:cNvSpPr>
            <a:spLocks noChangeArrowheads="1"/>
          </p:cNvSpPr>
          <p:nvPr>
            <p:custDataLst>
              <p:tags r:id="rId3"/>
            </p:custDataLst>
          </p:nvPr>
        </p:nvSpPr>
        <p:spPr bwMode="auto">
          <a:xfrm>
            <a:off x="6743443" y="3069872"/>
            <a:ext cx="2439771"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a:latin typeface="Andale Mono" panose="020B0509000000000004" pitchFamily="49" charset="0"/>
              </a:rPr>
              <a:t>Execution Time</a:t>
            </a:r>
            <a:r>
              <a:rPr lang="en-US" altLang="en-US" sz="2000" baseline="-25000">
                <a:latin typeface="Andale Mono" panose="020B0509000000000004" pitchFamily="49" charset="0"/>
              </a:rPr>
              <a:t>X</a:t>
            </a:r>
          </a:p>
        </p:txBody>
      </p:sp>
      <p:sp>
        <p:nvSpPr>
          <p:cNvPr id="30725" name="Rectangle 5">
            <a:extLst>
              <a:ext uri="{FF2B5EF4-FFF2-40B4-BE49-F238E27FC236}">
                <a16:creationId xmlns:a16="http://schemas.microsoft.com/office/drawing/2014/main" id="{04489018-CF14-8C4B-983D-02CDD38A5F26}"/>
              </a:ext>
            </a:extLst>
          </p:cNvPr>
          <p:cNvSpPr>
            <a:spLocks noChangeArrowheads="1"/>
          </p:cNvSpPr>
          <p:nvPr>
            <p:custDataLst>
              <p:tags r:id="rId4"/>
            </p:custDataLst>
          </p:nvPr>
        </p:nvSpPr>
        <p:spPr bwMode="auto">
          <a:xfrm>
            <a:off x="4210341" y="3069568"/>
            <a:ext cx="1978107"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dirty="0" err="1">
                <a:latin typeface="Andale Mono" panose="020B0509000000000004" pitchFamily="49" charset="0"/>
              </a:rPr>
              <a:t>Performance</a:t>
            </a:r>
            <a:r>
              <a:rPr lang="en-US" altLang="en-US" sz="2000" baseline="-25000" dirty="0" err="1">
                <a:latin typeface="Andale Mono" panose="020B0509000000000004" pitchFamily="49" charset="0"/>
              </a:rPr>
              <a:t>Y</a:t>
            </a:r>
            <a:endParaRPr lang="en-US" altLang="en-US" sz="2000" baseline="-25000" dirty="0">
              <a:latin typeface="Andale Mono" panose="020B0509000000000004" pitchFamily="49" charset="0"/>
            </a:endParaRPr>
          </a:p>
        </p:txBody>
      </p:sp>
      <p:sp>
        <p:nvSpPr>
          <p:cNvPr id="30726" name="Rectangle 6">
            <a:extLst>
              <a:ext uri="{FF2B5EF4-FFF2-40B4-BE49-F238E27FC236}">
                <a16:creationId xmlns:a16="http://schemas.microsoft.com/office/drawing/2014/main" id="{B9C4DB6E-AD1F-3B4B-8643-AEF5688E9EA3}"/>
              </a:ext>
            </a:extLst>
          </p:cNvPr>
          <p:cNvSpPr>
            <a:spLocks noChangeArrowheads="1"/>
          </p:cNvSpPr>
          <p:nvPr>
            <p:custDataLst>
              <p:tags r:id="rId5"/>
            </p:custDataLst>
          </p:nvPr>
        </p:nvSpPr>
        <p:spPr bwMode="auto">
          <a:xfrm>
            <a:off x="1791870" y="2887552"/>
            <a:ext cx="1259961"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spcBef>
                <a:spcPct val="0"/>
              </a:spcBef>
              <a:buClrTx/>
              <a:buSzTx/>
              <a:buFontTx/>
              <a:buNone/>
            </a:pPr>
            <a:r>
              <a:rPr lang="en-US" altLang="en-US" sz="2000" dirty="0">
                <a:latin typeface="Andale Mono" panose="020B0509000000000004" pitchFamily="49" charset="0"/>
              </a:rPr>
              <a:t>Speedup</a:t>
            </a:r>
          </a:p>
        </p:txBody>
      </p:sp>
      <p:sp>
        <p:nvSpPr>
          <p:cNvPr id="30727" name="Rectangle 7">
            <a:extLst>
              <a:ext uri="{FF2B5EF4-FFF2-40B4-BE49-F238E27FC236}">
                <a16:creationId xmlns:a16="http://schemas.microsoft.com/office/drawing/2014/main" id="{1982C8E6-9E42-5F4A-B68D-4E384709315F}"/>
              </a:ext>
            </a:extLst>
          </p:cNvPr>
          <p:cNvSpPr>
            <a:spLocks noChangeArrowheads="1"/>
          </p:cNvSpPr>
          <p:nvPr>
            <p:custDataLst>
              <p:tags r:id="rId6"/>
            </p:custDataLst>
          </p:nvPr>
        </p:nvSpPr>
        <p:spPr bwMode="auto">
          <a:xfrm>
            <a:off x="6743443" y="2765072"/>
            <a:ext cx="2439771"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a:latin typeface="Andale Mono" panose="020B0509000000000004" pitchFamily="49" charset="0"/>
              </a:rPr>
              <a:t>Execution Time</a:t>
            </a:r>
            <a:r>
              <a:rPr lang="en-US" altLang="en-US" sz="2000" baseline="-25000">
                <a:latin typeface="Andale Mono" panose="020B0509000000000004" pitchFamily="49" charset="0"/>
              </a:rPr>
              <a:t>Y</a:t>
            </a:r>
          </a:p>
        </p:txBody>
      </p:sp>
      <p:sp>
        <p:nvSpPr>
          <p:cNvPr id="30728" name="Line 8">
            <a:extLst>
              <a:ext uri="{FF2B5EF4-FFF2-40B4-BE49-F238E27FC236}">
                <a16:creationId xmlns:a16="http://schemas.microsoft.com/office/drawing/2014/main" id="{F63CAC84-61A2-3545-9F75-147A308256BB}"/>
              </a:ext>
            </a:extLst>
          </p:cNvPr>
          <p:cNvSpPr>
            <a:spLocks noChangeShapeType="1"/>
          </p:cNvSpPr>
          <p:nvPr>
            <p:custDataLst>
              <p:tags r:id="rId7"/>
            </p:custDataLst>
          </p:nvPr>
        </p:nvSpPr>
        <p:spPr bwMode="auto">
          <a:xfrm>
            <a:off x="4224627" y="3114017"/>
            <a:ext cx="1600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ndale Mono" panose="020B0509000000000004" pitchFamily="49" charset="0"/>
            </a:endParaRPr>
          </a:p>
        </p:txBody>
      </p:sp>
      <p:sp>
        <p:nvSpPr>
          <p:cNvPr id="30729" name="Line 9">
            <a:extLst>
              <a:ext uri="{FF2B5EF4-FFF2-40B4-BE49-F238E27FC236}">
                <a16:creationId xmlns:a16="http://schemas.microsoft.com/office/drawing/2014/main" id="{91835716-88BA-9440-8DB1-739D2D364457}"/>
              </a:ext>
            </a:extLst>
          </p:cNvPr>
          <p:cNvSpPr>
            <a:spLocks noChangeShapeType="1"/>
          </p:cNvSpPr>
          <p:nvPr>
            <p:custDataLst>
              <p:tags r:id="rId8"/>
            </p:custDataLst>
          </p:nvPr>
        </p:nvSpPr>
        <p:spPr bwMode="auto">
          <a:xfrm>
            <a:off x="6910131" y="3114321"/>
            <a:ext cx="1600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ndale Mono" panose="020B0509000000000004" pitchFamily="49" charset="0"/>
            </a:endParaRPr>
          </a:p>
        </p:txBody>
      </p:sp>
      <p:sp>
        <p:nvSpPr>
          <p:cNvPr id="30730" name="Rectangle 10">
            <a:extLst>
              <a:ext uri="{FF2B5EF4-FFF2-40B4-BE49-F238E27FC236}">
                <a16:creationId xmlns:a16="http://schemas.microsoft.com/office/drawing/2014/main" id="{BBA244C2-6AF7-C94C-ADA6-851EA0BDD814}"/>
              </a:ext>
            </a:extLst>
          </p:cNvPr>
          <p:cNvSpPr>
            <a:spLocks noChangeArrowheads="1"/>
          </p:cNvSpPr>
          <p:nvPr>
            <p:custDataLst>
              <p:tags r:id="rId9"/>
            </p:custDataLst>
          </p:nvPr>
        </p:nvSpPr>
        <p:spPr bwMode="auto">
          <a:xfrm>
            <a:off x="3779806" y="2957056"/>
            <a:ext cx="30617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dirty="0">
                <a:latin typeface="Andale Mono" panose="020B0509000000000004" pitchFamily="49" charset="0"/>
              </a:rPr>
              <a:t>=</a:t>
            </a:r>
          </a:p>
        </p:txBody>
      </p:sp>
      <p:sp>
        <p:nvSpPr>
          <p:cNvPr id="30731" name="Rectangle 11">
            <a:extLst>
              <a:ext uri="{FF2B5EF4-FFF2-40B4-BE49-F238E27FC236}">
                <a16:creationId xmlns:a16="http://schemas.microsoft.com/office/drawing/2014/main" id="{4464FD62-9CE9-1D4C-BE20-4BF99426CA8F}"/>
              </a:ext>
            </a:extLst>
          </p:cNvPr>
          <p:cNvSpPr>
            <a:spLocks noChangeArrowheads="1"/>
          </p:cNvSpPr>
          <p:nvPr>
            <p:custDataLst>
              <p:tags r:id="rId10"/>
            </p:custDataLst>
          </p:nvPr>
        </p:nvSpPr>
        <p:spPr bwMode="auto">
          <a:xfrm>
            <a:off x="6254153" y="2949108"/>
            <a:ext cx="30617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dirty="0">
                <a:latin typeface="Andale Mono" panose="020B0509000000000004" pitchFamily="49" charset="0"/>
              </a:rPr>
              <a:t>=</a:t>
            </a:r>
          </a:p>
        </p:txBody>
      </p:sp>
      <p:sp>
        <p:nvSpPr>
          <p:cNvPr id="30732" name="Rectangle 12">
            <a:extLst>
              <a:ext uri="{FF2B5EF4-FFF2-40B4-BE49-F238E27FC236}">
                <a16:creationId xmlns:a16="http://schemas.microsoft.com/office/drawing/2014/main" id="{BB82DA57-8D56-9D4E-AF9E-C295F73DA3AC}"/>
              </a:ext>
            </a:extLst>
          </p:cNvPr>
          <p:cNvSpPr>
            <a:spLocks noChangeArrowheads="1"/>
          </p:cNvSpPr>
          <p:nvPr>
            <p:custDataLst>
              <p:tags r:id="rId11"/>
            </p:custDataLst>
          </p:nvPr>
        </p:nvSpPr>
        <p:spPr bwMode="auto">
          <a:xfrm>
            <a:off x="9261526" y="2933923"/>
            <a:ext cx="306175" cy="3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latin typeface="Andale Mono" panose="020B0509000000000004" pitchFamily="49" charset="0"/>
              </a:rPr>
              <a:t>=</a:t>
            </a:r>
          </a:p>
        </p:txBody>
      </p:sp>
      <p:sp>
        <p:nvSpPr>
          <p:cNvPr id="30733" name="Rectangle 13">
            <a:extLst>
              <a:ext uri="{FF2B5EF4-FFF2-40B4-BE49-F238E27FC236}">
                <a16:creationId xmlns:a16="http://schemas.microsoft.com/office/drawing/2014/main" id="{780DC8EB-320C-E64F-991A-49E966951E26}"/>
              </a:ext>
            </a:extLst>
          </p:cNvPr>
          <p:cNvSpPr>
            <a:spLocks noChangeArrowheads="1"/>
          </p:cNvSpPr>
          <p:nvPr>
            <p:custDataLst>
              <p:tags r:id="rId12"/>
            </p:custDataLst>
          </p:nvPr>
        </p:nvSpPr>
        <p:spPr bwMode="auto">
          <a:xfrm>
            <a:off x="9642525" y="2911699"/>
            <a:ext cx="320602" cy="3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800">
                <a:latin typeface="Andale Mono" panose="020B0509000000000004" pitchFamily="49" charset="0"/>
              </a:rPr>
              <a:t>n</a:t>
            </a:r>
          </a:p>
        </p:txBody>
      </p:sp>
      <p:sp>
        <p:nvSpPr>
          <p:cNvPr id="30734" name="Text Box 14">
            <a:extLst>
              <a:ext uri="{FF2B5EF4-FFF2-40B4-BE49-F238E27FC236}">
                <a16:creationId xmlns:a16="http://schemas.microsoft.com/office/drawing/2014/main" id="{56AC05B5-71C6-BD44-902E-C768DCB85CD7}"/>
              </a:ext>
            </a:extLst>
          </p:cNvPr>
          <p:cNvSpPr txBox="1">
            <a:spLocks noChangeArrowheads="1"/>
          </p:cNvSpPr>
          <p:nvPr>
            <p:custDataLst>
              <p:tags r:id="rId13"/>
            </p:custDataLst>
          </p:nvPr>
        </p:nvSpPr>
        <p:spPr bwMode="auto">
          <a:xfrm>
            <a:off x="2894927" y="2933589"/>
            <a:ext cx="873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800">
                <a:latin typeface="Andale Mono" panose="020B0509000000000004" pitchFamily="49" charset="0"/>
              </a:rPr>
              <a:t>(X/Y)</a:t>
            </a:r>
          </a:p>
        </p:txBody>
      </p:sp>
    </p:spTree>
    <p:extLst>
      <p:ext uri="{BB962C8B-B14F-4D97-AF65-F5344CB8AC3E}">
        <p14:creationId xmlns:p14="http://schemas.microsoft.com/office/powerpoint/2010/main" val="217014125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FBC8AD8-6FEB-2446-948E-6BFED44CA3E2}"/>
              </a:ext>
            </a:extLst>
          </p:cNvPr>
          <p:cNvSpPr>
            <a:spLocks noGrp="1" noChangeArrowheads="1"/>
          </p:cNvSpPr>
          <p:nvPr>
            <p:ph type="title"/>
            <p:custDataLst>
              <p:tags r:id="rId1"/>
            </p:custDataLst>
          </p:nvPr>
        </p:nvSpPr>
        <p:spPr/>
        <p:txBody>
          <a:bodyPr/>
          <a:lstStyle/>
          <a:p>
            <a:r>
              <a:rPr lang="en-US" altLang="en-US"/>
              <a:t>Example</a:t>
            </a:r>
          </a:p>
        </p:txBody>
      </p:sp>
      <p:sp>
        <p:nvSpPr>
          <p:cNvPr id="32771" name="Rectangle 3">
            <a:extLst>
              <a:ext uri="{FF2B5EF4-FFF2-40B4-BE49-F238E27FC236}">
                <a16:creationId xmlns:a16="http://schemas.microsoft.com/office/drawing/2014/main" id="{5AFBA3AF-A1E7-324D-8043-9B5C7C982A1A}"/>
              </a:ext>
            </a:extLst>
          </p:cNvPr>
          <p:cNvSpPr>
            <a:spLocks noGrp="1" noChangeArrowheads="1"/>
          </p:cNvSpPr>
          <p:nvPr>
            <p:ph type="body" idx="1"/>
            <p:custDataLst>
              <p:tags r:id="rId2"/>
            </p:custDataLst>
          </p:nvPr>
        </p:nvSpPr>
        <p:spPr/>
        <p:txBody>
          <a:bodyPr/>
          <a:lstStyle/>
          <a:p>
            <a:r>
              <a:rPr lang="en-US" altLang="en-US" dirty="0"/>
              <a:t>Machine A runs program C in 9 seconds.</a:t>
            </a:r>
          </a:p>
          <a:p>
            <a:r>
              <a:rPr lang="en-US" altLang="en-US" dirty="0"/>
              <a:t>Machine B runs the same program in 6 seconds.</a:t>
            </a:r>
          </a:p>
          <a:p>
            <a:r>
              <a:rPr lang="en-US" altLang="en-US" dirty="0"/>
              <a:t>What is the </a:t>
            </a:r>
            <a:r>
              <a:rPr lang="en-US" altLang="en-US" b="1" dirty="0">
                <a:solidFill>
                  <a:srgbClr val="7030A0"/>
                </a:solidFill>
              </a:rPr>
              <a:t>speedup</a:t>
            </a:r>
            <a:r>
              <a:rPr lang="en-US" altLang="en-US" dirty="0"/>
              <a:t> we see if we move to Machine B from Machine A?</a:t>
            </a:r>
          </a:p>
          <a:p>
            <a:endParaRPr lang="en-US" altLang="en-US" dirty="0"/>
          </a:p>
        </p:txBody>
      </p:sp>
      <p:pic>
        <p:nvPicPr>
          <p:cNvPr id="4" name="Picture 3">
            <a:extLst>
              <a:ext uri="{FF2B5EF4-FFF2-40B4-BE49-F238E27FC236}">
                <a16:creationId xmlns:a16="http://schemas.microsoft.com/office/drawing/2014/main" id="{ECDE5553-C887-1044-AC25-21C7C8AC78FA}"/>
              </a:ext>
            </a:extLst>
          </p:cNvPr>
          <p:cNvPicPr>
            <a:picLocks noChangeAspect="1"/>
          </p:cNvPicPr>
          <p:nvPr/>
        </p:nvPicPr>
        <p:blipFill>
          <a:blip r:embed="rId5"/>
          <a:stretch>
            <a:fillRect/>
          </a:stretch>
        </p:blipFill>
        <p:spPr>
          <a:xfrm>
            <a:off x="3115485" y="5442990"/>
            <a:ext cx="8466915" cy="865737"/>
          </a:xfrm>
          <a:prstGeom prst="rect">
            <a:avLst/>
          </a:prstGeom>
        </p:spPr>
      </p:pic>
    </p:spTree>
    <p:extLst>
      <p:ext uri="{BB962C8B-B14F-4D97-AF65-F5344CB8AC3E}">
        <p14:creationId xmlns:p14="http://schemas.microsoft.com/office/powerpoint/2010/main" val="27425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systems design </a:t>
            </a:r>
            <a:r>
              <a:rPr lang="en-US" dirty="0">
                <a:sym typeface="Wingdings" pitchFamily="2" charset="2"/>
              </a:rPr>
              <a:t> Trade-offs</a:t>
            </a:r>
            <a:endParaRPr lang="en-US" dirty="0"/>
          </a:p>
        </p:txBody>
      </p:sp>
      <p:sp>
        <p:nvSpPr>
          <p:cNvPr id="3" name="Content Placeholder 2"/>
          <p:cNvSpPr>
            <a:spLocks noGrp="1"/>
          </p:cNvSpPr>
          <p:nvPr>
            <p:ph idx="1"/>
          </p:nvPr>
        </p:nvSpPr>
        <p:spPr>
          <a:xfrm>
            <a:off x="838200" y="1355558"/>
            <a:ext cx="10515600" cy="792731"/>
          </a:xfrm>
        </p:spPr>
        <p:txBody>
          <a:bodyPr/>
          <a:lstStyle/>
          <a:p>
            <a:r>
              <a:rPr lang="en-US" dirty="0"/>
              <a:t>Performance, power, cost, programming choice,…etc.</a:t>
            </a:r>
          </a:p>
        </p:txBody>
      </p:sp>
      <p:sp>
        <p:nvSpPr>
          <p:cNvPr id="6" name="Rounded Rectangle 5"/>
          <p:cNvSpPr/>
          <p:nvPr/>
        </p:nvSpPr>
        <p:spPr>
          <a:xfrm>
            <a:off x="991518" y="1850834"/>
            <a:ext cx="3866920" cy="3933021"/>
          </a:xfrm>
          <a:prstGeom prst="roundRect">
            <a:avLst>
              <a:gd name="adj" fmla="val 5439"/>
            </a:avLst>
          </a:prstGeom>
          <a:solidFill>
            <a:schemeClr val="tx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Rounded Rectangle 6"/>
          <p:cNvSpPr/>
          <p:nvPr/>
        </p:nvSpPr>
        <p:spPr>
          <a:xfrm>
            <a:off x="1189822" y="2666082"/>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Matrix Vector Multiplication</a:t>
            </a:r>
          </a:p>
        </p:txBody>
      </p:sp>
      <p:sp>
        <p:nvSpPr>
          <p:cNvPr id="8" name="Rounded Rectangle 7"/>
          <p:cNvSpPr/>
          <p:nvPr/>
        </p:nvSpPr>
        <p:spPr>
          <a:xfrm>
            <a:off x="1187986" y="4448978"/>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Prefix sum</a:t>
            </a:r>
          </a:p>
        </p:txBody>
      </p:sp>
      <p:sp>
        <p:nvSpPr>
          <p:cNvPr id="9" name="TextBox 8"/>
          <p:cNvSpPr txBox="1"/>
          <p:nvPr/>
        </p:nvSpPr>
        <p:spPr>
          <a:xfrm>
            <a:off x="6720285" y="2930485"/>
            <a:ext cx="1586973" cy="646331"/>
          </a:xfrm>
          <a:prstGeom prst="rect">
            <a:avLst/>
          </a:prstGeom>
          <a:noFill/>
        </p:spPr>
        <p:txBody>
          <a:bodyPr wrap="none" rtlCol="0">
            <a:spAutoFit/>
          </a:bodyPr>
          <a:lstStyle/>
          <a:p>
            <a:r>
              <a:rPr lang="en-US" sz="3600" i="1" dirty="0"/>
              <a:t>Parallel</a:t>
            </a:r>
          </a:p>
        </p:txBody>
      </p:sp>
      <p:sp>
        <p:nvSpPr>
          <p:cNvPr id="10" name="TextBox 9"/>
          <p:cNvSpPr txBox="1"/>
          <p:nvPr/>
        </p:nvSpPr>
        <p:spPr>
          <a:xfrm>
            <a:off x="6652351" y="4724399"/>
            <a:ext cx="2163285" cy="646331"/>
          </a:xfrm>
          <a:prstGeom prst="rect">
            <a:avLst/>
          </a:prstGeom>
          <a:noFill/>
        </p:spPr>
        <p:txBody>
          <a:bodyPr wrap="none" rtlCol="0">
            <a:spAutoFit/>
          </a:bodyPr>
          <a:lstStyle/>
          <a:p>
            <a:r>
              <a:rPr lang="en-US" sz="3600" i="1" dirty="0"/>
              <a:t>Sequential</a:t>
            </a:r>
          </a:p>
        </p:txBody>
      </p:sp>
      <p:cxnSp>
        <p:nvCxnSpPr>
          <p:cNvPr id="12" name="Straight Arrow Connector 11"/>
          <p:cNvCxnSpPr>
            <a:stCxn id="7" idx="3"/>
            <a:endCxn id="9" idx="1"/>
          </p:cNvCxnSpPr>
          <p:nvPr/>
        </p:nvCxnSpPr>
        <p:spPr>
          <a:xfrm flipV="1">
            <a:off x="4693186" y="3253651"/>
            <a:ext cx="2027099" cy="73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10" idx="1"/>
          </p:cNvCxnSpPr>
          <p:nvPr/>
        </p:nvCxnSpPr>
        <p:spPr>
          <a:xfrm>
            <a:off x="4691350" y="5043889"/>
            <a:ext cx="1961001" cy="36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277957" y="1949986"/>
            <a:ext cx="3327094" cy="594910"/>
          </a:xfrm>
          <a:prstGeom prst="roundRect">
            <a:avLst/>
          </a:prstGeom>
          <a:solidFill>
            <a:srgbClr val="00B05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FPGA + CPU</a:t>
            </a:r>
          </a:p>
        </p:txBody>
      </p:sp>
      <p:sp>
        <p:nvSpPr>
          <p:cNvPr id="4" name="Footer Placeholder 3">
            <a:extLst>
              <a:ext uri="{FF2B5EF4-FFF2-40B4-BE49-F238E27FC236}">
                <a16:creationId xmlns:a16="http://schemas.microsoft.com/office/drawing/2014/main" id="{A95D92B4-226C-C34E-B98E-A2B2B85535B4}"/>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B01EEB6-177D-F046-AC2B-F32FCD86DEC2}"/>
              </a:ext>
            </a:extLst>
          </p:cNvPr>
          <p:cNvSpPr>
            <a:spLocks noGrp="1" noChangeArrowheads="1"/>
          </p:cNvSpPr>
          <p:nvPr>
            <p:ph type="title"/>
            <p:custDataLst>
              <p:tags r:id="rId1"/>
            </p:custDataLst>
          </p:nvPr>
        </p:nvSpPr>
        <p:spPr>
          <a:noFill/>
        </p:spPr>
        <p:txBody>
          <a:bodyPr/>
          <a:lstStyle/>
          <a:p>
            <a:r>
              <a:rPr lang="en-US" altLang="en-US"/>
              <a:t>What is Time?</a:t>
            </a:r>
          </a:p>
        </p:txBody>
      </p:sp>
      <p:sp>
        <p:nvSpPr>
          <p:cNvPr id="40963" name="Rectangle 3">
            <a:extLst>
              <a:ext uri="{FF2B5EF4-FFF2-40B4-BE49-F238E27FC236}">
                <a16:creationId xmlns:a16="http://schemas.microsoft.com/office/drawing/2014/main" id="{2DFAD0C2-00D5-5F42-83DD-F64421DFF180}"/>
              </a:ext>
            </a:extLst>
          </p:cNvPr>
          <p:cNvSpPr>
            <a:spLocks noGrp="1" noChangeArrowheads="1"/>
          </p:cNvSpPr>
          <p:nvPr>
            <p:ph type="body" idx="1"/>
            <p:custDataLst>
              <p:tags r:id="rId2"/>
            </p:custDataLst>
          </p:nvPr>
        </p:nvSpPr>
        <p:spPr>
          <a:xfrm>
            <a:off x="609600" y="1417639"/>
            <a:ext cx="10972800" cy="4708525"/>
          </a:xfrm>
          <a:noFill/>
        </p:spPr>
        <p:txBody>
          <a:bodyPr>
            <a:normAutofit/>
          </a:bodyPr>
          <a:lstStyle/>
          <a:p>
            <a:pPr>
              <a:buFontTx/>
              <a:buNone/>
            </a:pPr>
            <a:r>
              <a:rPr lang="en-US" altLang="en-US" dirty="0"/>
              <a:t>CPU Execution Time = CPU clock cycles * Clock cycle time</a:t>
            </a:r>
          </a:p>
          <a:p>
            <a:pPr lvl="1"/>
            <a:r>
              <a:rPr lang="en-US" altLang="en-US" dirty="0"/>
              <a:t>Every conventional processor has a clock with an associated clock cycle time or clock rate</a:t>
            </a:r>
          </a:p>
          <a:p>
            <a:pPr lvl="1"/>
            <a:endParaRPr lang="en-US" altLang="en-US" dirty="0"/>
          </a:p>
          <a:p>
            <a:pPr lvl="1"/>
            <a:r>
              <a:rPr lang="en-US" altLang="en-US" dirty="0"/>
              <a:t>Every program runs in an integral number (whole number) of clock cycles</a:t>
            </a:r>
          </a:p>
          <a:p>
            <a:endParaRPr lang="en-US" altLang="en-US" dirty="0"/>
          </a:p>
          <a:p>
            <a:pPr marL="0" indent="0">
              <a:buNone/>
            </a:pPr>
            <a:r>
              <a:rPr lang="en-US" altLang="en-US" dirty="0"/>
              <a:t>Cycle Time</a:t>
            </a:r>
          </a:p>
          <a:p>
            <a:pPr marL="0" indent="0">
              <a:buNone/>
            </a:pPr>
            <a:r>
              <a:rPr lang="en-US" altLang="en-US" sz="2133" dirty="0">
                <a:latin typeface="Seravek ExtraLight" panose="020B0503040000020004" pitchFamily="34" charset="0"/>
              </a:rPr>
              <a:t>MHz = millions of cycles/second, GHz = billions of cycles/second</a:t>
            </a:r>
          </a:p>
          <a:p>
            <a:pPr marL="0" indent="0">
              <a:buNone/>
            </a:pPr>
            <a:r>
              <a:rPr lang="en-US" altLang="en-US" sz="2133" dirty="0">
                <a:latin typeface="Seravek ExtraLight" panose="020B0503040000020004" pitchFamily="34" charset="0"/>
              </a:rPr>
              <a:t>X MHz = 1000/X nanoseconds cycle time</a:t>
            </a:r>
          </a:p>
          <a:p>
            <a:pPr marL="0" indent="0">
              <a:buNone/>
            </a:pPr>
            <a:r>
              <a:rPr lang="en-US" altLang="en-US" sz="2133" dirty="0">
                <a:latin typeface="Seravek ExtraLight" panose="020B0503040000020004" pitchFamily="34" charset="0"/>
              </a:rPr>
              <a:t>Y GHz = 1/Y nanoseconds cycle time</a:t>
            </a:r>
          </a:p>
        </p:txBody>
      </p:sp>
      <p:grpSp>
        <p:nvGrpSpPr>
          <p:cNvPr id="2" name="Group 1">
            <a:extLst>
              <a:ext uri="{FF2B5EF4-FFF2-40B4-BE49-F238E27FC236}">
                <a16:creationId xmlns:a16="http://schemas.microsoft.com/office/drawing/2014/main" id="{217C433B-CA0D-004D-A948-A41B54922A5F}"/>
              </a:ext>
            </a:extLst>
          </p:cNvPr>
          <p:cNvGrpSpPr/>
          <p:nvPr/>
        </p:nvGrpSpPr>
        <p:grpSpPr>
          <a:xfrm>
            <a:off x="1744257" y="2787275"/>
            <a:ext cx="3505201" cy="260351"/>
            <a:chOff x="2488406" y="3336131"/>
            <a:chExt cx="2628901" cy="195263"/>
          </a:xfrm>
        </p:grpSpPr>
        <p:cxnSp>
          <p:nvCxnSpPr>
            <p:cNvPr id="40964" name="Straight Connector 4">
              <a:extLst>
                <a:ext uri="{FF2B5EF4-FFF2-40B4-BE49-F238E27FC236}">
                  <a16:creationId xmlns:a16="http://schemas.microsoft.com/office/drawing/2014/main" id="{EFCF1447-1B6B-1D42-8C51-14C8549C3EA8}"/>
                </a:ext>
              </a:extLst>
            </p:cNvPr>
            <p:cNvCxnSpPr>
              <a:cxnSpLocks noChangeShapeType="1"/>
            </p:cNvCxnSpPr>
            <p:nvPr>
              <p:custDataLst>
                <p:tags r:id="rId3"/>
              </p:custDataLst>
            </p:nvPr>
          </p:nvCxnSpPr>
          <p:spPr bwMode="auto">
            <a:xfrm rot="5400000" flipH="1" flipV="1">
              <a:off x="2397323" y="3431977"/>
              <a:ext cx="191691"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65" name="Straight Connector 5">
              <a:extLst>
                <a:ext uri="{FF2B5EF4-FFF2-40B4-BE49-F238E27FC236}">
                  <a16:creationId xmlns:a16="http://schemas.microsoft.com/office/drawing/2014/main" id="{0B80C4BA-8FBC-7740-BFB8-9BB85DA7C0A5}"/>
                </a:ext>
              </a:extLst>
            </p:cNvPr>
            <p:cNvCxnSpPr>
              <a:cxnSpLocks noChangeShapeType="1"/>
            </p:cNvCxnSpPr>
            <p:nvPr>
              <p:custDataLst>
                <p:tags r:id="rId4"/>
              </p:custDataLst>
            </p:nvPr>
          </p:nvCxnSpPr>
          <p:spPr bwMode="auto">
            <a:xfrm rot="5400000" flipH="1" flipV="1">
              <a:off x="2554486" y="3434358"/>
              <a:ext cx="191691"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66" name="Straight Connector 8">
              <a:extLst>
                <a:ext uri="{FF2B5EF4-FFF2-40B4-BE49-F238E27FC236}">
                  <a16:creationId xmlns:a16="http://schemas.microsoft.com/office/drawing/2014/main" id="{4E071AA3-055E-2342-861B-23609B895EE9}"/>
                </a:ext>
              </a:extLst>
            </p:cNvPr>
            <p:cNvCxnSpPr>
              <a:cxnSpLocks noChangeShapeType="1"/>
            </p:cNvCxnSpPr>
            <p:nvPr>
              <p:custDataLst>
                <p:tags r:id="rId5"/>
              </p:custDataLst>
            </p:nvPr>
          </p:nvCxnSpPr>
          <p:spPr bwMode="auto">
            <a:xfrm>
              <a:off x="2488406" y="3338513"/>
              <a:ext cx="163116"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67" name="Straight Connector 9">
              <a:extLst>
                <a:ext uri="{FF2B5EF4-FFF2-40B4-BE49-F238E27FC236}">
                  <a16:creationId xmlns:a16="http://schemas.microsoft.com/office/drawing/2014/main" id="{38E07078-0876-2B4F-9204-20E1584C0310}"/>
                </a:ext>
              </a:extLst>
            </p:cNvPr>
            <p:cNvCxnSpPr>
              <a:cxnSpLocks noChangeShapeType="1"/>
            </p:cNvCxnSpPr>
            <p:nvPr>
              <p:custDataLst>
                <p:tags r:id="rId6"/>
              </p:custDataLst>
            </p:nvPr>
          </p:nvCxnSpPr>
          <p:spPr bwMode="auto">
            <a:xfrm>
              <a:off x="2658666" y="3526631"/>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68" name="Straight Connector 10">
              <a:extLst>
                <a:ext uri="{FF2B5EF4-FFF2-40B4-BE49-F238E27FC236}">
                  <a16:creationId xmlns:a16="http://schemas.microsoft.com/office/drawing/2014/main" id="{29035B43-7E8C-9B49-8E97-21B511C345D6}"/>
                </a:ext>
              </a:extLst>
            </p:cNvPr>
            <p:cNvCxnSpPr>
              <a:cxnSpLocks noChangeShapeType="1"/>
            </p:cNvCxnSpPr>
            <p:nvPr>
              <p:custDataLst>
                <p:tags r:id="rId7"/>
              </p:custDataLst>
            </p:nvPr>
          </p:nvCxnSpPr>
          <p:spPr bwMode="auto">
            <a:xfrm rot="5400000" flipH="1" flipV="1">
              <a:off x="2725936" y="3431977"/>
              <a:ext cx="191691"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69" name="Straight Connector 11">
              <a:extLst>
                <a:ext uri="{FF2B5EF4-FFF2-40B4-BE49-F238E27FC236}">
                  <a16:creationId xmlns:a16="http://schemas.microsoft.com/office/drawing/2014/main" id="{C317F286-3295-9748-9BF5-3BBFC0D933C2}"/>
                </a:ext>
              </a:extLst>
            </p:cNvPr>
            <p:cNvCxnSpPr>
              <a:cxnSpLocks noChangeShapeType="1"/>
            </p:cNvCxnSpPr>
            <p:nvPr>
              <p:custDataLst>
                <p:tags r:id="rId8"/>
              </p:custDataLst>
            </p:nvPr>
          </p:nvCxnSpPr>
          <p:spPr bwMode="auto">
            <a:xfrm rot="5400000" flipH="1" flipV="1">
              <a:off x="2883098" y="3434358"/>
              <a:ext cx="191691"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0" name="Straight Connector 12">
              <a:extLst>
                <a:ext uri="{FF2B5EF4-FFF2-40B4-BE49-F238E27FC236}">
                  <a16:creationId xmlns:a16="http://schemas.microsoft.com/office/drawing/2014/main" id="{ABB7EB9C-C5A4-0743-AD01-D5052304B670}"/>
                </a:ext>
              </a:extLst>
            </p:cNvPr>
            <p:cNvCxnSpPr>
              <a:cxnSpLocks noChangeShapeType="1"/>
            </p:cNvCxnSpPr>
            <p:nvPr>
              <p:custDataLst>
                <p:tags r:id="rId9"/>
              </p:custDataLst>
            </p:nvPr>
          </p:nvCxnSpPr>
          <p:spPr bwMode="auto">
            <a:xfrm>
              <a:off x="2817019" y="3338513"/>
              <a:ext cx="163116"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1" name="Straight Connector 13">
              <a:extLst>
                <a:ext uri="{FF2B5EF4-FFF2-40B4-BE49-F238E27FC236}">
                  <a16:creationId xmlns:a16="http://schemas.microsoft.com/office/drawing/2014/main" id="{1BE84D7E-C565-9045-B3A1-9276C3C33EA6}"/>
                </a:ext>
              </a:extLst>
            </p:cNvPr>
            <p:cNvCxnSpPr>
              <a:cxnSpLocks noChangeShapeType="1"/>
            </p:cNvCxnSpPr>
            <p:nvPr>
              <p:custDataLst>
                <p:tags r:id="rId10"/>
              </p:custDataLst>
            </p:nvPr>
          </p:nvCxnSpPr>
          <p:spPr bwMode="auto">
            <a:xfrm>
              <a:off x="2987279" y="3527822"/>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2" name="Straight Connector 14">
              <a:extLst>
                <a:ext uri="{FF2B5EF4-FFF2-40B4-BE49-F238E27FC236}">
                  <a16:creationId xmlns:a16="http://schemas.microsoft.com/office/drawing/2014/main" id="{DEE05DA9-1B8C-1741-A3A1-194BDB76B689}"/>
                </a:ext>
              </a:extLst>
            </p:cNvPr>
            <p:cNvCxnSpPr>
              <a:cxnSpLocks noChangeShapeType="1"/>
            </p:cNvCxnSpPr>
            <p:nvPr>
              <p:custDataLst>
                <p:tags r:id="rId11"/>
              </p:custDataLst>
            </p:nvPr>
          </p:nvCxnSpPr>
          <p:spPr bwMode="auto">
            <a:xfrm rot="5400000" flipH="1" flipV="1">
              <a:off x="3056930" y="3431977"/>
              <a:ext cx="191691"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3" name="Straight Connector 15">
              <a:extLst>
                <a:ext uri="{FF2B5EF4-FFF2-40B4-BE49-F238E27FC236}">
                  <a16:creationId xmlns:a16="http://schemas.microsoft.com/office/drawing/2014/main" id="{E8D48473-EFDE-6B49-A75A-4DB1851822EE}"/>
                </a:ext>
              </a:extLst>
            </p:cNvPr>
            <p:cNvCxnSpPr>
              <a:cxnSpLocks noChangeShapeType="1"/>
            </p:cNvCxnSpPr>
            <p:nvPr>
              <p:custDataLst>
                <p:tags r:id="rId12"/>
              </p:custDataLst>
            </p:nvPr>
          </p:nvCxnSpPr>
          <p:spPr bwMode="auto">
            <a:xfrm rot="5400000" flipH="1" flipV="1">
              <a:off x="3215283" y="3434358"/>
              <a:ext cx="191691"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4" name="Straight Connector 16">
              <a:extLst>
                <a:ext uri="{FF2B5EF4-FFF2-40B4-BE49-F238E27FC236}">
                  <a16:creationId xmlns:a16="http://schemas.microsoft.com/office/drawing/2014/main" id="{4AE51044-E73F-2549-87E9-1928B06E2E5D}"/>
                </a:ext>
              </a:extLst>
            </p:cNvPr>
            <p:cNvCxnSpPr>
              <a:cxnSpLocks noChangeShapeType="1"/>
            </p:cNvCxnSpPr>
            <p:nvPr>
              <p:custDataLst>
                <p:tags r:id="rId13"/>
              </p:custDataLst>
            </p:nvPr>
          </p:nvCxnSpPr>
          <p:spPr bwMode="auto">
            <a:xfrm>
              <a:off x="3149204" y="3338513"/>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5" name="Straight Connector 17">
              <a:extLst>
                <a:ext uri="{FF2B5EF4-FFF2-40B4-BE49-F238E27FC236}">
                  <a16:creationId xmlns:a16="http://schemas.microsoft.com/office/drawing/2014/main" id="{AA38B357-F7EB-A84B-A1ED-43900EF6BF44}"/>
                </a:ext>
              </a:extLst>
            </p:cNvPr>
            <p:cNvCxnSpPr>
              <a:cxnSpLocks noChangeShapeType="1"/>
            </p:cNvCxnSpPr>
            <p:nvPr>
              <p:custDataLst>
                <p:tags r:id="rId14"/>
              </p:custDataLst>
            </p:nvPr>
          </p:nvCxnSpPr>
          <p:spPr bwMode="auto">
            <a:xfrm>
              <a:off x="3318273" y="3527822"/>
              <a:ext cx="16311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6" name="Straight Connector 18">
              <a:extLst>
                <a:ext uri="{FF2B5EF4-FFF2-40B4-BE49-F238E27FC236}">
                  <a16:creationId xmlns:a16="http://schemas.microsoft.com/office/drawing/2014/main" id="{18DC0900-4B40-3E4E-A838-2B97020F8545}"/>
                </a:ext>
              </a:extLst>
            </p:cNvPr>
            <p:cNvCxnSpPr>
              <a:cxnSpLocks noChangeShapeType="1"/>
            </p:cNvCxnSpPr>
            <p:nvPr>
              <p:custDataLst>
                <p:tags r:id="rId15"/>
              </p:custDataLst>
            </p:nvPr>
          </p:nvCxnSpPr>
          <p:spPr bwMode="auto">
            <a:xfrm rot="5400000" flipH="1" flipV="1">
              <a:off x="3385543" y="3433168"/>
              <a:ext cx="19169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7" name="Straight Connector 19">
              <a:extLst>
                <a:ext uri="{FF2B5EF4-FFF2-40B4-BE49-F238E27FC236}">
                  <a16:creationId xmlns:a16="http://schemas.microsoft.com/office/drawing/2014/main" id="{D0BA9556-4B55-8F43-B2B1-3FB184D553F0}"/>
                </a:ext>
              </a:extLst>
            </p:cNvPr>
            <p:cNvCxnSpPr>
              <a:cxnSpLocks noChangeShapeType="1"/>
            </p:cNvCxnSpPr>
            <p:nvPr>
              <p:custDataLst>
                <p:tags r:id="rId16"/>
              </p:custDataLst>
            </p:nvPr>
          </p:nvCxnSpPr>
          <p:spPr bwMode="auto">
            <a:xfrm rot="5400000" flipH="1" flipV="1">
              <a:off x="3543896" y="3435549"/>
              <a:ext cx="19169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8" name="Straight Connector 20">
              <a:extLst>
                <a:ext uri="{FF2B5EF4-FFF2-40B4-BE49-F238E27FC236}">
                  <a16:creationId xmlns:a16="http://schemas.microsoft.com/office/drawing/2014/main" id="{F6BB7F21-C43C-E241-83CB-FF253DE1183D}"/>
                </a:ext>
              </a:extLst>
            </p:cNvPr>
            <p:cNvCxnSpPr>
              <a:cxnSpLocks noChangeShapeType="1"/>
            </p:cNvCxnSpPr>
            <p:nvPr>
              <p:custDataLst>
                <p:tags r:id="rId17"/>
              </p:custDataLst>
            </p:nvPr>
          </p:nvCxnSpPr>
          <p:spPr bwMode="auto">
            <a:xfrm>
              <a:off x="3477816" y="3338513"/>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79" name="Straight Connector 21">
              <a:extLst>
                <a:ext uri="{FF2B5EF4-FFF2-40B4-BE49-F238E27FC236}">
                  <a16:creationId xmlns:a16="http://schemas.microsoft.com/office/drawing/2014/main" id="{553FD9AF-1119-5941-A2CF-A4653DBC1FD7}"/>
                </a:ext>
              </a:extLst>
            </p:cNvPr>
            <p:cNvCxnSpPr>
              <a:cxnSpLocks noChangeShapeType="1"/>
            </p:cNvCxnSpPr>
            <p:nvPr>
              <p:custDataLst>
                <p:tags r:id="rId18"/>
              </p:custDataLst>
            </p:nvPr>
          </p:nvCxnSpPr>
          <p:spPr bwMode="auto">
            <a:xfrm>
              <a:off x="3640931" y="3527822"/>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0" name="Straight Connector 22">
              <a:extLst>
                <a:ext uri="{FF2B5EF4-FFF2-40B4-BE49-F238E27FC236}">
                  <a16:creationId xmlns:a16="http://schemas.microsoft.com/office/drawing/2014/main" id="{5619F09D-946D-444A-B20B-F540556A8E7E}"/>
                </a:ext>
              </a:extLst>
            </p:cNvPr>
            <p:cNvCxnSpPr>
              <a:cxnSpLocks noChangeShapeType="1"/>
            </p:cNvCxnSpPr>
            <p:nvPr>
              <p:custDataLst>
                <p:tags r:id="rId19"/>
              </p:custDataLst>
            </p:nvPr>
          </p:nvCxnSpPr>
          <p:spPr bwMode="auto">
            <a:xfrm rot="5400000" flipH="1" flipV="1">
              <a:off x="3710583" y="3431977"/>
              <a:ext cx="191691"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1" name="Straight Connector 23">
              <a:extLst>
                <a:ext uri="{FF2B5EF4-FFF2-40B4-BE49-F238E27FC236}">
                  <a16:creationId xmlns:a16="http://schemas.microsoft.com/office/drawing/2014/main" id="{D955EF38-E5DD-9541-9862-DA1634694DA4}"/>
                </a:ext>
              </a:extLst>
            </p:cNvPr>
            <p:cNvCxnSpPr>
              <a:cxnSpLocks noChangeShapeType="1"/>
            </p:cNvCxnSpPr>
            <p:nvPr>
              <p:custDataLst>
                <p:tags r:id="rId20"/>
              </p:custDataLst>
            </p:nvPr>
          </p:nvCxnSpPr>
          <p:spPr bwMode="auto">
            <a:xfrm rot="5400000" flipH="1" flipV="1">
              <a:off x="3868936" y="3434358"/>
              <a:ext cx="191691"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2" name="Straight Connector 24">
              <a:extLst>
                <a:ext uri="{FF2B5EF4-FFF2-40B4-BE49-F238E27FC236}">
                  <a16:creationId xmlns:a16="http://schemas.microsoft.com/office/drawing/2014/main" id="{C08DAC32-1C15-874C-8472-B43C556D7882}"/>
                </a:ext>
              </a:extLst>
            </p:cNvPr>
            <p:cNvCxnSpPr>
              <a:cxnSpLocks noChangeShapeType="1"/>
            </p:cNvCxnSpPr>
            <p:nvPr>
              <p:custDataLst>
                <p:tags r:id="rId21"/>
              </p:custDataLst>
            </p:nvPr>
          </p:nvCxnSpPr>
          <p:spPr bwMode="auto">
            <a:xfrm>
              <a:off x="3802856" y="3338513"/>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3" name="Straight Connector 25">
              <a:extLst>
                <a:ext uri="{FF2B5EF4-FFF2-40B4-BE49-F238E27FC236}">
                  <a16:creationId xmlns:a16="http://schemas.microsoft.com/office/drawing/2014/main" id="{40DF23E7-C3E9-0D43-91F0-4AA76B551551}"/>
                </a:ext>
              </a:extLst>
            </p:cNvPr>
            <p:cNvCxnSpPr>
              <a:cxnSpLocks noChangeShapeType="1"/>
            </p:cNvCxnSpPr>
            <p:nvPr>
              <p:custDataLst>
                <p:tags r:id="rId22"/>
              </p:custDataLst>
            </p:nvPr>
          </p:nvCxnSpPr>
          <p:spPr bwMode="auto">
            <a:xfrm>
              <a:off x="3971925" y="3527822"/>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4" name="Straight Connector 26">
              <a:extLst>
                <a:ext uri="{FF2B5EF4-FFF2-40B4-BE49-F238E27FC236}">
                  <a16:creationId xmlns:a16="http://schemas.microsoft.com/office/drawing/2014/main" id="{99D38EA7-A331-1349-9876-EC285C68D621}"/>
                </a:ext>
              </a:extLst>
            </p:cNvPr>
            <p:cNvCxnSpPr>
              <a:cxnSpLocks noChangeShapeType="1"/>
            </p:cNvCxnSpPr>
            <p:nvPr>
              <p:custDataLst>
                <p:tags r:id="rId23"/>
              </p:custDataLst>
            </p:nvPr>
          </p:nvCxnSpPr>
          <p:spPr bwMode="auto">
            <a:xfrm rot="5400000" flipH="1" flipV="1">
              <a:off x="4039196" y="3433168"/>
              <a:ext cx="19169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5" name="Straight Connector 27">
              <a:extLst>
                <a:ext uri="{FF2B5EF4-FFF2-40B4-BE49-F238E27FC236}">
                  <a16:creationId xmlns:a16="http://schemas.microsoft.com/office/drawing/2014/main" id="{5F3608E1-ACBE-2B4C-B63D-E915AE43FC19}"/>
                </a:ext>
              </a:extLst>
            </p:cNvPr>
            <p:cNvCxnSpPr>
              <a:cxnSpLocks noChangeShapeType="1"/>
            </p:cNvCxnSpPr>
            <p:nvPr>
              <p:custDataLst>
                <p:tags r:id="rId24"/>
              </p:custDataLst>
            </p:nvPr>
          </p:nvCxnSpPr>
          <p:spPr bwMode="auto">
            <a:xfrm rot="5400000" flipH="1" flipV="1">
              <a:off x="4197549" y="3435549"/>
              <a:ext cx="19169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6" name="Straight Connector 28">
              <a:extLst>
                <a:ext uri="{FF2B5EF4-FFF2-40B4-BE49-F238E27FC236}">
                  <a16:creationId xmlns:a16="http://schemas.microsoft.com/office/drawing/2014/main" id="{D12BC52B-1168-A94A-A3AF-1A53CBC13B0B}"/>
                </a:ext>
              </a:extLst>
            </p:cNvPr>
            <p:cNvCxnSpPr>
              <a:cxnSpLocks noChangeShapeType="1"/>
            </p:cNvCxnSpPr>
            <p:nvPr>
              <p:custDataLst>
                <p:tags r:id="rId25"/>
              </p:custDataLst>
            </p:nvPr>
          </p:nvCxnSpPr>
          <p:spPr bwMode="auto">
            <a:xfrm>
              <a:off x="4131469" y="3338513"/>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7" name="Straight Connector 29">
              <a:extLst>
                <a:ext uri="{FF2B5EF4-FFF2-40B4-BE49-F238E27FC236}">
                  <a16:creationId xmlns:a16="http://schemas.microsoft.com/office/drawing/2014/main" id="{6BC337B8-DDB6-7947-ADBF-B889BF745BF1}"/>
                </a:ext>
              </a:extLst>
            </p:cNvPr>
            <p:cNvCxnSpPr>
              <a:cxnSpLocks noChangeShapeType="1"/>
            </p:cNvCxnSpPr>
            <p:nvPr>
              <p:custDataLst>
                <p:tags r:id="rId26"/>
              </p:custDataLst>
            </p:nvPr>
          </p:nvCxnSpPr>
          <p:spPr bwMode="auto">
            <a:xfrm>
              <a:off x="4296967" y="3527822"/>
              <a:ext cx="16311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8" name="Straight Connector 30">
              <a:extLst>
                <a:ext uri="{FF2B5EF4-FFF2-40B4-BE49-F238E27FC236}">
                  <a16:creationId xmlns:a16="http://schemas.microsoft.com/office/drawing/2014/main" id="{C0035248-E02E-7D48-8B07-F46F28F50F6C}"/>
                </a:ext>
              </a:extLst>
            </p:cNvPr>
            <p:cNvCxnSpPr>
              <a:cxnSpLocks noChangeShapeType="1"/>
            </p:cNvCxnSpPr>
            <p:nvPr>
              <p:custDataLst>
                <p:tags r:id="rId27"/>
              </p:custDataLst>
            </p:nvPr>
          </p:nvCxnSpPr>
          <p:spPr bwMode="auto">
            <a:xfrm rot="5400000" flipH="1" flipV="1">
              <a:off x="4371380" y="3433168"/>
              <a:ext cx="19169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89" name="Straight Connector 31">
              <a:extLst>
                <a:ext uri="{FF2B5EF4-FFF2-40B4-BE49-F238E27FC236}">
                  <a16:creationId xmlns:a16="http://schemas.microsoft.com/office/drawing/2014/main" id="{34684FD4-CF6F-DC4C-8D7F-9C0B8D55479E}"/>
                </a:ext>
              </a:extLst>
            </p:cNvPr>
            <p:cNvCxnSpPr>
              <a:cxnSpLocks noChangeShapeType="1"/>
            </p:cNvCxnSpPr>
            <p:nvPr>
              <p:custDataLst>
                <p:tags r:id="rId28"/>
              </p:custDataLst>
            </p:nvPr>
          </p:nvCxnSpPr>
          <p:spPr bwMode="auto">
            <a:xfrm rot="5400000" flipH="1" flipV="1">
              <a:off x="4528543" y="3435549"/>
              <a:ext cx="19169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90" name="Straight Connector 32">
              <a:extLst>
                <a:ext uri="{FF2B5EF4-FFF2-40B4-BE49-F238E27FC236}">
                  <a16:creationId xmlns:a16="http://schemas.microsoft.com/office/drawing/2014/main" id="{F33C47F5-1B30-954A-AC47-5303AD334921}"/>
                </a:ext>
              </a:extLst>
            </p:cNvPr>
            <p:cNvCxnSpPr>
              <a:cxnSpLocks noChangeShapeType="1"/>
            </p:cNvCxnSpPr>
            <p:nvPr>
              <p:custDataLst>
                <p:tags r:id="rId29"/>
              </p:custDataLst>
            </p:nvPr>
          </p:nvCxnSpPr>
          <p:spPr bwMode="auto">
            <a:xfrm>
              <a:off x="4462463" y="3338513"/>
              <a:ext cx="163116"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91" name="Straight Connector 33">
              <a:extLst>
                <a:ext uri="{FF2B5EF4-FFF2-40B4-BE49-F238E27FC236}">
                  <a16:creationId xmlns:a16="http://schemas.microsoft.com/office/drawing/2014/main" id="{9D71F6BD-2571-D84F-AC95-3764156D3801}"/>
                </a:ext>
              </a:extLst>
            </p:cNvPr>
            <p:cNvCxnSpPr>
              <a:cxnSpLocks noChangeShapeType="1"/>
            </p:cNvCxnSpPr>
            <p:nvPr>
              <p:custDataLst>
                <p:tags r:id="rId30"/>
              </p:custDataLst>
            </p:nvPr>
          </p:nvCxnSpPr>
          <p:spPr bwMode="auto">
            <a:xfrm>
              <a:off x="4629150" y="3527822"/>
              <a:ext cx="16192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92" name="Straight Connector 34">
              <a:extLst>
                <a:ext uri="{FF2B5EF4-FFF2-40B4-BE49-F238E27FC236}">
                  <a16:creationId xmlns:a16="http://schemas.microsoft.com/office/drawing/2014/main" id="{57BE45D8-6A6B-C749-A9F1-CC11B497C796}"/>
                </a:ext>
              </a:extLst>
            </p:cNvPr>
            <p:cNvCxnSpPr>
              <a:cxnSpLocks noChangeShapeType="1"/>
            </p:cNvCxnSpPr>
            <p:nvPr>
              <p:custDataLst>
                <p:tags r:id="rId31"/>
              </p:custDataLst>
            </p:nvPr>
          </p:nvCxnSpPr>
          <p:spPr bwMode="auto">
            <a:xfrm rot="5400000" flipH="1" flipV="1">
              <a:off x="4699993" y="3433168"/>
              <a:ext cx="19169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93" name="Straight Connector 35">
              <a:extLst>
                <a:ext uri="{FF2B5EF4-FFF2-40B4-BE49-F238E27FC236}">
                  <a16:creationId xmlns:a16="http://schemas.microsoft.com/office/drawing/2014/main" id="{03913CB0-D8B5-2545-A3F5-3BB5B13A3D0E}"/>
                </a:ext>
              </a:extLst>
            </p:cNvPr>
            <p:cNvCxnSpPr>
              <a:cxnSpLocks noChangeShapeType="1"/>
            </p:cNvCxnSpPr>
            <p:nvPr>
              <p:custDataLst>
                <p:tags r:id="rId32"/>
              </p:custDataLst>
            </p:nvPr>
          </p:nvCxnSpPr>
          <p:spPr bwMode="auto">
            <a:xfrm rot="5400000" flipH="1" flipV="1">
              <a:off x="4857155" y="3435549"/>
              <a:ext cx="19169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94" name="Straight Connector 36">
              <a:extLst>
                <a:ext uri="{FF2B5EF4-FFF2-40B4-BE49-F238E27FC236}">
                  <a16:creationId xmlns:a16="http://schemas.microsoft.com/office/drawing/2014/main" id="{B3E448D2-AF93-B444-8AB7-7335EEB3F37E}"/>
                </a:ext>
              </a:extLst>
            </p:cNvPr>
            <p:cNvCxnSpPr>
              <a:cxnSpLocks noChangeShapeType="1"/>
            </p:cNvCxnSpPr>
            <p:nvPr>
              <p:custDataLst>
                <p:tags r:id="rId33"/>
              </p:custDataLst>
            </p:nvPr>
          </p:nvCxnSpPr>
          <p:spPr bwMode="auto">
            <a:xfrm>
              <a:off x="4791075" y="3339704"/>
              <a:ext cx="163116"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0995" name="Straight Connector 37">
              <a:extLst>
                <a:ext uri="{FF2B5EF4-FFF2-40B4-BE49-F238E27FC236}">
                  <a16:creationId xmlns:a16="http://schemas.microsoft.com/office/drawing/2014/main" id="{A0B7A849-E793-4543-9341-59C625890018}"/>
                </a:ext>
              </a:extLst>
            </p:cNvPr>
            <p:cNvCxnSpPr>
              <a:cxnSpLocks noChangeShapeType="1"/>
            </p:cNvCxnSpPr>
            <p:nvPr>
              <p:custDataLst>
                <p:tags r:id="rId34"/>
              </p:custDataLst>
            </p:nvPr>
          </p:nvCxnSpPr>
          <p:spPr bwMode="auto">
            <a:xfrm>
              <a:off x="4954192" y="3529013"/>
              <a:ext cx="16311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126841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6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CPU time</a:t>
            </a:r>
          </a:p>
        </p:txBody>
      </p:sp>
      <p:sp>
        <p:nvSpPr>
          <p:cNvPr id="3" name="Content Placeholder 2"/>
          <p:cNvSpPr>
            <a:spLocks noGrp="1"/>
          </p:cNvSpPr>
          <p:nvPr>
            <p:ph idx="1"/>
          </p:nvPr>
        </p:nvSpPr>
        <p:spPr/>
        <p:txBody>
          <a:bodyPr/>
          <a:lstStyle/>
          <a:p>
            <a:r>
              <a:rPr lang="en-US" dirty="0"/>
              <a:t>CPU time is the time CPU is computing </a:t>
            </a:r>
          </a:p>
          <a:p>
            <a:pPr lvl="1"/>
            <a:r>
              <a:rPr lang="en-US" dirty="0"/>
              <a:t>Not including followings</a:t>
            </a:r>
          </a:p>
          <a:p>
            <a:pPr lvl="2"/>
            <a:r>
              <a:rPr lang="en-US" dirty="0"/>
              <a:t>Memory access time</a:t>
            </a:r>
          </a:p>
          <a:p>
            <a:pPr lvl="2"/>
            <a:r>
              <a:rPr lang="en-US" dirty="0"/>
              <a:t>IO  access time </a:t>
            </a:r>
          </a:p>
          <a:p>
            <a:r>
              <a:rPr lang="en-US" dirty="0"/>
              <a:t>CPU time = Clock cycles * Clock Period </a:t>
            </a:r>
          </a:p>
          <a:p>
            <a:r>
              <a:rPr lang="en-US" dirty="0"/>
              <a:t>Clock period  = 1/Clock frequency </a:t>
            </a:r>
          </a:p>
          <a:p>
            <a:endParaRPr lang="en-US" dirty="0"/>
          </a:p>
          <a:p>
            <a:r>
              <a:rPr lang="en-US" dirty="0"/>
              <a:t>100 MHz of clock frequency = 10 ns of clock period</a:t>
            </a:r>
          </a:p>
          <a:p>
            <a:r>
              <a:rPr lang="en-US" dirty="0"/>
              <a:t>1GHz of clock frequency   = 1 ns of clock period  </a:t>
            </a:r>
          </a:p>
        </p:txBody>
      </p:sp>
      <p:sp>
        <p:nvSpPr>
          <p:cNvPr id="5" name="Slide Number Placeholder 4"/>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131</a:t>
            </a:fld>
            <a:endParaRPr lang="en-US"/>
          </a:p>
        </p:txBody>
      </p:sp>
      <p:sp>
        <p:nvSpPr>
          <p:cNvPr id="4" name="Footer Placeholder 3">
            <a:extLst>
              <a:ext uri="{FF2B5EF4-FFF2-40B4-BE49-F238E27FC236}">
                <a16:creationId xmlns:a16="http://schemas.microsoft.com/office/drawing/2014/main" id="{1257616F-CE2E-6B42-81F2-1CEF12B851F3}"/>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FB8AE16-CEF5-FF41-A1F5-5D0F1AF76FCB}"/>
              </a:ext>
            </a:extLst>
          </p:cNvPr>
          <p:cNvSpPr>
            <a:spLocks noGrp="1" noChangeArrowheads="1"/>
          </p:cNvSpPr>
          <p:nvPr>
            <p:ph type="title"/>
            <p:custDataLst>
              <p:tags r:id="rId1"/>
            </p:custDataLst>
          </p:nvPr>
        </p:nvSpPr>
        <p:spPr>
          <a:noFill/>
        </p:spPr>
        <p:txBody>
          <a:bodyPr/>
          <a:lstStyle/>
          <a:p>
            <a:r>
              <a:rPr lang="en-US" altLang="en-US" dirty="0"/>
              <a:t>How many clock cycles?</a:t>
            </a:r>
          </a:p>
        </p:txBody>
      </p:sp>
      <p:sp>
        <p:nvSpPr>
          <p:cNvPr id="49155" name="Rectangle 3">
            <a:extLst>
              <a:ext uri="{FF2B5EF4-FFF2-40B4-BE49-F238E27FC236}">
                <a16:creationId xmlns:a16="http://schemas.microsoft.com/office/drawing/2014/main" id="{A1CEE093-19B3-9543-8CAB-E48AED326B49}"/>
              </a:ext>
            </a:extLst>
          </p:cNvPr>
          <p:cNvSpPr>
            <a:spLocks noGrp="1" noChangeArrowheads="1"/>
          </p:cNvSpPr>
          <p:nvPr>
            <p:ph type="body" idx="1"/>
            <p:custDataLst>
              <p:tags r:id="rId2"/>
            </p:custDataLst>
          </p:nvPr>
        </p:nvSpPr>
        <p:spPr>
          <a:noFill/>
        </p:spPr>
        <p:txBody>
          <a:bodyPr/>
          <a:lstStyle/>
          <a:p>
            <a:pPr>
              <a:buFontTx/>
              <a:buNone/>
            </a:pPr>
            <a:r>
              <a:rPr lang="en-US" altLang="en-US" dirty="0"/>
              <a:t>Number of CPU clock cycles =</a:t>
            </a:r>
          </a:p>
          <a:p>
            <a:pPr>
              <a:buFontTx/>
              <a:buNone/>
            </a:pPr>
            <a:r>
              <a:rPr lang="en-US" altLang="en-US" dirty="0"/>
              <a:t>	[Instruction count] * [Average Clock Cycles per Instruction (</a:t>
            </a:r>
            <a:r>
              <a:rPr lang="en-US" altLang="en-US" b="1" dirty="0">
                <a:solidFill>
                  <a:srgbClr val="7030A0"/>
                </a:solidFill>
                <a:latin typeface="Consolas" panose="020B0609020204030204" pitchFamily="49" charset="0"/>
                <a:cs typeface="Consolas" panose="020B0609020204030204" pitchFamily="49" charset="0"/>
              </a:rPr>
              <a:t>CPI</a:t>
            </a:r>
            <a:r>
              <a:rPr lang="en-US" altLang="en-US" dirty="0"/>
              <a:t>)]</a:t>
            </a:r>
          </a:p>
          <a:p>
            <a:pPr>
              <a:buFontTx/>
              <a:buNone/>
            </a:pPr>
            <a:endParaRPr lang="en-US" altLang="en-US" dirty="0"/>
          </a:p>
          <a:p>
            <a:pPr>
              <a:buFontTx/>
              <a:buNone/>
            </a:pPr>
            <a:r>
              <a:rPr lang="en-US" altLang="en-US" b="1" dirty="0"/>
              <a:t>Exercise:</a:t>
            </a:r>
          </a:p>
          <a:p>
            <a:pPr>
              <a:buFontTx/>
              <a:buNone/>
            </a:pPr>
            <a:r>
              <a:rPr lang="en-US" altLang="en-US" dirty="0"/>
              <a:t>	Computer A runs program C in 3.6 billion cycles.</a:t>
            </a:r>
          </a:p>
          <a:p>
            <a:pPr>
              <a:buFontTx/>
              <a:buNone/>
            </a:pPr>
            <a:r>
              <a:rPr lang="en-US" altLang="en-US" dirty="0"/>
              <a:t>	Program C requires 2 billion dynamic instructions.</a:t>
            </a:r>
          </a:p>
          <a:p>
            <a:pPr>
              <a:buFontTx/>
              <a:buNone/>
            </a:pPr>
            <a:r>
              <a:rPr lang="en-US" altLang="en-US" dirty="0"/>
              <a:t>	What is the CPI?</a:t>
            </a:r>
          </a:p>
          <a:p>
            <a:pPr>
              <a:buFontTx/>
              <a:buNone/>
            </a:pPr>
            <a:endParaRPr lang="en-US" altLang="en-US" sz="2000" dirty="0"/>
          </a:p>
          <a:p>
            <a:pPr>
              <a:buFontTx/>
              <a:buNone/>
            </a:pPr>
            <a:endParaRPr lang="en-US" altLang="en-US" dirty="0"/>
          </a:p>
        </p:txBody>
      </p:sp>
    </p:spTree>
    <p:extLst>
      <p:ext uri="{BB962C8B-B14F-4D97-AF65-F5344CB8AC3E}">
        <p14:creationId xmlns:p14="http://schemas.microsoft.com/office/powerpoint/2010/main" val="976901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Clock Cycles Per Instruction (CPI)</a:t>
            </a:r>
          </a:p>
        </p:txBody>
      </p:sp>
      <p:sp>
        <p:nvSpPr>
          <p:cNvPr id="3" name="Content Placeholder 2"/>
          <p:cNvSpPr>
            <a:spLocks noGrp="1"/>
          </p:cNvSpPr>
          <p:nvPr>
            <p:ph idx="1"/>
          </p:nvPr>
        </p:nvSpPr>
        <p:spPr>
          <a:xfrm>
            <a:off x="838200" y="1355558"/>
            <a:ext cx="10515600" cy="3285715"/>
          </a:xfrm>
        </p:spPr>
        <p:txBody>
          <a:bodyPr>
            <a:normAutofit/>
          </a:bodyPr>
          <a:lstStyle/>
          <a:p>
            <a:r>
              <a:rPr lang="en-US" dirty="0"/>
              <a:t>CPI is the average number of clock cycles per instruction</a:t>
            </a:r>
          </a:p>
          <a:p>
            <a:pPr lvl="1"/>
            <a:r>
              <a:rPr lang="en-US" dirty="0"/>
              <a:t>Throughput metric </a:t>
            </a:r>
          </a:p>
          <a:p>
            <a:pPr lvl="1"/>
            <a:r>
              <a:rPr lang="en-US" dirty="0"/>
              <a:t>Component metric (not a measure of performance )</a:t>
            </a:r>
          </a:p>
          <a:p>
            <a:r>
              <a:rPr lang="en-US" dirty="0"/>
              <a:t>Different classes of instructions can have different CPIs </a:t>
            </a:r>
          </a:p>
          <a:p>
            <a:pPr lvl="1"/>
            <a:r>
              <a:rPr lang="en-US" dirty="0"/>
              <a:t>CPI for floating point operations</a:t>
            </a:r>
          </a:p>
          <a:p>
            <a:pPr lvl="1"/>
            <a:r>
              <a:rPr lang="en-US" dirty="0"/>
              <a:t>CPI for adders, branch instructions  </a:t>
            </a:r>
          </a:p>
          <a:p>
            <a:r>
              <a:rPr lang="en-US" dirty="0"/>
              <a:t>CPU Clock Cycles =  Number of Instructions (NI)* CPI </a:t>
            </a:r>
          </a:p>
        </p:txBody>
      </p:sp>
      <p:graphicFrame>
        <p:nvGraphicFramePr>
          <p:cNvPr id="4" name="Object 3"/>
          <p:cNvGraphicFramePr>
            <a:graphicFrameLocks noChangeAspect="1"/>
          </p:cNvGraphicFramePr>
          <p:nvPr/>
        </p:nvGraphicFramePr>
        <p:xfrm>
          <a:off x="2886075" y="4610100"/>
          <a:ext cx="5253038" cy="1139825"/>
        </p:xfrm>
        <a:graphic>
          <a:graphicData uri="http://schemas.openxmlformats.org/presentationml/2006/ole">
            <mc:AlternateContent xmlns:mc="http://schemas.openxmlformats.org/markup-compatibility/2006">
              <mc:Choice xmlns:v="urn:schemas-microsoft-com:vml" Requires="v">
                <p:oleObj spid="_x0000_s2105" name="Equation" r:id="rId3" imgW="47853600" imgH="10363200" progId="">
                  <p:embed/>
                </p:oleObj>
              </mc:Choice>
              <mc:Fallback>
                <p:oleObj name="Equation" r:id="rId3" imgW="47853600" imgH="10363200" progId="">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075" y="4610100"/>
                        <a:ext cx="5253038" cy="1139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967345" y="6068291"/>
            <a:ext cx="1930337" cy="369332"/>
          </a:xfrm>
          <a:prstGeom prst="rect">
            <a:avLst/>
          </a:prstGeom>
          <a:noFill/>
        </p:spPr>
        <p:txBody>
          <a:bodyPr wrap="none" rtlCol="0">
            <a:spAutoFit/>
          </a:bodyPr>
          <a:lstStyle/>
          <a:p>
            <a:r>
              <a:rPr lang="en-US" dirty="0"/>
              <a:t>The CPI of </a:t>
            </a:r>
            <a:r>
              <a:rPr lang="en-US" dirty="0" err="1"/>
              <a:t>i</a:t>
            </a:r>
            <a:r>
              <a:rPr lang="en-US" baseline="30000" dirty="0" err="1"/>
              <a:t>th</a:t>
            </a:r>
            <a:r>
              <a:rPr lang="en-US" dirty="0"/>
              <a:t> class</a:t>
            </a:r>
          </a:p>
        </p:txBody>
      </p:sp>
      <p:sp>
        <p:nvSpPr>
          <p:cNvPr id="6" name="TextBox 5"/>
          <p:cNvSpPr txBox="1"/>
          <p:nvPr/>
        </p:nvSpPr>
        <p:spPr>
          <a:xfrm>
            <a:off x="7730836" y="6026727"/>
            <a:ext cx="3708708" cy="369332"/>
          </a:xfrm>
          <a:prstGeom prst="rect">
            <a:avLst/>
          </a:prstGeom>
          <a:noFill/>
        </p:spPr>
        <p:txBody>
          <a:bodyPr wrap="none" rtlCol="0">
            <a:spAutoFit/>
          </a:bodyPr>
          <a:lstStyle/>
          <a:p>
            <a:r>
              <a:rPr lang="en-US" dirty="0"/>
              <a:t>The number of instructions of </a:t>
            </a:r>
            <a:r>
              <a:rPr lang="en-US" dirty="0" err="1"/>
              <a:t>i</a:t>
            </a:r>
            <a:r>
              <a:rPr lang="en-US" baseline="30000" dirty="0" err="1"/>
              <a:t>th</a:t>
            </a:r>
            <a:r>
              <a:rPr lang="en-US" dirty="0"/>
              <a:t> class</a:t>
            </a:r>
          </a:p>
        </p:txBody>
      </p:sp>
      <p:cxnSp>
        <p:nvCxnSpPr>
          <p:cNvPr id="8" name="Straight Arrow Connector 7"/>
          <p:cNvCxnSpPr>
            <a:endCxn id="5" idx="0"/>
          </p:cNvCxnSpPr>
          <p:nvPr/>
        </p:nvCxnSpPr>
        <p:spPr>
          <a:xfrm flipH="1">
            <a:off x="2932514" y="5375564"/>
            <a:ext cx="3246613" cy="692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315201" y="5347855"/>
            <a:ext cx="2479963" cy="665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133</a:t>
            </a:fld>
            <a:endParaRPr lang="en-US"/>
          </a:p>
        </p:txBody>
      </p:sp>
      <p:sp>
        <p:nvSpPr>
          <p:cNvPr id="7" name="Footer Placeholder 6">
            <a:extLst>
              <a:ext uri="{FF2B5EF4-FFF2-40B4-BE49-F238E27FC236}">
                <a16:creationId xmlns:a16="http://schemas.microsoft.com/office/drawing/2014/main" id="{07687033-9D18-684F-B030-3E18EE5A0B5F}"/>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7D6FA80-A464-AF4B-9DF6-96A4C4C6E48B}"/>
              </a:ext>
            </a:extLst>
          </p:cNvPr>
          <p:cNvSpPr>
            <a:spLocks noGrp="1" noChangeArrowheads="1"/>
          </p:cNvSpPr>
          <p:nvPr>
            <p:ph type="title"/>
            <p:custDataLst>
              <p:tags r:id="rId1"/>
            </p:custDataLst>
          </p:nvPr>
        </p:nvSpPr>
        <p:spPr/>
        <p:txBody>
          <a:bodyPr/>
          <a:lstStyle/>
          <a:p>
            <a:r>
              <a:rPr lang="en-US" altLang="en-US" dirty="0"/>
              <a:t>Putting it all together</a:t>
            </a:r>
          </a:p>
        </p:txBody>
      </p:sp>
      <p:sp>
        <p:nvSpPr>
          <p:cNvPr id="3" name="Content Placeholder 2">
            <a:extLst>
              <a:ext uri="{FF2B5EF4-FFF2-40B4-BE49-F238E27FC236}">
                <a16:creationId xmlns:a16="http://schemas.microsoft.com/office/drawing/2014/main" id="{EA53E6C2-3612-4B4E-950C-0A1DDCB7C5E3}"/>
              </a:ext>
            </a:extLst>
          </p:cNvPr>
          <p:cNvSpPr>
            <a:spLocks noGrp="1"/>
          </p:cNvSpPr>
          <p:nvPr>
            <p:ph idx="1"/>
          </p:nvPr>
        </p:nvSpPr>
        <p:spPr>
          <a:xfrm>
            <a:off x="609600" y="1600201"/>
            <a:ext cx="10972800" cy="4525963"/>
          </a:xfrm>
        </p:spPr>
        <p:txBody>
          <a:bodyPr>
            <a:normAutofit/>
          </a:bodyPr>
          <a:lstStyle/>
          <a:p>
            <a:pPr>
              <a:spcBef>
                <a:spcPct val="0"/>
              </a:spcBef>
              <a:buClrTx/>
              <a:buSzTx/>
              <a:buFontTx/>
              <a:buNone/>
            </a:pPr>
            <a:r>
              <a:rPr lang="en-US" altLang="en-US" sz="2400" dirty="0"/>
              <a:t>CPU Execution Time = [CPU clock cycles] * [Clock cycle time]</a:t>
            </a:r>
          </a:p>
          <a:p>
            <a:pPr>
              <a:spcBef>
                <a:spcPct val="0"/>
              </a:spcBef>
              <a:buClrTx/>
              <a:buSzTx/>
              <a:buFontTx/>
              <a:buNone/>
            </a:pPr>
            <a:endParaRPr lang="en-US" altLang="en-US" sz="2400" dirty="0"/>
          </a:p>
          <a:p>
            <a:pPr>
              <a:spcBef>
                <a:spcPct val="0"/>
              </a:spcBef>
              <a:buClrTx/>
              <a:buSzTx/>
              <a:buFontTx/>
              <a:buNone/>
            </a:pPr>
            <a:r>
              <a:rPr lang="en-US" altLang="en-US" sz="2400" dirty="0"/>
              <a:t>CPU clock cycles = [Instruction count] * [Average Clock Cycles per Instruction (CPI)]</a:t>
            </a:r>
          </a:p>
        </p:txBody>
      </p:sp>
      <p:sp>
        <p:nvSpPr>
          <p:cNvPr id="53251" name="TextBox 2">
            <a:extLst>
              <a:ext uri="{FF2B5EF4-FFF2-40B4-BE49-F238E27FC236}">
                <a16:creationId xmlns:a16="http://schemas.microsoft.com/office/drawing/2014/main" id="{C964C948-691F-A94A-9D3C-6228133AE96E}"/>
              </a:ext>
            </a:extLst>
          </p:cNvPr>
          <p:cNvSpPr txBox="1">
            <a:spLocks noChangeArrowheads="1"/>
          </p:cNvSpPr>
          <p:nvPr/>
        </p:nvSpPr>
        <p:spPr bwMode="auto">
          <a:xfrm>
            <a:off x="2209800" y="1903414"/>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sz="1800" dirty="0"/>
          </a:p>
          <a:p>
            <a:pPr>
              <a:spcBef>
                <a:spcPct val="0"/>
              </a:spcBef>
              <a:buClrTx/>
              <a:buSzTx/>
              <a:buFontTx/>
              <a:buNone/>
            </a:pPr>
            <a:endParaRPr lang="en-US" altLang="en-US" sz="1800" dirty="0"/>
          </a:p>
        </p:txBody>
      </p:sp>
      <p:grpSp>
        <p:nvGrpSpPr>
          <p:cNvPr id="6" name="Group 4">
            <a:extLst>
              <a:ext uri="{FF2B5EF4-FFF2-40B4-BE49-F238E27FC236}">
                <a16:creationId xmlns:a16="http://schemas.microsoft.com/office/drawing/2014/main" id="{F43BA2CB-1D20-C749-9A87-9104995B8554}"/>
              </a:ext>
            </a:extLst>
          </p:cNvPr>
          <p:cNvGrpSpPr>
            <a:grpSpLocks/>
          </p:cNvGrpSpPr>
          <p:nvPr>
            <p:custDataLst>
              <p:tags r:id="rId2"/>
            </p:custDataLst>
          </p:nvPr>
        </p:nvGrpSpPr>
        <p:grpSpPr bwMode="auto">
          <a:xfrm>
            <a:off x="1790848" y="3989475"/>
            <a:ext cx="7941733" cy="859367"/>
            <a:chOff x="471" y="1858"/>
            <a:chExt cx="3752" cy="406"/>
          </a:xfrm>
        </p:grpSpPr>
        <p:sp>
          <p:nvSpPr>
            <p:cNvPr id="7" name="Rectangle 5">
              <a:extLst>
                <a:ext uri="{FF2B5EF4-FFF2-40B4-BE49-F238E27FC236}">
                  <a16:creationId xmlns:a16="http://schemas.microsoft.com/office/drawing/2014/main" id="{EAD914EA-CDE4-2147-A5C7-C9626BEAC817}"/>
                </a:ext>
              </a:extLst>
            </p:cNvPr>
            <p:cNvSpPr>
              <a:spLocks noChangeArrowheads="1"/>
            </p:cNvSpPr>
            <p:nvPr>
              <p:custDataLst>
                <p:tags r:id="rId12"/>
              </p:custDataLst>
            </p:nvPr>
          </p:nvSpPr>
          <p:spPr bwMode="auto">
            <a:xfrm>
              <a:off x="471" y="1858"/>
              <a:ext cx="101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a:solidFill>
                    <a:srgbClr val="009900"/>
                  </a:solidFill>
                </a:rPr>
                <a:t>CPU Execution Time</a:t>
              </a:r>
            </a:p>
          </p:txBody>
        </p:sp>
        <p:sp>
          <p:nvSpPr>
            <p:cNvPr id="8" name="Rectangle 6">
              <a:extLst>
                <a:ext uri="{FF2B5EF4-FFF2-40B4-BE49-F238E27FC236}">
                  <a16:creationId xmlns:a16="http://schemas.microsoft.com/office/drawing/2014/main" id="{A7D72FF3-B51F-D340-A103-5B69DCC58F31}"/>
                </a:ext>
              </a:extLst>
            </p:cNvPr>
            <p:cNvSpPr>
              <a:spLocks noChangeArrowheads="1"/>
            </p:cNvSpPr>
            <p:nvPr>
              <p:custDataLst>
                <p:tags r:id="rId13"/>
              </p:custDataLst>
            </p:nvPr>
          </p:nvSpPr>
          <p:spPr bwMode="auto">
            <a:xfrm>
              <a:off x="1671" y="1858"/>
              <a:ext cx="101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a:solidFill>
                    <a:srgbClr val="009900"/>
                  </a:solidFill>
                </a:rPr>
                <a:t>Instruction Count</a:t>
              </a:r>
            </a:p>
          </p:txBody>
        </p:sp>
        <p:sp>
          <p:nvSpPr>
            <p:cNvPr id="9" name="Rectangle 7">
              <a:extLst>
                <a:ext uri="{FF2B5EF4-FFF2-40B4-BE49-F238E27FC236}">
                  <a16:creationId xmlns:a16="http://schemas.microsoft.com/office/drawing/2014/main" id="{2175B311-2A07-7942-8B84-F9F3EAB092E3}"/>
                </a:ext>
              </a:extLst>
            </p:cNvPr>
            <p:cNvSpPr>
              <a:spLocks noChangeArrowheads="1"/>
            </p:cNvSpPr>
            <p:nvPr>
              <p:custDataLst>
                <p:tags r:id="rId14"/>
              </p:custDataLst>
            </p:nvPr>
          </p:nvSpPr>
          <p:spPr bwMode="auto">
            <a:xfrm>
              <a:off x="2631" y="1944"/>
              <a:ext cx="10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dirty="0">
                  <a:solidFill>
                    <a:srgbClr val="009900"/>
                  </a:solidFill>
                </a:rPr>
                <a:t>CPI</a:t>
              </a:r>
            </a:p>
          </p:txBody>
        </p:sp>
        <p:sp>
          <p:nvSpPr>
            <p:cNvPr id="10" name="Rectangle 8">
              <a:extLst>
                <a:ext uri="{FF2B5EF4-FFF2-40B4-BE49-F238E27FC236}">
                  <a16:creationId xmlns:a16="http://schemas.microsoft.com/office/drawing/2014/main" id="{9BE2A9B2-58AF-5441-B7A6-478EB9B266B0}"/>
                </a:ext>
              </a:extLst>
            </p:cNvPr>
            <p:cNvSpPr>
              <a:spLocks noChangeArrowheads="1"/>
            </p:cNvSpPr>
            <p:nvPr>
              <p:custDataLst>
                <p:tags r:id="rId15"/>
              </p:custDataLst>
            </p:nvPr>
          </p:nvSpPr>
          <p:spPr bwMode="auto">
            <a:xfrm>
              <a:off x="3207" y="1858"/>
              <a:ext cx="101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a:solidFill>
                    <a:srgbClr val="009900"/>
                  </a:solidFill>
                </a:rPr>
                <a:t>Clock Cycle Time</a:t>
              </a:r>
            </a:p>
          </p:txBody>
        </p:sp>
        <p:sp>
          <p:nvSpPr>
            <p:cNvPr id="11" name="Rectangle 9">
              <a:extLst>
                <a:ext uri="{FF2B5EF4-FFF2-40B4-BE49-F238E27FC236}">
                  <a16:creationId xmlns:a16="http://schemas.microsoft.com/office/drawing/2014/main" id="{64A30AD7-29A5-CC41-ACF7-9800944D2D52}"/>
                </a:ext>
              </a:extLst>
            </p:cNvPr>
            <p:cNvSpPr>
              <a:spLocks noChangeArrowheads="1"/>
            </p:cNvSpPr>
            <p:nvPr>
              <p:custDataLst>
                <p:tags r:id="rId16"/>
              </p:custDataLst>
            </p:nvPr>
          </p:nvSpPr>
          <p:spPr bwMode="auto">
            <a:xfrm>
              <a:off x="1431" y="1954"/>
              <a:ext cx="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a:t>=</a:t>
              </a:r>
            </a:p>
          </p:txBody>
        </p:sp>
        <p:sp>
          <p:nvSpPr>
            <p:cNvPr id="12" name="Rectangle 10">
              <a:extLst>
                <a:ext uri="{FF2B5EF4-FFF2-40B4-BE49-F238E27FC236}">
                  <a16:creationId xmlns:a16="http://schemas.microsoft.com/office/drawing/2014/main" id="{1DEE0B39-21F4-E843-AC9C-0310E0DDD941}"/>
                </a:ext>
              </a:extLst>
            </p:cNvPr>
            <p:cNvSpPr>
              <a:spLocks noChangeArrowheads="1"/>
            </p:cNvSpPr>
            <p:nvPr>
              <p:custDataLst>
                <p:tags r:id="rId17"/>
              </p:custDataLst>
            </p:nvPr>
          </p:nvSpPr>
          <p:spPr bwMode="auto">
            <a:xfrm>
              <a:off x="2391" y="1954"/>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a:solidFill>
                    <a:srgbClr val="009900"/>
                  </a:solidFill>
                  <a:latin typeface="Arial" panose="020B0604020202020204" pitchFamily="34" charset="0"/>
                </a:rPr>
                <a:t>X</a:t>
              </a:r>
            </a:p>
          </p:txBody>
        </p:sp>
        <p:sp>
          <p:nvSpPr>
            <p:cNvPr id="13" name="Rectangle 11">
              <a:extLst>
                <a:ext uri="{FF2B5EF4-FFF2-40B4-BE49-F238E27FC236}">
                  <a16:creationId xmlns:a16="http://schemas.microsoft.com/office/drawing/2014/main" id="{725BE615-BBF9-6345-B787-88077881D82F}"/>
                </a:ext>
              </a:extLst>
            </p:cNvPr>
            <p:cNvSpPr>
              <a:spLocks noChangeArrowheads="1"/>
            </p:cNvSpPr>
            <p:nvPr>
              <p:custDataLst>
                <p:tags r:id="rId18"/>
              </p:custDataLst>
            </p:nvPr>
          </p:nvSpPr>
          <p:spPr bwMode="auto">
            <a:xfrm>
              <a:off x="2967" y="1954"/>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a:solidFill>
                    <a:srgbClr val="009900"/>
                  </a:solidFill>
                  <a:latin typeface="Arial" panose="020B0604020202020204" pitchFamily="34" charset="0"/>
                </a:rPr>
                <a:t>X</a:t>
              </a:r>
            </a:p>
          </p:txBody>
        </p:sp>
      </p:grpSp>
      <p:sp>
        <p:nvSpPr>
          <p:cNvPr id="14" name="Rectangle 12">
            <a:extLst>
              <a:ext uri="{FF2B5EF4-FFF2-40B4-BE49-F238E27FC236}">
                <a16:creationId xmlns:a16="http://schemas.microsoft.com/office/drawing/2014/main" id="{4745C197-128A-9E49-8867-25A0FC1D12F9}"/>
              </a:ext>
            </a:extLst>
          </p:cNvPr>
          <p:cNvSpPr>
            <a:spLocks noChangeArrowheads="1"/>
          </p:cNvSpPr>
          <p:nvPr>
            <p:custDataLst>
              <p:tags r:id="rId3"/>
            </p:custDataLst>
          </p:nvPr>
        </p:nvSpPr>
        <p:spPr bwMode="auto">
          <a:xfrm>
            <a:off x="1555897" y="3663507"/>
            <a:ext cx="8940800" cy="15240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16" name="Line 14">
            <a:extLst>
              <a:ext uri="{FF2B5EF4-FFF2-40B4-BE49-F238E27FC236}">
                <a16:creationId xmlns:a16="http://schemas.microsoft.com/office/drawing/2014/main" id="{D4F56FDA-16E7-FE49-A19E-5DF185CE2B9C}"/>
              </a:ext>
            </a:extLst>
          </p:cNvPr>
          <p:cNvSpPr>
            <a:spLocks noChangeShapeType="1"/>
          </p:cNvSpPr>
          <p:nvPr>
            <p:custDataLst>
              <p:tags r:id="rId4"/>
            </p:custDataLst>
          </p:nvPr>
        </p:nvSpPr>
        <p:spPr bwMode="auto">
          <a:xfrm flipH="1">
            <a:off x="4045097" y="4933507"/>
            <a:ext cx="609600" cy="66304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7" name="Line 15">
            <a:extLst>
              <a:ext uri="{FF2B5EF4-FFF2-40B4-BE49-F238E27FC236}">
                <a16:creationId xmlns:a16="http://schemas.microsoft.com/office/drawing/2014/main" id="{08D19F46-C40B-364A-97C6-0B1B071A54BE}"/>
              </a:ext>
            </a:extLst>
          </p:cNvPr>
          <p:cNvSpPr>
            <a:spLocks noChangeShapeType="1"/>
          </p:cNvSpPr>
          <p:nvPr>
            <p:custDataLst>
              <p:tags r:id="rId5"/>
            </p:custDataLst>
          </p:nvPr>
        </p:nvSpPr>
        <p:spPr bwMode="auto">
          <a:xfrm flipH="1">
            <a:off x="6679215" y="4831907"/>
            <a:ext cx="7483" cy="70485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8" name="Line 16">
            <a:extLst>
              <a:ext uri="{FF2B5EF4-FFF2-40B4-BE49-F238E27FC236}">
                <a16:creationId xmlns:a16="http://schemas.microsoft.com/office/drawing/2014/main" id="{60A10EAE-E410-D34A-8EFC-34705F65DFA2}"/>
              </a:ext>
            </a:extLst>
          </p:cNvPr>
          <p:cNvSpPr>
            <a:spLocks noChangeShapeType="1"/>
          </p:cNvSpPr>
          <p:nvPr>
            <p:custDataLst>
              <p:tags r:id="rId6"/>
            </p:custDataLst>
          </p:nvPr>
        </p:nvSpPr>
        <p:spPr bwMode="auto">
          <a:xfrm>
            <a:off x="8718698" y="4730308"/>
            <a:ext cx="705833" cy="78052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9" name="Rectangle 17">
            <a:extLst>
              <a:ext uri="{FF2B5EF4-FFF2-40B4-BE49-F238E27FC236}">
                <a16:creationId xmlns:a16="http://schemas.microsoft.com/office/drawing/2014/main" id="{513A0CBD-C6AC-0741-9FC5-70E4A59FB72A}"/>
              </a:ext>
            </a:extLst>
          </p:cNvPr>
          <p:cNvSpPr>
            <a:spLocks noChangeArrowheads="1"/>
          </p:cNvSpPr>
          <p:nvPr>
            <p:custDataLst>
              <p:tags r:id="rId7"/>
            </p:custDataLst>
          </p:nvPr>
        </p:nvSpPr>
        <p:spPr bwMode="auto">
          <a:xfrm>
            <a:off x="2761266" y="5536758"/>
            <a:ext cx="1695979" cy="48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i="1" dirty="0"/>
              <a:t>instructions</a:t>
            </a:r>
          </a:p>
        </p:txBody>
      </p:sp>
      <p:sp>
        <p:nvSpPr>
          <p:cNvPr id="20" name="Rectangle 18">
            <a:extLst>
              <a:ext uri="{FF2B5EF4-FFF2-40B4-BE49-F238E27FC236}">
                <a16:creationId xmlns:a16="http://schemas.microsoft.com/office/drawing/2014/main" id="{63277194-8E48-374C-878E-D8DD1D373FEA}"/>
              </a:ext>
            </a:extLst>
          </p:cNvPr>
          <p:cNvSpPr>
            <a:spLocks noChangeArrowheads="1"/>
          </p:cNvSpPr>
          <p:nvPr>
            <p:custDataLst>
              <p:tags r:id="rId8"/>
            </p:custDataLst>
          </p:nvPr>
        </p:nvSpPr>
        <p:spPr bwMode="auto">
          <a:xfrm>
            <a:off x="5490781" y="5536758"/>
            <a:ext cx="2410918" cy="48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i="1" dirty="0"/>
              <a:t>cycles/instruction</a:t>
            </a:r>
          </a:p>
        </p:txBody>
      </p:sp>
      <p:sp>
        <p:nvSpPr>
          <p:cNvPr id="21" name="Rectangle 19">
            <a:extLst>
              <a:ext uri="{FF2B5EF4-FFF2-40B4-BE49-F238E27FC236}">
                <a16:creationId xmlns:a16="http://schemas.microsoft.com/office/drawing/2014/main" id="{A0B13F5E-6D34-CB4C-AE49-C20394AC8C97}"/>
              </a:ext>
            </a:extLst>
          </p:cNvPr>
          <p:cNvSpPr>
            <a:spLocks noChangeArrowheads="1"/>
          </p:cNvSpPr>
          <p:nvPr>
            <p:custDataLst>
              <p:tags r:id="rId9"/>
            </p:custDataLst>
          </p:nvPr>
        </p:nvSpPr>
        <p:spPr bwMode="auto">
          <a:xfrm>
            <a:off x="9170605" y="5536758"/>
            <a:ext cx="1933224" cy="48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i="1" dirty="0"/>
              <a:t>seconds/cycle</a:t>
            </a:r>
          </a:p>
        </p:txBody>
      </p:sp>
      <p:sp>
        <p:nvSpPr>
          <p:cNvPr id="22" name="Line 20">
            <a:extLst>
              <a:ext uri="{FF2B5EF4-FFF2-40B4-BE49-F238E27FC236}">
                <a16:creationId xmlns:a16="http://schemas.microsoft.com/office/drawing/2014/main" id="{F7C4BB51-1E8E-E541-89C4-80C05C2D1BE2}"/>
              </a:ext>
            </a:extLst>
          </p:cNvPr>
          <p:cNvSpPr>
            <a:spLocks noChangeShapeType="1"/>
          </p:cNvSpPr>
          <p:nvPr>
            <p:custDataLst>
              <p:tags r:id="rId10"/>
            </p:custDataLst>
          </p:nvPr>
        </p:nvSpPr>
        <p:spPr bwMode="auto">
          <a:xfrm flipV="1">
            <a:off x="2849525" y="3340186"/>
            <a:ext cx="945216" cy="64928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23" name="Rectangle 21">
            <a:extLst>
              <a:ext uri="{FF2B5EF4-FFF2-40B4-BE49-F238E27FC236}">
                <a16:creationId xmlns:a16="http://schemas.microsoft.com/office/drawing/2014/main" id="{7EAB435C-8DA0-C84B-A855-2D73A79BB5DC}"/>
              </a:ext>
            </a:extLst>
          </p:cNvPr>
          <p:cNvSpPr>
            <a:spLocks noChangeArrowheads="1"/>
          </p:cNvSpPr>
          <p:nvPr>
            <p:custDataLst>
              <p:tags r:id="rId11"/>
            </p:custDataLst>
          </p:nvPr>
        </p:nvSpPr>
        <p:spPr bwMode="auto">
          <a:xfrm>
            <a:off x="3838650" y="2996227"/>
            <a:ext cx="1218284" cy="48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0651" tIns="59267" rIns="120651" bIns="59267">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i="1" dirty="0"/>
              <a:t>seconds</a:t>
            </a:r>
          </a:p>
        </p:txBody>
      </p:sp>
    </p:spTree>
    <p:extLst>
      <p:ext uri="{BB962C8B-B14F-4D97-AF65-F5344CB8AC3E}">
        <p14:creationId xmlns:p14="http://schemas.microsoft.com/office/powerpoint/2010/main" val="2162723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p:bldP spid="20" grpId="0"/>
      <p:bldP spid="21" grpId="0"/>
      <p:bldP spid="22" grpId="0" animBg="1"/>
      <p:bldP spid="2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CPU Execution Time</a:t>
            </a:r>
          </a:p>
        </p:txBody>
      </p:sp>
      <p:sp>
        <p:nvSpPr>
          <p:cNvPr id="3" name="Content Placeholder 2"/>
          <p:cNvSpPr>
            <a:spLocks noGrp="1"/>
          </p:cNvSpPr>
          <p:nvPr>
            <p:ph idx="1"/>
          </p:nvPr>
        </p:nvSpPr>
        <p:spPr/>
        <p:txBody>
          <a:bodyPr/>
          <a:lstStyle/>
          <a:p>
            <a:pPr>
              <a:buFont typeface="Wingdings" pitchFamily="2" charset="2"/>
              <a:buChar char="Ø"/>
            </a:pPr>
            <a:r>
              <a:rPr lang="en-US" dirty="0"/>
              <a:t>CPU Execution Time = CPU Clock Cycles * Clock Period</a:t>
            </a:r>
          </a:p>
          <a:p>
            <a:pPr>
              <a:buNone/>
            </a:pPr>
            <a:r>
              <a:rPr lang="en-US" dirty="0"/>
              <a:t>                                        = NI*CPI*Clock Period </a:t>
            </a:r>
          </a:p>
          <a:p>
            <a:pPr>
              <a:buFont typeface="Wingdings" pitchFamily="2" charset="2"/>
              <a:buChar char="Ø"/>
            </a:pPr>
            <a:endParaRPr lang="en-US" dirty="0"/>
          </a:p>
          <a:p>
            <a:pPr>
              <a:buFont typeface="Wingdings" pitchFamily="2" charset="2"/>
              <a:buChar char="Ø"/>
            </a:pPr>
            <a:r>
              <a:rPr lang="en-US" dirty="0"/>
              <a:t>Execution time depends on</a:t>
            </a:r>
          </a:p>
          <a:p>
            <a:pPr lvl="1">
              <a:buFont typeface="Wingdings" pitchFamily="2" charset="2"/>
              <a:buChar char="Ø"/>
            </a:pPr>
            <a:r>
              <a:rPr lang="en-US" dirty="0"/>
              <a:t>Number of instructions : Determined by the ISA</a:t>
            </a:r>
          </a:p>
          <a:p>
            <a:pPr lvl="2">
              <a:buFont typeface="Wingdings" pitchFamily="2" charset="2"/>
              <a:buChar char="Ø"/>
            </a:pPr>
            <a:r>
              <a:rPr lang="en-US" dirty="0"/>
              <a:t>Programmable hardware counters can be used to find NI</a:t>
            </a:r>
          </a:p>
          <a:p>
            <a:pPr lvl="2">
              <a:buFont typeface="Wingdings" pitchFamily="2" charset="2"/>
              <a:buChar char="Ø"/>
            </a:pPr>
            <a:r>
              <a:rPr lang="en-US" dirty="0"/>
              <a:t>Profiling tools such as </a:t>
            </a:r>
            <a:r>
              <a:rPr lang="en-US" dirty="0" err="1"/>
              <a:t>gprof</a:t>
            </a:r>
            <a:r>
              <a:rPr lang="en-US" dirty="0"/>
              <a:t>, </a:t>
            </a:r>
            <a:r>
              <a:rPr lang="en-US" dirty="0" err="1"/>
              <a:t>valgrind</a:t>
            </a:r>
            <a:r>
              <a:rPr lang="en-US" dirty="0"/>
              <a:t> </a:t>
            </a:r>
          </a:p>
          <a:p>
            <a:pPr lvl="1">
              <a:buFont typeface="Wingdings" pitchFamily="2" charset="2"/>
              <a:buChar char="Ø"/>
            </a:pPr>
            <a:r>
              <a:rPr lang="en-US" dirty="0"/>
              <a:t>CPI: determined by the ISA &amp; Compiler &amp; Organization (Parallel execution) </a:t>
            </a:r>
          </a:p>
          <a:p>
            <a:pPr lvl="2">
              <a:buFont typeface="Wingdings" pitchFamily="2" charset="2"/>
              <a:buChar char="Ø"/>
            </a:pPr>
            <a:r>
              <a:rPr lang="en-US" dirty="0"/>
              <a:t>Can be determined in software using simulator </a:t>
            </a:r>
          </a:p>
          <a:p>
            <a:pPr lvl="1">
              <a:buFont typeface="Wingdings" pitchFamily="2" charset="2"/>
              <a:buChar char="Ø"/>
            </a:pPr>
            <a:r>
              <a:rPr lang="en-US" dirty="0"/>
              <a:t>Clock period: Determined by the process technology and implementation </a:t>
            </a:r>
          </a:p>
          <a:p>
            <a:pPr>
              <a:buNone/>
            </a:pPr>
            <a:endParaRPr lang="en-US" dirty="0"/>
          </a:p>
          <a:p>
            <a:pPr>
              <a:buNone/>
            </a:pPr>
            <a:endParaRPr lang="en-US" dirty="0"/>
          </a:p>
        </p:txBody>
      </p:sp>
      <p:sp>
        <p:nvSpPr>
          <p:cNvPr id="5" name="Slide Number Placeholder 4"/>
          <p:cNvSpPr>
            <a:spLocks noGrp="1"/>
          </p:cNvSpPr>
          <p:nvPr>
            <p:ph type="sldNum" sz="quarter" idx="4294967295"/>
          </p:nvPr>
        </p:nvSpPr>
        <p:spPr>
          <a:xfrm>
            <a:off x="8610600" y="6356350"/>
            <a:ext cx="2743200" cy="365125"/>
          </a:xfrm>
          <a:prstGeom prst="rect">
            <a:avLst/>
          </a:prstGeom>
        </p:spPr>
        <p:txBody>
          <a:bodyPr/>
          <a:lstStyle/>
          <a:p>
            <a:fld id="{57733F94-BD4E-45B7-8984-807B972C88CC}" type="slidenum">
              <a:rPr lang="en-US" smtClean="0"/>
              <a:pPr/>
              <a:t>135</a:t>
            </a:fld>
            <a:endParaRPr lang="en-US"/>
          </a:p>
        </p:txBody>
      </p:sp>
      <p:sp>
        <p:nvSpPr>
          <p:cNvPr id="4" name="Footer Placeholder 3">
            <a:extLst>
              <a:ext uri="{FF2B5EF4-FFF2-40B4-BE49-F238E27FC236}">
                <a16:creationId xmlns:a16="http://schemas.microsoft.com/office/drawing/2014/main" id="{E1CBD7CC-C788-8E4B-8533-3DBBD343CB9C}"/>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1181697F-062B-3741-957D-C576D4520371}"/>
              </a:ext>
            </a:extLst>
          </p:cNvPr>
          <p:cNvSpPr>
            <a:spLocks noGrp="1"/>
          </p:cNvSpPr>
          <p:nvPr>
            <p:ph type="title"/>
          </p:nvPr>
        </p:nvSpPr>
        <p:spPr/>
        <p:txBody>
          <a:bodyPr/>
          <a:lstStyle/>
          <a:p>
            <a:r>
              <a:rPr lang="en-US" altLang="en-US" dirty="0"/>
              <a:t>Cycle Time/Clock Rate is no longer fixed</a:t>
            </a:r>
          </a:p>
        </p:txBody>
      </p:sp>
      <p:sp>
        <p:nvSpPr>
          <p:cNvPr id="3" name="Content Placeholder 2">
            <a:extLst>
              <a:ext uri="{FF2B5EF4-FFF2-40B4-BE49-F238E27FC236}">
                <a16:creationId xmlns:a16="http://schemas.microsoft.com/office/drawing/2014/main" id="{0698ADF5-56BA-3943-939E-78BCFE54C962}"/>
              </a:ext>
            </a:extLst>
          </p:cNvPr>
          <p:cNvSpPr>
            <a:spLocks noGrp="1"/>
          </p:cNvSpPr>
          <p:nvPr>
            <p:ph idx="1"/>
          </p:nvPr>
        </p:nvSpPr>
        <p:spPr/>
        <p:txBody>
          <a:bodyPr/>
          <a:lstStyle/>
          <a:p>
            <a:r>
              <a:rPr lang="en-US" altLang="en-US" dirty="0"/>
              <a:t>Increasingly, modern processors can execute at multiple clock rates (cycle times).</a:t>
            </a:r>
          </a:p>
          <a:p>
            <a:r>
              <a:rPr lang="en-US" altLang="en-US" b="1" dirty="0">
                <a:solidFill>
                  <a:srgbClr val="7030A0"/>
                </a:solidFill>
              </a:rPr>
              <a:t>Why?</a:t>
            </a:r>
          </a:p>
          <a:p>
            <a:r>
              <a:rPr lang="en-US" altLang="en-US" dirty="0"/>
              <a:t>However, the granularity at which we can change the cycle time tends to be fairly coarse, so all of these principles and formulas still apply.</a:t>
            </a:r>
          </a:p>
        </p:txBody>
      </p:sp>
    </p:spTree>
    <p:extLst>
      <p:ext uri="{BB962C8B-B14F-4D97-AF65-F5344CB8AC3E}">
        <p14:creationId xmlns:p14="http://schemas.microsoft.com/office/powerpoint/2010/main" val="1139064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321F427-0897-C949-842D-112CFE2F9701}"/>
              </a:ext>
            </a:extLst>
          </p:cNvPr>
          <p:cNvSpPr>
            <a:spLocks noGrp="1" noChangeArrowheads="1"/>
          </p:cNvSpPr>
          <p:nvPr>
            <p:ph type="title"/>
            <p:custDataLst>
              <p:tags r:id="rId1"/>
            </p:custDataLst>
          </p:nvPr>
        </p:nvSpPr>
        <p:spPr/>
        <p:txBody>
          <a:bodyPr/>
          <a:lstStyle/>
          <a:p>
            <a:r>
              <a:rPr lang="en-US" altLang="en-US" dirty="0"/>
              <a:t>Who Affects Performance? How?</a:t>
            </a:r>
          </a:p>
        </p:txBody>
      </p:sp>
      <p:sp>
        <p:nvSpPr>
          <p:cNvPr id="76810" name="Rectangle 10">
            <a:extLst>
              <a:ext uri="{FF2B5EF4-FFF2-40B4-BE49-F238E27FC236}">
                <a16:creationId xmlns:a16="http://schemas.microsoft.com/office/drawing/2014/main" id="{4B6FA738-014A-B64B-BBB9-1D1F9C7EF792}"/>
              </a:ext>
            </a:extLst>
          </p:cNvPr>
          <p:cNvSpPr>
            <a:spLocks noGrp="1" noChangeArrowheads="1"/>
          </p:cNvSpPr>
          <p:nvPr>
            <p:ph type="body" idx="1"/>
            <p:custDataLst>
              <p:tags r:id="rId2"/>
            </p:custDataLst>
          </p:nvPr>
        </p:nvSpPr>
        <p:spPr>
          <a:xfrm>
            <a:off x="609600" y="2714681"/>
            <a:ext cx="10972800" cy="3411483"/>
          </a:xfrm>
        </p:spPr>
        <p:txBody>
          <a:bodyPr/>
          <a:lstStyle/>
          <a:p>
            <a:r>
              <a:rPr lang="en-US" altLang="en-US" dirty="0"/>
              <a:t>programmer</a:t>
            </a:r>
          </a:p>
          <a:p>
            <a:r>
              <a:rPr lang="en-US" altLang="en-US" dirty="0"/>
              <a:t>compiler</a:t>
            </a:r>
          </a:p>
          <a:p>
            <a:r>
              <a:rPr lang="en-US" altLang="en-US" dirty="0"/>
              <a:t>instruction-set architect</a:t>
            </a:r>
          </a:p>
          <a:p>
            <a:r>
              <a:rPr lang="en-US" altLang="en-US" dirty="0"/>
              <a:t>machine architect</a:t>
            </a:r>
          </a:p>
          <a:p>
            <a:r>
              <a:rPr lang="en-US" altLang="en-US" dirty="0"/>
              <a:t>hardware designer</a:t>
            </a:r>
          </a:p>
          <a:p>
            <a:r>
              <a:rPr lang="en-US" altLang="en-US" dirty="0"/>
              <a:t>materials scientist/physicist/silicon engineer</a:t>
            </a:r>
          </a:p>
        </p:txBody>
      </p:sp>
      <p:sp>
        <p:nvSpPr>
          <p:cNvPr id="76803" name="Rectangle 3">
            <a:extLst>
              <a:ext uri="{FF2B5EF4-FFF2-40B4-BE49-F238E27FC236}">
                <a16:creationId xmlns:a16="http://schemas.microsoft.com/office/drawing/2014/main" id="{8C951365-7380-184A-B606-854E67D4D821}"/>
              </a:ext>
            </a:extLst>
          </p:cNvPr>
          <p:cNvSpPr>
            <a:spLocks noChangeArrowheads="1"/>
          </p:cNvSpPr>
          <p:nvPr>
            <p:custDataLst>
              <p:tags r:id="rId3"/>
            </p:custDataLst>
          </p:nvPr>
        </p:nvSpPr>
        <p:spPr bwMode="auto">
          <a:xfrm>
            <a:off x="364119" y="1739245"/>
            <a:ext cx="3339595"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spcBef>
                <a:spcPct val="0"/>
              </a:spcBef>
              <a:buClrTx/>
              <a:buSzTx/>
              <a:buFontTx/>
              <a:buNone/>
            </a:pPr>
            <a:r>
              <a:rPr lang="en-US" altLang="en-US" sz="2667" dirty="0">
                <a:solidFill>
                  <a:srgbClr val="7030A0"/>
                </a:solidFill>
              </a:rPr>
              <a:t>CPU Execution Time</a:t>
            </a:r>
          </a:p>
        </p:txBody>
      </p:sp>
      <p:sp>
        <p:nvSpPr>
          <p:cNvPr id="76804" name="Rectangle 4">
            <a:extLst>
              <a:ext uri="{FF2B5EF4-FFF2-40B4-BE49-F238E27FC236}">
                <a16:creationId xmlns:a16="http://schemas.microsoft.com/office/drawing/2014/main" id="{C5D7190C-3DB6-3C4B-9374-13A010987C11}"/>
              </a:ext>
            </a:extLst>
          </p:cNvPr>
          <p:cNvSpPr>
            <a:spLocks noChangeArrowheads="1"/>
          </p:cNvSpPr>
          <p:nvPr>
            <p:custDataLst>
              <p:tags r:id="rId4"/>
            </p:custDataLst>
          </p:nvPr>
        </p:nvSpPr>
        <p:spPr bwMode="auto">
          <a:xfrm>
            <a:off x="3876340" y="1739245"/>
            <a:ext cx="2766579"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spcBef>
                <a:spcPct val="0"/>
              </a:spcBef>
              <a:buClrTx/>
              <a:buSzTx/>
              <a:buFontTx/>
              <a:buNone/>
            </a:pPr>
            <a:r>
              <a:rPr lang="en-US" altLang="en-US" sz="2667" dirty="0">
                <a:solidFill>
                  <a:srgbClr val="7030A0"/>
                </a:solidFill>
              </a:rPr>
              <a:t>Instruction Count</a:t>
            </a:r>
          </a:p>
        </p:txBody>
      </p:sp>
      <p:sp>
        <p:nvSpPr>
          <p:cNvPr id="76805" name="Rectangle 5">
            <a:extLst>
              <a:ext uri="{FF2B5EF4-FFF2-40B4-BE49-F238E27FC236}">
                <a16:creationId xmlns:a16="http://schemas.microsoft.com/office/drawing/2014/main" id="{69A682BF-96BF-D84E-A28C-6980E3A0DF44}"/>
              </a:ext>
            </a:extLst>
          </p:cNvPr>
          <p:cNvSpPr>
            <a:spLocks noChangeArrowheads="1"/>
          </p:cNvSpPr>
          <p:nvPr>
            <p:custDataLst>
              <p:tags r:id="rId5"/>
            </p:custDataLst>
          </p:nvPr>
        </p:nvSpPr>
        <p:spPr bwMode="auto">
          <a:xfrm>
            <a:off x="7182365" y="1767600"/>
            <a:ext cx="834855"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dirty="0">
                <a:solidFill>
                  <a:srgbClr val="7030A0"/>
                </a:solidFill>
              </a:rPr>
              <a:t>CPI</a:t>
            </a:r>
          </a:p>
        </p:txBody>
      </p:sp>
      <p:sp>
        <p:nvSpPr>
          <p:cNvPr id="76806" name="Rectangle 6">
            <a:extLst>
              <a:ext uri="{FF2B5EF4-FFF2-40B4-BE49-F238E27FC236}">
                <a16:creationId xmlns:a16="http://schemas.microsoft.com/office/drawing/2014/main" id="{D46805EF-F16A-614E-8807-0530ED856055}"/>
              </a:ext>
            </a:extLst>
          </p:cNvPr>
          <p:cNvSpPr>
            <a:spLocks noChangeArrowheads="1"/>
          </p:cNvSpPr>
          <p:nvPr>
            <p:custDataLst>
              <p:tags r:id="rId6"/>
            </p:custDataLst>
          </p:nvPr>
        </p:nvSpPr>
        <p:spPr bwMode="auto">
          <a:xfrm>
            <a:off x="8479667" y="1767600"/>
            <a:ext cx="2847551"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spcBef>
                <a:spcPct val="0"/>
              </a:spcBef>
              <a:buClrTx/>
              <a:buSzTx/>
              <a:buFontTx/>
              <a:buNone/>
            </a:pPr>
            <a:r>
              <a:rPr lang="en-US" altLang="en-US" sz="2667" dirty="0">
                <a:solidFill>
                  <a:srgbClr val="7030A0"/>
                </a:solidFill>
              </a:rPr>
              <a:t>Clock Cycle Time</a:t>
            </a:r>
          </a:p>
        </p:txBody>
      </p:sp>
      <p:sp>
        <p:nvSpPr>
          <p:cNvPr id="76807" name="Rectangle 7">
            <a:extLst>
              <a:ext uri="{FF2B5EF4-FFF2-40B4-BE49-F238E27FC236}">
                <a16:creationId xmlns:a16="http://schemas.microsoft.com/office/drawing/2014/main" id="{DED2CB49-0C05-A54B-8952-B293E37966C2}"/>
              </a:ext>
            </a:extLst>
          </p:cNvPr>
          <p:cNvSpPr>
            <a:spLocks noChangeArrowheads="1"/>
          </p:cNvSpPr>
          <p:nvPr>
            <p:custDataLst>
              <p:tags r:id="rId7"/>
            </p:custDataLst>
          </p:nvPr>
        </p:nvSpPr>
        <p:spPr bwMode="auto">
          <a:xfrm>
            <a:off x="3598886" y="1739245"/>
            <a:ext cx="487577"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b="1" dirty="0"/>
              <a:t>=</a:t>
            </a:r>
          </a:p>
        </p:txBody>
      </p:sp>
      <p:sp>
        <p:nvSpPr>
          <p:cNvPr id="76808" name="Rectangle 8">
            <a:extLst>
              <a:ext uri="{FF2B5EF4-FFF2-40B4-BE49-F238E27FC236}">
                <a16:creationId xmlns:a16="http://schemas.microsoft.com/office/drawing/2014/main" id="{DE10C08B-9F94-7749-9909-FA43AE89FE78}"/>
              </a:ext>
            </a:extLst>
          </p:cNvPr>
          <p:cNvSpPr>
            <a:spLocks noChangeArrowheads="1"/>
          </p:cNvSpPr>
          <p:nvPr>
            <p:custDataLst>
              <p:tags r:id="rId8"/>
            </p:custDataLst>
          </p:nvPr>
        </p:nvSpPr>
        <p:spPr bwMode="auto">
          <a:xfrm>
            <a:off x="6623019" y="1767599"/>
            <a:ext cx="616188"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dirty="0">
                <a:latin typeface="Arial" panose="020B0604020202020204" pitchFamily="34" charset="0"/>
              </a:rPr>
              <a:t>X</a:t>
            </a:r>
          </a:p>
        </p:txBody>
      </p:sp>
      <p:sp>
        <p:nvSpPr>
          <p:cNvPr id="76809" name="Rectangle 9">
            <a:extLst>
              <a:ext uri="{FF2B5EF4-FFF2-40B4-BE49-F238E27FC236}">
                <a16:creationId xmlns:a16="http://schemas.microsoft.com/office/drawing/2014/main" id="{CDB15FBC-4124-C140-9953-5FBCB265FF03}"/>
              </a:ext>
            </a:extLst>
          </p:cNvPr>
          <p:cNvSpPr>
            <a:spLocks noChangeArrowheads="1"/>
          </p:cNvSpPr>
          <p:nvPr>
            <p:custDataLst>
              <p:tags r:id="rId9"/>
            </p:custDataLst>
          </p:nvPr>
        </p:nvSpPr>
        <p:spPr bwMode="auto">
          <a:xfrm>
            <a:off x="8017219" y="1767599"/>
            <a:ext cx="442915"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dirty="0">
                <a:latin typeface="Arial" panose="020B0604020202020204" pitchFamily="34" charset="0"/>
              </a:rPr>
              <a:t>X</a:t>
            </a:r>
          </a:p>
        </p:txBody>
      </p:sp>
    </p:spTree>
    <p:extLst>
      <p:ext uri="{BB962C8B-B14F-4D97-AF65-F5344CB8AC3E}">
        <p14:creationId xmlns:p14="http://schemas.microsoft.com/office/powerpoint/2010/main" val="621288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8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8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C86DE027-D1A9-1B45-9947-7FE39BD14839}"/>
              </a:ext>
            </a:extLst>
          </p:cNvPr>
          <p:cNvSpPr>
            <a:spLocks noGrp="1" noChangeArrowheads="1"/>
          </p:cNvSpPr>
          <p:nvPr>
            <p:ph type="title"/>
            <p:custDataLst>
              <p:tags r:id="rId1"/>
            </p:custDataLst>
          </p:nvPr>
        </p:nvSpPr>
        <p:spPr/>
        <p:txBody>
          <a:bodyPr>
            <a:noAutofit/>
          </a:bodyPr>
          <a:lstStyle/>
          <a:p>
            <a:r>
              <a:rPr lang="en-US" altLang="en-US" sz="3600" dirty="0"/>
              <a:t>Which programs are best, are “most fair”, to run when measuring performance?</a:t>
            </a:r>
          </a:p>
        </p:txBody>
      </p:sp>
      <p:sp>
        <p:nvSpPr>
          <p:cNvPr id="91139" name="Rectangle 3">
            <a:extLst>
              <a:ext uri="{FF2B5EF4-FFF2-40B4-BE49-F238E27FC236}">
                <a16:creationId xmlns:a16="http://schemas.microsoft.com/office/drawing/2014/main" id="{FAAEA98D-0F03-E44A-8012-9FDA8C68B0D6}"/>
              </a:ext>
            </a:extLst>
          </p:cNvPr>
          <p:cNvSpPr>
            <a:spLocks noGrp="1" noChangeArrowheads="1"/>
          </p:cNvSpPr>
          <p:nvPr>
            <p:ph type="body" idx="1"/>
            <p:custDataLst>
              <p:tags r:id="rId2"/>
            </p:custDataLst>
          </p:nvPr>
        </p:nvSpPr>
        <p:spPr/>
        <p:txBody>
          <a:bodyPr/>
          <a:lstStyle/>
          <a:p>
            <a:r>
              <a:rPr lang="en-US" altLang="en-US" dirty="0"/>
              <a:t>peak throughput measures (simple programs)?</a:t>
            </a:r>
          </a:p>
          <a:p>
            <a:r>
              <a:rPr lang="en-US" altLang="en-US" dirty="0"/>
              <a:t>synthetic benchmarks (whetstone, </a:t>
            </a:r>
            <a:r>
              <a:rPr lang="en-US" altLang="en-US" dirty="0" err="1"/>
              <a:t>dhrystone</a:t>
            </a:r>
            <a:r>
              <a:rPr lang="en-US" altLang="en-US" dirty="0"/>
              <a:t>,...)?</a:t>
            </a:r>
          </a:p>
          <a:p>
            <a:r>
              <a:rPr lang="en-US" altLang="en-US" dirty="0"/>
              <a:t>Real applications</a:t>
            </a:r>
          </a:p>
          <a:p>
            <a:r>
              <a:rPr lang="en-US" altLang="en-US" dirty="0"/>
              <a:t>SPEC (best of both worlds, but with problems of their own)</a:t>
            </a:r>
          </a:p>
          <a:p>
            <a:pPr lvl="1"/>
            <a:r>
              <a:rPr lang="en-US" altLang="en-US" dirty="0"/>
              <a:t>System Performance Evaluation Cooperative</a:t>
            </a:r>
          </a:p>
          <a:p>
            <a:pPr lvl="1"/>
            <a:r>
              <a:rPr lang="en-US" altLang="en-US" dirty="0"/>
              <a:t>Provides a common set of real applications</a:t>
            </a:r>
          </a:p>
          <a:p>
            <a:pPr lvl="2"/>
            <a:r>
              <a:rPr lang="en-US" altLang="en-US" dirty="0"/>
              <a:t>Along with strict guidelines for how to run them</a:t>
            </a:r>
          </a:p>
          <a:p>
            <a:pPr lvl="1"/>
            <a:r>
              <a:rPr lang="en-US" altLang="en-US" dirty="0"/>
              <a:t>Provides a relatively unbiased means to compare machines.</a:t>
            </a:r>
          </a:p>
        </p:txBody>
      </p:sp>
    </p:spTree>
    <p:extLst>
      <p:ext uri="{BB962C8B-B14F-4D97-AF65-F5344CB8AC3E}">
        <p14:creationId xmlns:p14="http://schemas.microsoft.com/office/powerpoint/2010/main" val="2905187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13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1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1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11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0F5788B-C1BE-0D41-B5FD-7A6D783547EB}"/>
              </a:ext>
            </a:extLst>
          </p:cNvPr>
          <p:cNvSpPr>
            <a:spLocks noGrp="1" noChangeArrowheads="1"/>
          </p:cNvSpPr>
          <p:nvPr>
            <p:ph type="title"/>
            <p:custDataLst>
              <p:tags r:id="rId1"/>
            </p:custDataLst>
          </p:nvPr>
        </p:nvSpPr>
        <p:spPr>
          <a:noFill/>
        </p:spPr>
        <p:txBody>
          <a:bodyPr/>
          <a:lstStyle/>
          <a:p>
            <a:r>
              <a:rPr lang="en-US" altLang="en-US"/>
              <a:t>Amdahl’s Law</a:t>
            </a:r>
          </a:p>
        </p:txBody>
      </p:sp>
      <p:sp>
        <p:nvSpPr>
          <p:cNvPr id="97283" name="Rectangle 3">
            <a:extLst>
              <a:ext uri="{FF2B5EF4-FFF2-40B4-BE49-F238E27FC236}">
                <a16:creationId xmlns:a16="http://schemas.microsoft.com/office/drawing/2014/main" id="{FF4230F2-03FA-5147-A967-AA6C6A9AEB9E}"/>
              </a:ext>
            </a:extLst>
          </p:cNvPr>
          <p:cNvSpPr>
            <a:spLocks noGrp="1" noChangeArrowheads="1"/>
          </p:cNvSpPr>
          <p:nvPr>
            <p:ph type="body" idx="1"/>
            <p:custDataLst>
              <p:tags r:id="rId2"/>
            </p:custDataLst>
          </p:nvPr>
        </p:nvSpPr>
        <p:spPr>
          <a:noFill/>
        </p:spPr>
        <p:txBody>
          <a:bodyPr/>
          <a:lstStyle/>
          <a:p>
            <a:r>
              <a:rPr lang="en-US" altLang="en-US" dirty="0"/>
              <a:t>The impact of a performance improvement is limited by the percent of execution time affected by the improvement</a:t>
            </a:r>
          </a:p>
          <a:p>
            <a:endParaRPr lang="en-US" altLang="en-US" dirty="0"/>
          </a:p>
          <a:p>
            <a:endParaRPr lang="en-US" altLang="en-US" dirty="0"/>
          </a:p>
          <a:p>
            <a:endParaRPr lang="en-US" altLang="en-US" dirty="0"/>
          </a:p>
          <a:p>
            <a:endParaRPr lang="en-US" altLang="en-US" dirty="0"/>
          </a:p>
          <a:p>
            <a:endParaRPr lang="en-US" altLang="en-US" dirty="0"/>
          </a:p>
          <a:p>
            <a:r>
              <a:rPr lang="en-US" altLang="en-US" dirty="0"/>
              <a:t>Make the </a:t>
            </a:r>
            <a:r>
              <a:rPr lang="en-US" altLang="en-US" b="1" dirty="0">
                <a:solidFill>
                  <a:srgbClr val="7030A0"/>
                </a:solidFill>
              </a:rPr>
              <a:t>common case</a:t>
            </a:r>
            <a:r>
              <a:rPr lang="en-US" altLang="en-US" dirty="0"/>
              <a:t> fast!!</a:t>
            </a:r>
          </a:p>
          <a:p>
            <a:pPr>
              <a:buFontTx/>
              <a:buNone/>
            </a:pPr>
            <a:endParaRPr lang="en-US" altLang="en-US" dirty="0"/>
          </a:p>
          <a:p>
            <a:pPr>
              <a:buFontTx/>
              <a:buNone/>
            </a:pPr>
            <a:endParaRPr lang="en-US" altLang="en-US" dirty="0"/>
          </a:p>
          <a:p>
            <a:pPr>
              <a:buFontTx/>
              <a:buNone/>
            </a:pPr>
            <a:endParaRPr lang="en-US" altLang="en-US" dirty="0"/>
          </a:p>
          <a:p>
            <a:pPr>
              <a:buFontTx/>
              <a:buNone/>
            </a:pPr>
            <a:endParaRPr lang="en-US" altLang="en-US" dirty="0"/>
          </a:p>
          <a:p>
            <a:pPr>
              <a:buFontTx/>
              <a:buNone/>
            </a:pPr>
            <a:endParaRPr lang="en-US" altLang="en-US" dirty="0"/>
          </a:p>
        </p:txBody>
      </p:sp>
      <p:sp>
        <p:nvSpPr>
          <p:cNvPr id="97286" name="Rectangle 5">
            <a:extLst>
              <a:ext uri="{FF2B5EF4-FFF2-40B4-BE49-F238E27FC236}">
                <a16:creationId xmlns:a16="http://schemas.microsoft.com/office/drawing/2014/main" id="{FD387595-B121-FF41-B875-44E91C047B3A}"/>
              </a:ext>
            </a:extLst>
          </p:cNvPr>
          <p:cNvSpPr>
            <a:spLocks noChangeArrowheads="1"/>
          </p:cNvSpPr>
          <p:nvPr>
            <p:custDataLst>
              <p:tags r:id="rId3"/>
            </p:custDataLst>
          </p:nvPr>
        </p:nvSpPr>
        <p:spPr bwMode="auto">
          <a:xfrm>
            <a:off x="269484" y="3125004"/>
            <a:ext cx="2987165" cy="91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spcBef>
                <a:spcPct val="0"/>
              </a:spcBef>
              <a:buClrTx/>
              <a:buSzTx/>
              <a:buFontTx/>
              <a:buNone/>
            </a:pPr>
            <a:r>
              <a:rPr lang="en-US" altLang="en-US" sz="2667" dirty="0"/>
              <a:t>Execution time</a:t>
            </a:r>
          </a:p>
          <a:p>
            <a:pPr>
              <a:spcBef>
                <a:spcPct val="0"/>
              </a:spcBef>
              <a:buClrTx/>
              <a:buSzTx/>
              <a:buFontTx/>
              <a:buNone/>
            </a:pPr>
            <a:r>
              <a:rPr lang="en-US" altLang="en-US" sz="2667" dirty="0"/>
              <a:t>after improvement</a:t>
            </a:r>
          </a:p>
        </p:txBody>
      </p:sp>
      <p:sp>
        <p:nvSpPr>
          <p:cNvPr id="97287" name="Rectangle 6">
            <a:extLst>
              <a:ext uri="{FF2B5EF4-FFF2-40B4-BE49-F238E27FC236}">
                <a16:creationId xmlns:a16="http://schemas.microsoft.com/office/drawing/2014/main" id="{58EE8884-D206-5445-A0AA-5CE0BB1C68E2}"/>
              </a:ext>
            </a:extLst>
          </p:cNvPr>
          <p:cNvSpPr>
            <a:spLocks noChangeArrowheads="1"/>
          </p:cNvSpPr>
          <p:nvPr>
            <p:custDataLst>
              <p:tags r:id="rId4"/>
            </p:custDataLst>
          </p:nvPr>
        </p:nvSpPr>
        <p:spPr bwMode="auto">
          <a:xfrm>
            <a:off x="3136513" y="3330586"/>
            <a:ext cx="375104"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dirty="0"/>
              <a:t>=</a:t>
            </a:r>
          </a:p>
        </p:txBody>
      </p:sp>
      <p:sp>
        <p:nvSpPr>
          <p:cNvPr id="97288" name="Rectangle 7">
            <a:extLst>
              <a:ext uri="{FF2B5EF4-FFF2-40B4-BE49-F238E27FC236}">
                <a16:creationId xmlns:a16="http://schemas.microsoft.com/office/drawing/2014/main" id="{F6655424-9AAD-5542-B831-7109097B564B}"/>
              </a:ext>
            </a:extLst>
          </p:cNvPr>
          <p:cNvSpPr>
            <a:spLocks noChangeArrowheads="1"/>
          </p:cNvSpPr>
          <p:nvPr>
            <p:custDataLst>
              <p:tags r:id="rId5"/>
            </p:custDataLst>
          </p:nvPr>
        </p:nvSpPr>
        <p:spPr bwMode="auto">
          <a:xfrm>
            <a:off x="3573076" y="3080553"/>
            <a:ext cx="3616440"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dirty="0"/>
              <a:t>Execution Time Affected</a:t>
            </a:r>
          </a:p>
        </p:txBody>
      </p:sp>
      <p:sp>
        <p:nvSpPr>
          <p:cNvPr id="97289" name="Rectangle 8">
            <a:extLst>
              <a:ext uri="{FF2B5EF4-FFF2-40B4-BE49-F238E27FC236}">
                <a16:creationId xmlns:a16="http://schemas.microsoft.com/office/drawing/2014/main" id="{1E78388C-7953-5B4A-A6FA-027F668CB324}"/>
              </a:ext>
            </a:extLst>
          </p:cNvPr>
          <p:cNvSpPr>
            <a:spLocks noChangeArrowheads="1"/>
          </p:cNvSpPr>
          <p:nvPr>
            <p:custDataLst>
              <p:tags r:id="rId6"/>
            </p:custDataLst>
          </p:nvPr>
        </p:nvSpPr>
        <p:spPr bwMode="auto">
          <a:xfrm>
            <a:off x="3580221" y="3684259"/>
            <a:ext cx="3605155"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dirty="0"/>
              <a:t>Amount of Improvement</a:t>
            </a:r>
          </a:p>
        </p:txBody>
      </p:sp>
      <p:sp>
        <p:nvSpPr>
          <p:cNvPr id="97290" name="Rectangle 9">
            <a:extLst>
              <a:ext uri="{FF2B5EF4-FFF2-40B4-BE49-F238E27FC236}">
                <a16:creationId xmlns:a16="http://schemas.microsoft.com/office/drawing/2014/main" id="{E1FDE5B5-EBA1-CF46-9DA8-FE9DB090296A}"/>
              </a:ext>
            </a:extLst>
          </p:cNvPr>
          <p:cNvSpPr>
            <a:spLocks noChangeArrowheads="1"/>
          </p:cNvSpPr>
          <p:nvPr>
            <p:custDataLst>
              <p:tags r:id="rId7"/>
            </p:custDataLst>
          </p:nvPr>
        </p:nvSpPr>
        <p:spPr bwMode="auto">
          <a:xfrm>
            <a:off x="7621133" y="3330585"/>
            <a:ext cx="3959098"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dirty="0"/>
              <a:t>Execution Time Unaffected</a:t>
            </a:r>
          </a:p>
        </p:txBody>
      </p:sp>
      <p:sp>
        <p:nvSpPr>
          <p:cNvPr id="97291" name="Rectangle 10">
            <a:extLst>
              <a:ext uri="{FF2B5EF4-FFF2-40B4-BE49-F238E27FC236}">
                <a16:creationId xmlns:a16="http://schemas.microsoft.com/office/drawing/2014/main" id="{C0187997-5BF5-8A4F-897F-28C7E2774BFF}"/>
              </a:ext>
            </a:extLst>
          </p:cNvPr>
          <p:cNvSpPr>
            <a:spLocks noChangeArrowheads="1"/>
          </p:cNvSpPr>
          <p:nvPr>
            <p:custDataLst>
              <p:tags r:id="rId8"/>
            </p:custDataLst>
          </p:nvPr>
        </p:nvSpPr>
        <p:spPr bwMode="auto">
          <a:xfrm>
            <a:off x="7271655" y="3330585"/>
            <a:ext cx="375104" cy="50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667" dirty="0"/>
              <a:t>+</a:t>
            </a:r>
          </a:p>
        </p:txBody>
      </p:sp>
      <p:sp>
        <p:nvSpPr>
          <p:cNvPr id="97292" name="Line 11">
            <a:extLst>
              <a:ext uri="{FF2B5EF4-FFF2-40B4-BE49-F238E27FC236}">
                <a16:creationId xmlns:a16="http://schemas.microsoft.com/office/drawing/2014/main" id="{D7F86F20-D60F-9041-9686-58EBAA265D37}"/>
              </a:ext>
            </a:extLst>
          </p:cNvPr>
          <p:cNvSpPr>
            <a:spLocks noChangeShapeType="1"/>
          </p:cNvSpPr>
          <p:nvPr>
            <p:custDataLst>
              <p:tags r:id="rId9"/>
            </p:custDataLst>
          </p:nvPr>
        </p:nvSpPr>
        <p:spPr bwMode="auto">
          <a:xfrm>
            <a:off x="3573076" y="3628476"/>
            <a:ext cx="36028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67"/>
          </a:p>
        </p:txBody>
      </p:sp>
    </p:spTree>
    <p:extLst>
      <p:ext uri="{BB962C8B-B14F-4D97-AF65-F5344CB8AC3E}">
        <p14:creationId xmlns:p14="http://schemas.microsoft.com/office/powerpoint/2010/main" val="2475306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2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2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2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2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2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2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p:bldP spid="97287" grpId="0"/>
      <p:bldP spid="97288" grpId="0"/>
      <p:bldP spid="97289" grpId="0"/>
      <p:bldP spid="97290" grpId="0"/>
      <p:bldP spid="97291" grpId="0"/>
      <p:bldP spid="972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systems design </a:t>
            </a:r>
            <a:r>
              <a:rPr lang="en-US" dirty="0">
                <a:sym typeface="Wingdings" pitchFamily="2" charset="2"/>
              </a:rPr>
              <a:t> Trade-offs</a:t>
            </a:r>
            <a:endParaRPr lang="en-US" dirty="0"/>
          </a:p>
        </p:txBody>
      </p:sp>
      <p:sp>
        <p:nvSpPr>
          <p:cNvPr id="3" name="Content Placeholder 2"/>
          <p:cNvSpPr>
            <a:spLocks noGrp="1"/>
          </p:cNvSpPr>
          <p:nvPr>
            <p:ph idx="1"/>
          </p:nvPr>
        </p:nvSpPr>
        <p:spPr>
          <a:xfrm>
            <a:off x="838200" y="1355558"/>
            <a:ext cx="10515600" cy="792731"/>
          </a:xfrm>
        </p:spPr>
        <p:txBody>
          <a:bodyPr/>
          <a:lstStyle/>
          <a:p>
            <a:r>
              <a:rPr lang="en-US" dirty="0"/>
              <a:t>Performance, power, cost, programming choice,…etc.</a:t>
            </a:r>
          </a:p>
        </p:txBody>
      </p:sp>
      <p:sp>
        <p:nvSpPr>
          <p:cNvPr id="6" name="Rounded Rectangle 5"/>
          <p:cNvSpPr/>
          <p:nvPr/>
        </p:nvSpPr>
        <p:spPr>
          <a:xfrm>
            <a:off x="991518" y="1850834"/>
            <a:ext cx="3866920" cy="3933021"/>
          </a:xfrm>
          <a:prstGeom prst="roundRect">
            <a:avLst>
              <a:gd name="adj" fmla="val 5439"/>
            </a:avLst>
          </a:prstGeom>
          <a:solidFill>
            <a:schemeClr val="tx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Rounded Rectangle 6"/>
          <p:cNvSpPr/>
          <p:nvPr/>
        </p:nvSpPr>
        <p:spPr>
          <a:xfrm>
            <a:off x="1189822" y="2666082"/>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Matrix Vector Multiplication</a:t>
            </a:r>
          </a:p>
        </p:txBody>
      </p:sp>
      <p:sp>
        <p:nvSpPr>
          <p:cNvPr id="8" name="Rounded Rectangle 7"/>
          <p:cNvSpPr/>
          <p:nvPr/>
        </p:nvSpPr>
        <p:spPr>
          <a:xfrm>
            <a:off x="1187986" y="4448978"/>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Prefix sum</a:t>
            </a:r>
          </a:p>
        </p:txBody>
      </p:sp>
      <p:sp>
        <p:nvSpPr>
          <p:cNvPr id="9" name="TextBox 8"/>
          <p:cNvSpPr txBox="1"/>
          <p:nvPr/>
        </p:nvSpPr>
        <p:spPr>
          <a:xfrm>
            <a:off x="6720285" y="2930485"/>
            <a:ext cx="1586973" cy="646331"/>
          </a:xfrm>
          <a:prstGeom prst="rect">
            <a:avLst/>
          </a:prstGeom>
          <a:noFill/>
        </p:spPr>
        <p:txBody>
          <a:bodyPr wrap="none" rtlCol="0">
            <a:spAutoFit/>
          </a:bodyPr>
          <a:lstStyle/>
          <a:p>
            <a:r>
              <a:rPr lang="en-US" sz="3600" i="1" dirty="0"/>
              <a:t>Parallel</a:t>
            </a:r>
          </a:p>
        </p:txBody>
      </p:sp>
      <p:sp>
        <p:nvSpPr>
          <p:cNvPr id="10" name="TextBox 9"/>
          <p:cNvSpPr txBox="1"/>
          <p:nvPr/>
        </p:nvSpPr>
        <p:spPr>
          <a:xfrm>
            <a:off x="6652351" y="4724399"/>
            <a:ext cx="2163285" cy="646331"/>
          </a:xfrm>
          <a:prstGeom prst="rect">
            <a:avLst/>
          </a:prstGeom>
          <a:noFill/>
        </p:spPr>
        <p:txBody>
          <a:bodyPr wrap="none" rtlCol="0">
            <a:spAutoFit/>
          </a:bodyPr>
          <a:lstStyle/>
          <a:p>
            <a:r>
              <a:rPr lang="en-US" sz="3600" i="1" dirty="0"/>
              <a:t>Sequential</a:t>
            </a:r>
          </a:p>
        </p:txBody>
      </p:sp>
      <p:cxnSp>
        <p:nvCxnSpPr>
          <p:cNvPr id="12" name="Straight Arrow Connector 11"/>
          <p:cNvCxnSpPr>
            <a:stCxn id="7" idx="3"/>
            <a:endCxn id="9" idx="1"/>
          </p:cNvCxnSpPr>
          <p:nvPr/>
        </p:nvCxnSpPr>
        <p:spPr>
          <a:xfrm flipV="1">
            <a:off x="4693186" y="3253651"/>
            <a:ext cx="2027099" cy="73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10" idx="1"/>
          </p:cNvCxnSpPr>
          <p:nvPr/>
        </p:nvCxnSpPr>
        <p:spPr>
          <a:xfrm>
            <a:off x="4691350" y="5043889"/>
            <a:ext cx="1961001" cy="36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277957" y="1949986"/>
            <a:ext cx="3327094" cy="594910"/>
          </a:xfrm>
          <a:prstGeom prst="roundRect">
            <a:avLst/>
          </a:prstGeom>
          <a:solidFill>
            <a:srgbClr val="00B05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FPGA + CPU</a:t>
            </a:r>
          </a:p>
        </p:txBody>
      </p:sp>
      <p:sp>
        <p:nvSpPr>
          <p:cNvPr id="14" name="Up-Down Arrow 13"/>
          <p:cNvSpPr/>
          <p:nvPr/>
        </p:nvSpPr>
        <p:spPr>
          <a:xfrm>
            <a:off x="2798285" y="3888954"/>
            <a:ext cx="396607" cy="539826"/>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cxnSp>
        <p:nvCxnSpPr>
          <p:cNvPr id="15" name="Straight Arrow Connector 14"/>
          <p:cNvCxnSpPr/>
          <p:nvPr/>
        </p:nvCxnSpPr>
        <p:spPr>
          <a:xfrm flipV="1">
            <a:off x="3281190" y="4155198"/>
            <a:ext cx="2027099" cy="73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26931" y="3821015"/>
            <a:ext cx="6013441" cy="646331"/>
          </a:xfrm>
          <a:prstGeom prst="rect">
            <a:avLst/>
          </a:prstGeom>
          <a:noFill/>
        </p:spPr>
        <p:txBody>
          <a:bodyPr wrap="none" rtlCol="0">
            <a:spAutoFit/>
          </a:bodyPr>
          <a:lstStyle/>
          <a:p>
            <a:r>
              <a:rPr lang="en-US" sz="3600" i="1" dirty="0"/>
              <a:t>What if memory is bottleneck?</a:t>
            </a:r>
          </a:p>
        </p:txBody>
      </p:sp>
      <p:sp>
        <p:nvSpPr>
          <p:cNvPr id="4" name="Footer Placeholder 3">
            <a:extLst>
              <a:ext uri="{FF2B5EF4-FFF2-40B4-BE49-F238E27FC236}">
                <a16:creationId xmlns:a16="http://schemas.microsoft.com/office/drawing/2014/main" id="{F7854C09-8DFD-BE40-96B6-E154163374DE}"/>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BDE934A5-228E-CE47-8271-B75794F5E495}"/>
              </a:ext>
            </a:extLst>
          </p:cNvPr>
          <p:cNvSpPr>
            <a:spLocks noGrp="1" noChangeArrowheads="1"/>
          </p:cNvSpPr>
          <p:nvPr>
            <p:ph type="title"/>
            <p:custDataLst>
              <p:tags r:id="rId1"/>
            </p:custDataLst>
          </p:nvPr>
        </p:nvSpPr>
        <p:spPr>
          <a:xfrm>
            <a:off x="2209800" y="128588"/>
            <a:ext cx="7772400" cy="1143000"/>
          </a:xfrm>
        </p:spPr>
        <p:txBody>
          <a:bodyPr>
            <a:normAutofit fontScale="90000"/>
          </a:bodyPr>
          <a:lstStyle/>
          <a:p>
            <a:r>
              <a:rPr lang="en-US" altLang="en-US" dirty="0"/>
              <a:t>Amdahl’s Law and Massive Parallelism</a:t>
            </a:r>
          </a:p>
        </p:txBody>
      </p:sp>
      <p:sp>
        <p:nvSpPr>
          <p:cNvPr id="99331" name="Line 3">
            <a:extLst>
              <a:ext uri="{FF2B5EF4-FFF2-40B4-BE49-F238E27FC236}">
                <a16:creationId xmlns:a16="http://schemas.microsoft.com/office/drawing/2014/main" id="{9413136B-E4FA-8641-BC09-84E6386B2D61}"/>
              </a:ext>
            </a:extLst>
          </p:cNvPr>
          <p:cNvSpPr>
            <a:spLocks noChangeShapeType="1"/>
          </p:cNvSpPr>
          <p:nvPr>
            <p:custDataLst>
              <p:tags r:id="rId2"/>
            </p:custDataLst>
          </p:nvPr>
        </p:nvSpPr>
        <p:spPr bwMode="auto">
          <a:xfrm>
            <a:off x="2438400" y="1828800"/>
            <a:ext cx="5486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32" name="Line 4">
            <a:extLst>
              <a:ext uri="{FF2B5EF4-FFF2-40B4-BE49-F238E27FC236}">
                <a16:creationId xmlns:a16="http://schemas.microsoft.com/office/drawing/2014/main" id="{82739D4F-C3F1-8440-9C83-8E0442E376FB}"/>
              </a:ext>
            </a:extLst>
          </p:cNvPr>
          <p:cNvSpPr>
            <a:spLocks noChangeShapeType="1"/>
          </p:cNvSpPr>
          <p:nvPr>
            <p:custDataLst>
              <p:tags r:id="rId3"/>
            </p:custDataLst>
          </p:nvPr>
        </p:nvSpPr>
        <p:spPr bwMode="auto">
          <a:xfrm>
            <a:off x="8001000" y="18288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33" name="Text Box 31">
            <a:extLst>
              <a:ext uri="{FF2B5EF4-FFF2-40B4-BE49-F238E27FC236}">
                <a16:creationId xmlns:a16="http://schemas.microsoft.com/office/drawing/2014/main" id="{28802762-9A33-634C-BDB2-57D5B638D70B}"/>
              </a:ext>
            </a:extLst>
          </p:cNvPr>
          <p:cNvSpPr txBox="1">
            <a:spLocks noChangeArrowheads="1"/>
          </p:cNvSpPr>
          <p:nvPr>
            <p:custDataLst>
              <p:tags r:id="rId4"/>
            </p:custDataLst>
          </p:nvPr>
        </p:nvSpPr>
        <p:spPr bwMode="auto">
          <a:xfrm>
            <a:off x="4784726" y="1890714"/>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chemeClr val="tx2"/>
                </a:solidFill>
              </a:rPr>
              <a:t>.9</a:t>
            </a:r>
          </a:p>
        </p:txBody>
      </p:sp>
      <p:sp>
        <p:nvSpPr>
          <p:cNvPr id="99334" name="Text Box 32">
            <a:extLst>
              <a:ext uri="{FF2B5EF4-FFF2-40B4-BE49-F238E27FC236}">
                <a16:creationId xmlns:a16="http://schemas.microsoft.com/office/drawing/2014/main" id="{5860E3BB-E353-2640-B103-9A8048A5232E}"/>
              </a:ext>
            </a:extLst>
          </p:cNvPr>
          <p:cNvSpPr txBox="1">
            <a:spLocks noChangeArrowheads="1"/>
          </p:cNvSpPr>
          <p:nvPr>
            <p:custDataLst>
              <p:tags r:id="rId5"/>
            </p:custDataLst>
          </p:nvPr>
        </p:nvSpPr>
        <p:spPr bwMode="auto">
          <a:xfrm>
            <a:off x="8121650" y="1873251"/>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chemeClr val="tx2"/>
                </a:solidFill>
              </a:rPr>
              <a:t>.1</a:t>
            </a:r>
          </a:p>
        </p:txBody>
      </p:sp>
    </p:spTree>
    <p:extLst>
      <p:ext uri="{BB962C8B-B14F-4D97-AF65-F5344CB8AC3E}">
        <p14:creationId xmlns:p14="http://schemas.microsoft.com/office/powerpoint/2010/main" val="21004421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2886819-CFB7-3B4A-B8E0-E4E6C240F736}"/>
              </a:ext>
            </a:extLst>
          </p:cNvPr>
          <p:cNvSpPr>
            <a:spLocks noGrp="1" noChangeArrowheads="1"/>
          </p:cNvSpPr>
          <p:nvPr>
            <p:ph type="title"/>
            <p:custDataLst>
              <p:tags r:id="rId1"/>
            </p:custDataLst>
          </p:nvPr>
        </p:nvSpPr>
        <p:spPr>
          <a:xfrm>
            <a:off x="2209800" y="128588"/>
            <a:ext cx="7772400" cy="1143000"/>
          </a:xfrm>
        </p:spPr>
        <p:txBody>
          <a:bodyPr>
            <a:normAutofit fontScale="90000"/>
          </a:bodyPr>
          <a:lstStyle/>
          <a:p>
            <a:r>
              <a:rPr lang="en-US" altLang="en-US"/>
              <a:t>Amdahl’s Law and Massive Parallelism</a:t>
            </a:r>
          </a:p>
        </p:txBody>
      </p:sp>
      <p:sp>
        <p:nvSpPr>
          <p:cNvPr id="101379" name="Line 3">
            <a:extLst>
              <a:ext uri="{FF2B5EF4-FFF2-40B4-BE49-F238E27FC236}">
                <a16:creationId xmlns:a16="http://schemas.microsoft.com/office/drawing/2014/main" id="{D244197C-7FFD-F94D-B8FC-4DBBFA8FB0AA}"/>
              </a:ext>
            </a:extLst>
          </p:cNvPr>
          <p:cNvSpPr>
            <a:spLocks noChangeShapeType="1"/>
          </p:cNvSpPr>
          <p:nvPr>
            <p:custDataLst>
              <p:tags r:id="rId2"/>
            </p:custDataLst>
          </p:nvPr>
        </p:nvSpPr>
        <p:spPr bwMode="auto">
          <a:xfrm>
            <a:off x="2438400" y="1828800"/>
            <a:ext cx="5486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0" name="Line 4">
            <a:extLst>
              <a:ext uri="{FF2B5EF4-FFF2-40B4-BE49-F238E27FC236}">
                <a16:creationId xmlns:a16="http://schemas.microsoft.com/office/drawing/2014/main" id="{8EC25451-2E28-F842-B585-617DA87C514E}"/>
              </a:ext>
            </a:extLst>
          </p:cNvPr>
          <p:cNvSpPr>
            <a:spLocks noChangeShapeType="1"/>
          </p:cNvSpPr>
          <p:nvPr>
            <p:custDataLst>
              <p:tags r:id="rId3"/>
            </p:custDataLst>
          </p:nvPr>
        </p:nvSpPr>
        <p:spPr bwMode="auto">
          <a:xfrm>
            <a:off x="8001000" y="18288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1" name="Line 5">
            <a:extLst>
              <a:ext uri="{FF2B5EF4-FFF2-40B4-BE49-F238E27FC236}">
                <a16:creationId xmlns:a16="http://schemas.microsoft.com/office/drawing/2014/main" id="{D6D2F9F5-D78D-7A4B-B278-C3529F943B16}"/>
              </a:ext>
            </a:extLst>
          </p:cNvPr>
          <p:cNvSpPr>
            <a:spLocks noChangeShapeType="1"/>
          </p:cNvSpPr>
          <p:nvPr>
            <p:custDataLst>
              <p:tags r:id="rId4"/>
            </p:custDataLst>
          </p:nvPr>
        </p:nvSpPr>
        <p:spPr bwMode="auto">
          <a:xfrm>
            <a:off x="5181600" y="2438400"/>
            <a:ext cx="27432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2" name="Line 6">
            <a:extLst>
              <a:ext uri="{FF2B5EF4-FFF2-40B4-BE49-F238E27FC236}">
                <a16:creationId xmlns:a16="http://schemas.microsoft.com/office/drawing/2014/main" id="{B512436D-5123-5144-A707-51B5D587D97F}"/>
              </a:ext>
            </a:extLst>
          </p:cNvPr>
          <p:cNvSpPr>
            <a:spLocks noChangeShapeType="1"/>
          </p:cNvSpPr>
          <p:nvPr>
            <p:custDataLst>
              <p:tags r:id="rId5"/>
            </p:custDataLst>
          </p:nvPr>
        </p:nvSpPr>
        <p:spPr bwMode="auto">
          <a:xfrm>
            <a:off x="8001000" y="24384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3" name="Line 7">
            <a:extLst>
              <a:ext uri="{FF2B5EF4-FFF2-40B4-BE49-F238E27FC236}">
                <a16:creationId xmlns:a16="http://schemas.microsoft.com/office/drawing/2014/main" id="{683C32B4-0B8F-9A40-931D-3BE91FFFDDFC}"/>
              </a:ext>
            </a:extLst>
          </p:cNvPr>
          <p:cNvSpPr>
            <a:spLocks noChangeShapeType="1"/>
          </p:cNvSpPr>
          <p:nvPr>
            <p:custDataLst>
              <p:tags r:id="rId6"/>
            </p:custDataLst>
          </p:nvPr>
        </p:nvSpPr>
        <p:spPr bwMode="auto">
          <a:xfrm>
            <a:off x="5181600" y="2590800"/>
            <a:ext cx="27432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4" name="Text Box 31">
            <a:extLst>
              <a:ext uri="{FF2B5EF4-FFF2-40B4-BE49-F238E27FC236}">
                <a16:creationId xmlns:a16="http://schemas.microsoft.com/office/drawing/2014/main" id="{2ABFAD2E-58FD-5C43-B8DC-5AE9BB2DE138}"/>
              </a:ext>
            </a:extLst>
          </p:cNvPr>
          <p:cNvSpPr txBox="1">
            <a:spLocks noChangeArrowheads="1"/>
          </p:cNvSpPr>
          <p:nvPr>
            <p:custDataLst>
              <p:tags r:id="rId7"/>
            </p:custDataLst>
          </p:nvPr>
        </p:nvSpPr>
        <p:spPr bwMode="auto">
          <a:xfrm>
            <a:off x="4784726" y="1890714"/>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.9</a:t>
            </a:r>
          </a:p>
        </p:txBody>
      </p:sp>
      <p:sp>
        <p:nvSpPr>
          <p:cNvPr id="101385" name="Text Box 32">
            <a:extLst>
              <a:ext uri="{FF2B5EF4-FFF2-40B4-BE49-F238E27FC236}">
                <a16:creationId xmlns:a16="http://schemas.microsoft.com/office/drawing/2014/main" id="{0DF66F52-D5B9-2546-A191-D4F841D02B85}"/>
              </a:ext>
            </a:extLst>
          </p:cNvPr>
          <p:cNvSpPr txBox="1">
            <a:spLocks noChangeArrowheads="1"/>
          </p:cNvSpPr>
          <p:nvPr>
            <p:custDataLst>
              <p:tags r:id="rId8"/>
            </p:custDataLst>
          </p:nvPr>
        </p:nvSpPr>
        <p:spPr bwMode="auto">
          <a:xfrm>
            <a:off x="8121650" y="1873251"/>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1386" name="Text Box 33">
            <a:extLst>
              <a:ext uri="{FF2B5EF4-FFF2-40B4-BE49-F238E27FC236}">
                <a16:creationId xmlns:a16="http://schemas.microsoft.com/office/drawing/2014/main" id="{9D3A8EE8-F17E-B448-8C88-A648F92EEE94}"/>
              </a:ext>
            </a:extLst>
          </p:cNvPr>
          <p:cNvSpPr txBox="1">
            <a:spLocks noChangeArrowheads="1"/>
          </p:cNvSpPr>
          <p:nvPr>
            <p:custDataLst>
              <p:tags r:id="rId9"/>
            </p:custDataLst>
          </p:nvPr>
        </p:nvSpPr>
        <p:spPr bwMode="auto">
          <a:xfrm>
            <a:off x="8121650" y="2559051"/>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1387" name="Text Box 36">
            <a:extLst>
              <a:ext uri="{FF2B5EF4-FFF2-40B4-BE49-F238E27FC236}">
                <a16:creationId xmlns:a16="http://schemas.microsoft.com/office/drawing/2014/main" id="{6BF75BB7-10B7-4D47-8C93-33B7E62B8763}"/>
              </a:ext>
            </a:extLst>
          </p:cNvPr>
          <p:cNvSpPr txBox="1">
            <a:spLocks noChangeArrowheads="1"/>
          </p:cNvSpPr>
          <p:nvPr>
            <p:custDataLst>
              <p:tags r:id="rId10"/>
            </p:custDataLst>
          </p:nvPr>
        </p:nvSpPr>
        <p:spPr bwMode="auto">
          <a:xfrm>
            <a:off x="6902449" y="2635251"/>
            <a:ext cx="4411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.45</a:t>
            </a:r>
          </a:p>
        </p:txBody>
      </p:sp>
      <p:sp>
        <p:nvSpPr>
          <p:cNvPr id="101388" name="Text Box 38">
            <a:extLst>
              <a:ext uri="{FF2B5EF4-FFF2-40B4-BE49-F238E27FC236}">
                <a16:creationId xmlns:a16="http://schemas.microsoft.com/office/drawing/2014/main" id="{42EE27E1-0442-3946-BEFB-07B725CE3BD1}"/>
              </a:ext>
            </a:extLst>
          </p:cNvPr>
          <p:cNvSpPr txBox="1">
            <a:spLocks noChangeArrowheads="1"/>
          </p:cNvSpPr>
          <p:nvPr>
            <p:custDataLst>
              <p:tags r:id="rId11"/>
            </p:custDataLst>
          </p:nvPr>
        </p:nvSpPr>
        <p:spPr bwMode="auto">
          <a:xfrm>
            <a:off x="9051926" y="952500"/>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800" b="1" i="1" u="sng">
                <a:solidFill>
                  <a:srgbClr val="3333CC"/>
                </a:solidFill>
              </a:rPr>
              <a:t>Speedup</a:t>
            </a:r>
          </a:p>
        </p:txBody>
      </p:sp>
      <p:sp>
        <p:nvSpPr>
          <p:cNvPr id="101389" name="Text Box 39">
            <a:extLst>
              <a:ext uri="{FF2B5EF4-FFF2-40B4-BE49-F238E27FC236}">
                <a16:creationId xmlns:a16="http://schemas.microsoft.com/office/drawing/2014/main" id="{3EE10C47-1C5A-4F44-9220-9A8EBC04CDE3}"/>
              </a:ext>
            </a:extLst>
          </p:cNvPr>
          <p:cNvSpPr txBox="1">
            <a:spLocks noChangeArrowheads="1"/>
          </p:cNvSpPr>
          <p:nvPr>
            <p:custDataLst>
              <p:tags r:id="rId12"/>
            </p:custDataLst>
          </p:nvPr>
        </p:nvSpPr>
        <p:spPr bwMode="auto">
          <a:xfrm>
            <a:off x="9280526" y="1614488"/>
            <a:ext cx="505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b="1">
                <a:solidFill>
                  <a:srgbClr val="3333CC"/>
                </a:solidFill>
              </a:rPr>
              <a:t>1.0</a:t>
            </a:r>
          </a:p>
        </p:txBody>
      </p:sp>
      <p:sp>
        <p:nvSpPr>
          <p:cNvPr id="101390" name="Text Box 40">
            <a:extLst>
              <a:ext uri="{FF2B5EF4-FFF2-40B4-BE49-F238E27FC236}">
                <a16:creationId xmlns:a16="http://schemas.microsoft.com/office/drawing/2014/main" id="{771A5859-FA51-3B4F-AFD9-1E48E35DE47A}"/>
              </a:ext>
            </a:extLst>
          </p:cNvPr>
          <p:cNvSpPr txBox="1">
            <a:spLocks noChangeArrowheads="1"/>
          </p:cNvSpPr>
          <p:nvPr>
            <p:custDataLst>
              <p:tags r:id="rId13"/>
            </p:custDataLst>
          </p:nvPr>
        </p:nvSpPr>
        <p:spPr bwMode="auto">
          <a:xfrm>
            <a:off x="8991601" y="2346325"/>
            <a:ext cx="1426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a:solidFill>
                  <a:srgbClr val="3333CC"/>
                </a:solidFill>
              </a:rPr>
              <a:t>1/.55</a:t>
            </a:r>
            <a:r>
              <a:rPr lang="en-US" altLang="en-US" sz="2000" b="1">
                <a:solidFill>
                  <a:srgbClr val="3333CC"/>
                </a:solidFill>
              </a:rPr>
              <a:t> = 1.82</a:t>
            </a:r>
          </a:p>
        </p:txBody>
      </p:sp>
    </p:spTree>
    <p:extLst>
      <p:ext uri="{BB962C8B-B14F-4D97-AF65-F5344CB8AC3E}">
        <p14:creationId xmlns:p14="http://schemas.microsoft.com/office/powerpoint/2010/main" val="340556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81D0C4D7-FD9E-8B4B-A94E-214827F4812F}"/>
              </a:ext>
            </a:extLst>
          </p:cNvPr>
          <p:cNvSpPr>
            <a:spLocks noGrp="1" noChangeArrowheads="1"/>
          </p:cNvSpPr>
          <p:nvPr>
            <p:ph type="title"/>
            <p:custDataLst>
              <p:tags r:id="rId1"/>
            </p:custDataLst>
          </p:nvPr>
        </p:nvSpPr>
        <p:spPr>
          <a:xfrm>
            <a:off x="2209800" y="128588"/>
            <a:ext cx="7772400" cy="1143000"/>
          </a:xfrm>
        </p:spPr>
        <p:txBody>
          <a:bodyPr>
            <a:normAutofit fontScale="90000"/>
          </a:bodyPr>
          <a:lstStyle/>
          <a:p>
            <a:r>
              <a:rPr lang="en-US" altLang="en-US"/>
              <a:t>Amdahl’s Law and Massive Parallelism</a:t>
            </a:r>
          </a:p>
        </p:txBody>
      </p:sp>
      <p:sp>
        <p:nvSpPr>
          <p:cNvPr id="103427" name="Line 3">
            <a:extLst>
              <a:ext uri="{FF2B5EF4-FFF2-40B4-BE49-F238E27FC236}">
                <a16:creationId xmlns:a16="http://schemas.microsoft.com/office/drawing/2014/main" id="{83C6574A-ED2A-624D-9578-E5A95EA698D9}"/>
              </a:ext>
            </a:extLst>
          </p:cNvPr>
          <p:cNvSpPr>
            <a:spLocks noChangeShapeType="1"/>
          </p:cNvSpPr>
          <p:nvPr>
            <p:custDataLst>
              <p:tags r:id="rId2"/>
            </p:custDataLst>
          </p:nvPr>
        </p:nvSpPr>
        <p:spPr bwMode="auto">
          <a:xfrm>
            <a:off x="2438400" y="1828800"/>
            <a:ext cx="5486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28" name="Line 4">
            <a:extLst>
              <a:ext uri="{FF2B5EF4-FFF2-40B4-BE49-F238E27FC236}">
                <a16:creationId xmlns:a16="http://schemas.microsoft.com/office/drawing/2014/main" id="{CF48E8EF-2075-A645-B2D4-8BAE8C174900}"/>
              </a:ext>
            </a:extLst>
          </p:cNvPr>
          <p:cNvSpPr>
            <a:spLocks noChangeShapeType="1"/>
          </p:cNvSpPr>
          <p:nvPr>
            <p:custDataLst>
              <p:tags r:id="rId3"/>
            </p:custDataLst>
          </p:nvPr>
        </p:nvSpPr>
        <p:spPr bwMode="auto">
          <a:xfrm>
            <a:off x="8001000" y="18288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29" name="Line 5">
            <a:extLst>
              <a:ext uri="{FF2B5EF4-FFF2-40B4-BE49-F238E27FC236}">
                <a16:creationId xmlns:a16="http://schemas.microsoft.com/office/drawing/2014/main" id="{26D8095B-4AEA-AC49-8DC4-3BC9C56C3185}"/>
              </a:ext>
            </a:extLst>
          </p:cNvPr>
          <p:cNvSpPr>
            <a:spLocks noChangeShapeType="1"/>
          </p:cNvSpPr>
          <p:nvPr>
            <p:custDataLst>
              <p:tags r:id="rId4"/>
            </p:custDataLst>
          </p:nvPr>
        </p:nvSpPr>
        <p:spPr bwMode="auto">
          <a:xfrm>
            <a:off x="5181600" y="2438400"/>
            <a:ext cx="27432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0" name="Line 6">
            <a:extLst>
              <a:ext uri="{FF2B5EF4-FFF2-40B4-BE49-F238E27FC236}">
                <a16:creationId xmlns:a16="http://schemas.microsoft.com/office/drawing/2014/main" id="{C9E7C90D-872C-BA40-9D77-0967E8169AA3}"/>
              </a:ext>
            </a:extLst>
          </p:cNvPr>
          <p:cNvSpPr>
            <a:spLocks noChangeShapeType="1"/>
          </p:cNvSpPr>
          <p:nvPr>
            <p:custDataLst>
              <p:tags r:id="rId5"/>
            </p:custDataLst>
          </p:nvPr>
        </p:nvSpPr>
        <p:spPr bwMode="auto">
          <a:xfrm>
            <a:off x="8001000" y="24384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1" name="Line 7">
            <a:extLst>
              <a:ext uri="{FF2B5EF4-FFF2-40B4-BE49-F238E27FC236}">
                <a16:creationId xmlns:a16="http://schemas.microsoft.com/office/drawing/2014/main" id="{1947FB8C-C6EB-044A-BD35-7463622D85F5}"/>
              </a:ext>
            </a:extLst>
          </p:cNvPr>
          <p:cNvSpPr>
            <a:spLocks noChangeShapeType="1"/>
          </p:cNvSpPr>
          <p:nvPr>
            <p:custDataLst>
              <p:tags r:id="rId6"/>
            </p:custDataLst>
          </p:nvPr>
        </p:nvSpPr>
        <p:spPr bwMode="auto">
          <a:xfrm>
            <a:off x="5181600" y="2590800"/>
            <a:ext cx="27432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2" name="Line 8">
            <a:extLst>
              <a:ext uri="{FF2B5EF4-FFF2-40B4-BE49-F238E27FC236}">
                <a16:creationId xmlns:a16="http://schemas.microsoft.com/office/drawing/2014/main" id="{B2A908A9-C1C0-4942-8BE7-8A26A23F9ABD}"/>
              </a:ext>
            </a:extLst>
          </p:cNvPr>
          <p:cNvSpPr>
            <a:spLocks noChangeShapeType="1"/>
          </p:cNvSpPr>
          <p:nvPr>
            <p:custDataLst>
              <p:tags r:id="rId7"/>
            </p:custDataLst>
          </p:nvPr>
        </p:nvSpPr>
        <p:spPr bwMode="auto">
          <a:xfrm>
            <a:off x="8001000" y="32004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3" name="Line 9">
            <a:extLst>
              <a:ext uri="{FF2B5EF4-FFF2-40B4-BE49-F238E27FC236}">
                <a16:creationId xmlns:a16="http://schemas.microsoft.com/office/drawing/2014/main" id="{AE5B2345-DEF8-8345-B163-C3537B44ADF1}"/>
              </a:ext>
            </a:extLst>
          </p:cNvPr>
          <p:cNvSpPr>
            <a:spLocks noChangeShapeType="1"/>
          </p:cNvSpPr>
          <p:nvPr>
            <p:custDataLst>
              <p:tags r:id="rId8"/>
            </p:custDataLst>
          </p:nvPr>
        </p:nvSpPr>
        <p:spPr bwMode="auto">
          <a:xfrm>
            <a:off x="6553200" y="3352800"/>
            <a:ext cx="13716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4" name="Line 10">
            <a:extLst>
              <a:ext uri="{FF2B5EF4-FFF2-40B4-BE49-F238E27FC236}">
                <a16:creationId xmlns:a16="http://schemas.microsoft.com/office/drawing/2014/main" id="{96AB68B0-97B8-1845-A3ED-16AD41CA41D7}"/>
              </a:ext>
            </a:extLst>
          </p:cNvPr>
          <p:cNvSpPr>
            <a:spLocks noChangeShapeType="1"/>
          </p:cNvSpPr>
          <p:nvPr>
            <p:custDataLst>
              <p:tags r:id="rId9"/>
            </p:custDataLst>
          </p:nvPr>
        </p:nvSpPr>
        <p:spPr bwMode="auto">
          <a:xfrm>
            <a:off x="6553200" y="3505200"/>
            <a:ext cx="13716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5" name="Line 11">
            <a:extLst>
              <a:ext uri="{FF2B5EF4-FFF2-40B4-BE49-F238E27FC236}">
                <a16:creationId xmlns:a16="http://schemas.microsoft.com/office/drawing/2014/main" id="{844233BE-28A3-E840-A4D0-020BB48D4011}"/>
              </a:ext>
            </a:extLst>
          </p:cNvPr>
          <p:cNvSpPr>
            <a:spLocks noChangeShapeType="1"/>
          </p:cNvSpPr>
          <p:nvPr>
            <p:custDataLst>
              <p:tags r:id="rId10"/>
            </p:custDataLst>
          </p:nvPr>
        </p:nvSpPr>
        <p:spPr bwMode="auto">
          <a:xfrm>
            <a:off x="6553200" y="3657600"/>
            <a:ext cx="13716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6" name="Line 12">
            <a:extLst>
              <a:ext uri="{FF2B5EF4-FFF2-40B4-BE49-F238E27FC236}">
                <a16:creationId xmlns:a16="http://schemas.microsoft.com/office/drawing/2014/main" id="{CB5C09F1-6ECB-C74A-98E8-2EEC437D86E1}"/>
              </a:ext>
            </a:extLst>
          </p:cNvPr>
          <p:cNvSpPr>
            <a:spLocks noChangeShapeType="1"/>
          </p:cNvSpPr>
          <p:nvPr>
            <p:custDataLst>
              <p:tags r:id="rId11"/>
            </p:custDataLst>
          </p:nvPr>
        </p:nvSpPr>
        <p:spPr bwMode="auto">
          <a:xfrm>
            <a:off x="6553200" y="3200400"/>
            <a:ext cx="13716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7" name="Text Box 31">
            <a:extLst>
              <a:ext uri="{FF2B5EF4-FFF2-40B4-BE49-F238E27FC236}">
                <a16:creationId xmlns:a16="http://schemas.microsoft.com/office/drawing/2014/main" id="{640BE6C0-36C5-EE4A-ADFB-279ECF58B217}"/>
              </a:ext>
            </a:extLst>
          </p:cNvPr>
          <p:cNvSpPr txBox="1">
            <a:spLocks noChangeArrowheads="1"/>
          </p:cNvSpPr>
          <p:nvPr>
            <p:custDataLst>
              <p:tags r:id="rId12"/>
            </p:custDataLst>
          </p:nvPr>
        </p:nvSpPr>
        <p:spPr bwMode="auto">
          <a:xfrm>
            <a:off x="4784726" y="1890714"/>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.9</a:t>
            </a:r>
          </a:p>
        </p:txBody>
      </p:sp>
      <p:sp>
        <p:nvSpPr>
          <p:cNvPr id="103438" name="Text Box 32">
            <a:extLst>
              <a:ext uri="{FF2B5EF4-FFF2-40B4-BE49-F238E27FC236}">
                <a16:creationId xmlns:a16="http://schemas.microsoft.com/office/drawing/2014/main" id="{11A03029-42BD-FE44-A0D2-ED0EBA778755}"/>
              </a:ext>
            </a:extLst>
          </p:cNvPr>
          <p:cNvSpPr txBox="1">
            <a:spLocks noChangeArrowheads="1"/>
          </p:cNvSpPr>
          <p:nvPr>
            <p:custDataLst>
              <p:tags r:id="rId13"/>
            </p:custDataLst>
          </p:nvPr>
        </p:nvSpPr>
        <p:spPr bwMode="auto">
          <a:xfrm>
            <a:off x="8121650" y="1873251"/>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3439" name="Text Box 33">
            <a:extLst>
              <a:ext uri="{FF2B5EF4-FFF2-40B4-BE49-F238E27FC236}">
                <a16:creationId xmlns:a16="http://schemas.microsoft.com/office/drawing/2014/main" id="{00136181-884E-8D46-8A15-0C6BBB187C47}"/>
              </a:ext>
            </a:extLst>
          </p:cNvPr>
          <p:cNvSpPr txBox="1">
            <a:spLocks noChangeArrowheads="1"/>
          </p:cNvSpPr>
          <p:nvPr>
            <p:custDataLst>
              <p:tags r:id="rId14"/>
            </p:custDataLst>
          </p:nvPr>
        </p:nvSpPr>
        <p:spPr bwMode="auto">
          <a:xfrm>
            <a:off x="8121650" y="2559051"/>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3440" name="Text Box 34">
            <a:extLst>
              <a:ext uri="{FF2B5EF4-FFF2-40B4-BE49-F238E27FC236}">
                <a16:creationId xmlns:a16="http://schemas.microsoft.com/office/drawing/2014/main" id="{E52E5418-C755-A24A-BFA2-B28E1300024B}"/>
              </a:ext>
            </a:extLst>
          </p:cNvPr>
          <p:cNvSpPr txBox="1">
            <a:spLocks noChangeArrowheads="1"/>
          </p:cNvSpPr>
          <p:nvPr>
            <p:custDataLst>
              <p:tags r:id="rId15"/>
            </p:custDataLst>
          </p:nvPr>
        </p:nvSpPr>
        <p:spPr bwMode="auto">
          <a:xfrm>
            <a:off x="8121650" y="3352802"/>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3441" name="Text Box 36">
            <a:extLst>
              <a:ext uri="{FF2B5EF4-FFF2-40B4-BE49-F238E27FC236}">
                <a16:creationId xmlns:a16="http://schemas.microsoft.com/office/drawing/2014/main" id="{FBD969DD-DCBF-7646-B547-4E003BF5A87E}"/>
              </a:ext>
            </a:extLst>
          </p:cNvPr>
          <p:cNvSpPr txBox="1">
            <a:spLocks noChangeArrowheads="1"/>
          </p:cNvSpPr>
          <p:nvPr>
            <p:custDataLst>
              <p:tags r:id="rId16"/>
            </p:custDataLst>
          </p:nvPr>
        </p:nvSpPr>
        <p:spPr bwMode="auto">
          <a:xfrm>
            <a:off x="6902449" y="2635251"/>
            <a:ext cx="4411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.45</a:t>
            </a:r>
          </a:p>
        </p:txBody>
      </p:sp>
      <p:sp>
        <p:nvSpPr>
          <p:cNvPr id="103442" name="Text Box 37">
            <a:extLst>
              <a:ext uri="{FF2B5EF4-FFF2-40B4-BE49-F238E27FC236}">
                <a16:creationId xmlns:a16="http://schemas.microsoft.com/office/drawing/2014/main" id="{87D348C1-7B21-AE40-B7EE-E78573D1D83A}"/>
              </a:ext>
            </a:extLst>
          </p:cNvPr>
          <p:cNvSpPr txBox="1">
            <a:spLocks noChangeArrowheads="1"/>
          </p:cNvSpPr>
          <p:nvPr>
            <p:custDataLst>
              <p:tags r:id="rId17"/>
            </p:custDataLst>
          </p:nvPr>
        </p:nvSpPr>
        <p:spPr bwMode="auto">
          <a:xfrm>
            <a:off x="6934201" y="3702051"/>
            <a:ext cx="5437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.225</a:t>
            </a:r>
          </a:p>
        </p:txBody>
      </p:sp>
      <p:sp>
        <p:nvSpPr>
          <p:cNvPr id="103443" name="Text Box 38">
            <a:extLst>
              <a:ext uri="{FF2B5EF4-FFF2-40B4-BE49-F238E27FC236}">
                <a16:creationId xmlns:a16="http://schemas.microsoft.com/office/drawing/2014/main" id="{259C800E-062D-E74B-9042-6D648F2E7799}"/>
              </a:ext>
            </a:extLst>
          </p:cNvPr>
          <p:cNvSpPr txBox="1">
            <a:spLocks noChangeArrowheads="1"/>
          </p:cNvSpPr>
          <p:nvPr>
            <p:custDataLst>
              <p:tags r:id="rId18"/>
            </p:custDataLst>
          </p:nvPr>
        </p:nvSpPr>
        <p:spPr bwMode="auto">
          <a:xfrm>
            <a:off x="9051926" y="952500"/>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800" b="1" i="1" u="sng">
                <a:solidFill>
                  <a:srgbClr val="3333CC"/>
                </a:solidFill>
              </a:rPr>
              <a:t>Speedup</a:t>
            </a:r>
          </a:p>
        </p:txBody>
      </p:sp>
      <p:sp>
        <p:nvSpPr>
          <p:cNvPr id="103444" name="Text Box 39">
            <a:extLst>
              <a:ext uri="{FF2B5EF4-FFF2-40B4-BE49-F238E27FC236}">
                <a16:creationId xmlns:a16="http://schemas.microsoft.com/office/drawing/2014/main" id="{EE7C1DA2-80AD-844B-A598-F5929152A2E6}"/>
              </a:ext>
            </a:extLst>
          </p:cNvPr>
          <p:cNvSpPr txBox="1">
            <a:spLocks noChangeArrowheads="1"/>
          </p:cNvSpPr>
          <p:nvPr>
            <p:custDataLst>
              <p:tags r:id="rId19"/>
            </p:custDataLst>
          </p:nvPr>
        </p:nvSpPr>
        <p:spPr bwMode="auto">
          <a:xfrm>
            <a:off x="9280526" y="1614488"/>
            <a:ext cx="505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b="1">
                <a:solidFill>
                  <a:srgbClr val="3333CC"/>
                </a:solidFill>
              </a:rPr>
              <a:t>1.0</a:t>
            </a:r>
          </a:p>
        </p:txBody>
      </p:sp>
      <p:sp>
        <p:nvSpPr>
          <p:cNvPr id="103445" name="Text Box 40">
            <a:extLst>
              <a:ext uri="{FF2B5EF4-FFF2-40B4-BE49-F238E27FC236}">
                <a16:creationId xmlns:a16="http://schemas.microsoft.com/office/drawing/2014/main" id="{0B89A82E-E8E5-1E40-9E13-070CA1FE77CC}"/>
              </a:ext>
            </a:extLst>
          </p:cNvPr>
          <p:cNvSpPr txBox="1">
            <a:spLocks noChangeArrowheads="1"/>
          </p:cNvSpPr>
          <p:nvPr>
            <p:custDataLst>
              <p:tags r:id="rId20"/>
            </p:custDataLst>
          </p:nvPr>
        </p:nvSpPr>
        <p:spPr bwMode="auto">
          <a:xfrm>
            <a:off x="8991601" y="2346325"/>
            <a:ext cx="1426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a:solidFill>
                  <a:srgbClr val="3333CC"/>
                </a:solidFill>
              </a:rPr>
              <a:t>1/.55</a:t>
            </a:r>
            <a:r>
              <a:rPr lang="en-US" altLang="en-US" sz="2000" b="1">
                <a:solidFill>
                  <a:srgbClr val="3333CC"/>
                </a:solidFill>
              </a:rPr>
              <a:t> = 1.82</a:t>
            </a:r>
          </a:p>
        </p:txBody>
      </p:sp>
      <p:sp>
        <p:nvSpPr>
          <p:cNvPr id="103446" name="Text Box 41">
            <a:extLst>
              <a:ext uri="{FF2B5EF4-FFF2-40B4-BE49-F238E27FC236}">
                <a16:creationId xmlns:a16="http://schemas.microsoft.com/office/drawing/2014/main" id="{C1FF2DED-0BAC-4843-BD77-E52320180364}"/>
              </a:ext>
            </a:extLst>
          </p:cNvPr>
          <p:cNvSpPr txBox="1">
            <a:spLocks noChangeArrowheads="1"/>
          </p:cNvSpPr>
          <p:nvPr>
            <p:custDataLst>
              <p:tags r:id="rId21"/>
            </p:custDataLst>
          </p:nvPr>
        </p:nvSpPr>
        <p:spPr bwMode="auto">
          <a:xfrm>
            <a:off x="8991602" y="3260725"/>
            <a:ext cx="15552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a:solidFill>
                  <a:srgbClr val="3333CC"/>
                </a:solidFill>
              </a:rPr>
              <a:t>1/.325</a:t>
            </a:r>
            <a:r>
              <a:rPr lang="en-US" altLang="en-US" sz="2000" b="1">
                <a:solidFill>
                  <a:srgbClr val="3333CC"/>
                </a:solidFill>
              </a:rPr>
              <a:t> = 3.07</a:t>
            </a:r>
          </a:p>
        </p:txBody>
      </p:sp>
    </p:spTree>
    <p:extLst>
      <p:ext uri="{BB962C8B-B14F-4D97-AF65-F5344CB8AC3E}">
        <p14:creationId xmlns:p14="http://schemas.microsoft.com/office/powerpoint/2010/main" val="22353593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547E319-97EC-B745-B7B5-ECA04ACD0086}"/>
              </a:ext>
            </a:extLst>
          </p:cNvPr>
          <p:cNvSpPr>
            <a:spLocks noGrp="1" noChangeArrowheads="1"/>
          </p:cNvSpPr>
          <p:nvPr>
            <p:ph type="title"/>
            <p:custDataLst>
              <p:tags r:id="rId1"/>
            </p:custDataLst>
          </p:nvPr>
        </p:nvSpPr>
        <p:spPr>
          <a:xfrm>
            <a:off x="2209800" y="128588"/>
            <a:ext cx="7772400" cy="1143000"/>
          </a:xfrm>
        </p:spPr>
        <p:txBody>
          <a:bodyPr>
            <a:normAutofit fontScale="90000"/>
          </a:bodyPr>
          <a:lstStyle/>
          <a:p>
            <a:r>
              <a:rPr lang="en-US" altLang="en-US"/>
              <a:t>Amdahl’s Law and Massive Parallelism</a:t>
            </a:r>
          </a:p>
        </p:txBody>
      </p:sp>
      <p:sp>
        <p:nvSpPr>
          <p:cNvPr id="105475" name="Line 3">
            <a:extLst>
              <a:ext uri="{FF2B5EF4-FFF2-40B4-BE49-F238E27FC236}">
                <a16:creationId xmlns:a16="http://schemas.microsoft.com/office/drawing/2014/main" id="{D194B042-80FC-784F-8E50-ED32D52ECBFB}"/>
              </a:ext>
            </a:extLst>
          </p:cNvPr>
          <p:cNvSpPr>
            <a:spLocks noChangeShapeType="1"/>
          </p:cNvSpPr>
          <p:nvPr>
            <p:custDataLst>
              <p:tags r:id="rId2"/>
            </p:custDataLst>
          </p:nvPr>
        </p:nvSpPr>
        <p:spPr bwMode="auto">
          <a:xfrm>
            <a:off x="2438400" y="1828800"/>
            <a:ext cx="5486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6" name="Line 4">
            <a:extLst>
              <a:ext uri="{FF2B5EF4-FFF2-40B4-BE49-F238E27FC236}">
                <a16:creationId xmlns:a16="http://schemas.microsoft.com/office/drawing/2014/main" id="{213DD4C1-C475-7341-805F-2E3E942F3E33}"/>
              </a:ext>
            </a:extLst>
          </p:cNvPr>
          <p:cNvSpPr>
            <a:spLocks noChangeShapeType="1"/>
          </p:cNvSpPr>
          <p:nvPr>
            <p:custDataLst>
              <p:tags r:id="rId3"/>
            </p:custDataLst>
          </p:nvPr>
        </p:nvSpPr>
        <p:spPr bwMode="auto">
          <a:xfrm>
            <a:off x="8001000" y="18288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7" name="Line 5">
            <a:extLst>
              <a:ext uri="{FF2B5EF4-FFF2-40B4-BE49-F238E27FC236}">
                <a16:creationId xmlns:a16="http://schemas.microsoft.com/office/drawing/2014/main" id="{388B2EBD-8DDD-2448-9B37-B212821B77D3}"/>
              </a:ext>
            </a:extLst>
          </p:cNvPr>
          <p:cNvSpPr>
            <a:spLocks noChangeShapeType="1"/>
          </p:cNvSpPr>
          <p:nvPr>
            <p:custDataLst>
              <p:tags r:id="rId4"/>
            </p:custDataLst>
          </p:nvPr>
        </p:nvSpPr>
        <p:spPr bwMode="auto">
          <a:xfrm>
            <a:off x="5181600" y="2438400"/>
            <a:ext cx="27432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8" name="Line 6">
            <a:extLst>
              <a:ext uri="{FF2B5EF4-FFF2-40B4-BE49-F238E27FC236}">
                <a16:creationId xmlns:a16="http://schemas.microsoft.com/office/drawing/2014/main" id="{05F91488-924B-414E-90CA-96E5DDE51ABB}"/>
              </a:ext>
            </a:extLst>
          </p:cNvPr>
          <p:cNvSpPr>
            <a:spLocks noChangeShapeType="1"/>
          </p:cNvSpPr>
          <p:nvPr>
            <p:custDataLst>
              <p:tags r:id="rId5"/>
            </p:custDataLst>
          </p:nvPr>
        </p:nvSpPr>
        <p:spPr bwMode="auto">
          <a:xfrm>
            <a:off x="8001000" y="24384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9" name="Line 7">
            <a:extLst>
              <a:ext uri="{FF2B5EF4-FFF2-40B4-BE49-F238E27FC236}">
                <a16:creationId xmlns:a16="http://schemas.microsoft.com/office/drawing/2014/main" id="{100505A6-D34D-FB4D-82C8-DD655A0C013A}"/>
              </a:ext>
            </a:extLst>
          </p:cNvPr>
          <p:cNvSpPr>
            <a:spLocks noChangeShapeType="1"/>
          </p:cNvSpPr>
          <p:nvPr>
            <p:custDataLst>
              <p:tags r:id="rId6"/>
            </p:custDataLst>
          </p:nvPr>
        </p:nvSpPr>
        <p:spPr bwMode="auto">
          <a:xfrm>
            <a:off x="5181600" y="2590800"/>
            <a:ext cx="27432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0" name="Line 8">
            <a:extLst>
              <a:ext uri="{FF2B5EF4-FFF2-40B4-BE49-F238E27FC236}">
                <a16:creationId xmlns:a16="http://schemas.microsoft.com/office/drawing/2014/main" id="{A3DD50FD-E7F5-F048-A07E-D122E1CE1D47}"/>
              </a:ext>
            </a:extLst>
          </p:cNvPr>
          <p:cNvSpPr>
            <a:spLocks noChangeShapeType="1"/>
          </p:cNvSpPr>
          <p:nvPr>
            <p:custDataLst>
              <p:tags r:id="rId7"/>
            </p:custDataLst>
          </p:nvPr>
        </p:nvSpPr>
        <p:spPr bwMode="auto">
          <a:xfrm>
            <a:off x="8001000" y="32004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1" name="Line 9">
            <a:extLst>
              <a:ext uri="{FF2B5EF4-FFF2-40B4-BE49-F238E27FC236}">
                <a16:creationId xmlns:a16="http://schemas.microsoft.com/office/drawing/2014/main" id="{753227A4-4CF0-0B4F-A9A5-51797C09665F}"/>
              </a:ext>
            </a:extLst>
          </p:cNvPr>
          <p:cNvSpPr>
            <a:spLocks noChangeShapeType="1"/>
          </p:cNvSpPr>
          <p:nvPr>
            <p:custDataLst>
              <p:tags r:id="rId8"/>
            </p:custDataLst>
          </p:nvPr>
        </p:nvSpPr>
        <p:spPr bwMode="auto">
          <a:xfrm>
            <a:off x="6553200" y="3352800"/>
            <a:ext cx="13716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2" name="Line 10">
            <a:extLst>
              <a:ext uri="{FF2B5EF4-FFF2-40B4-BE49-F238E27FC236}">
                <a16:creationId xmlns:a16="http://schemas.microsoft.com/office/drawing/2014/main" id="{DE7F23FF-FC31-6548-BC8C-014519C16939}"/>
              </a:ext>
            </a:extLst>
          </p:cNvPr>
          <p:cNvSpPr>
            <a:spLocks noChangeShapeType="1"/>
          </p:cNvSpPr>
          <p:nvPr>
            <p:custDataLst>
              <p:tags r:id="rId9"/>
            </p:custDataLst>
          </p:nvPr>
        </p:nvSpPr>
        <p:spPr bwMode="auto">
          <a:xfrm>
            <a:off x="6553200" y="3505200"/>
            <a:ext cx="13716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3" name="Line 11">
            <a:extLst>
              <a:ext uri="{FF2B5EF4-FFF2-40B4-BE49-F238E27FC236}">
                <a16:creationId xmlns:a16="http://schemas.microsoft.com/office/drawing/2014/main" id="{5B1AAF2B-6C0C-1545-BC86-11A59E223AA1}"/>
              </a:ext>
            </a:extLst>
          </p:cNvPr>
          <p:cNvSpPr>
            <a:spLocks noChangeShapeType="1"/>
          </p:cNvSpPr>
          <p:nvPr>
            <p:custDataLst>
              <p:tags r:id="rId10"/>
            </p:custDataLst>
          </p:nvPr>
        </p:nvSpPr>
        <p:spPr bwMode="auto">
          <a:xfrm>
            <a:off x="6553200" y="3657600"/>
            <a:ext cx="13716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4" name="Line 12">
            <a:extLst>
              <a:ext uri="{FF2B5EF4-FFF2-40B4-BE49-F238E27FC236}">
                <a16:creationId xmlns:a16="http://schemas.microsoft.com/office/drawing/2014/main" id="{0158FA40-F31E-A14F-A483-064325994516}"/>
              </a:ext>
            </a:extLst>
          </p:cNvPr>
          <p:cNvSpPr>
            <a:spLocks noChangeShapeType="1"/>
          </p:cNvSpPr>
          <p:nvPr>
            <p:custDataLst>
              <p:tags r:id="rId11"/>
            </p:custDataLst>
          </p:nvPr>
        </p:nvSpPr>
        <p:spPr bwMode="auto">
          <a:xfrm>
            <a:off x="6553200" y="3200400"/>
            <a:ext cx="13716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5" name="Line 13">
            <a:extLst>
              <a:ext uri="{FF2B5EF4-FFF2-40B4-BE49-F238E27FC236}">
                <a16:creationId xmlns:a16="http://schemas.microsoft.com/office/drawing/2014/main" id="{7D305337-5AC6-DD45-AF32-90959027882A}"/>
              </a:ext>
            </a:extLst>
          </p:cNvPr>
          <p:cNvSpPr>
            <a:spLocks noChangeShapeType="1"/>
          </p:cNvSpPr>
          <p:nvPr>
            <p:custDataLst>
              <p:tags r:id="rId12"/>
            </p:custDataLst>
          </p:nvPr>
        </p:nvSpPr>
        <p:spPr bwMode="auto">
          <a:xfrm>
            <a:off x="8001000" y="4267200"/>
            <a:ext cx="609600" cy="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6" name="Line 14">
            <a:extLst>
              <a:ext uri="{FF2B5EF4-FFF2-40B4-BE49-F238E27FC236}">
                <a16:creationId xmlns:a16="http://schemas.microsoft.com/office/drawing/2014/main" id="{F424D1AE-CDDD-464D-9C2D-D313BA95DDD4}"/>
              </a:ext>
            </a:extLst>
          </p:cNvPr>
          <p:cNvSpPr>
            <a:spLocks noChangeShapeType="1"/>
          </p:cNvSpPr>
          <p:nvPr>
            <p:custDataLst>
              <p:tags r:id="rId13"/>
            </p:custDataLst>
          </p:nvPr>
        </p:nvSpPr>
        <p:spPr bwMode="auto">
          <a:xfrm>
            <a:off x="7772400" y="42672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7" name="Line 15">
            <a:extLst>
              <a:ext uri="{FF2B5EF4-FFF2-40B4-BE49-F238E27FC236}">
                <a16:creationId xmlns:a16="http://schemas.microsoft.com/office/drawing/2014/main" id="{AC7AD668-4D45-F541-B5F7-1C7EFB2AC450}"/>
              </a:ext>
            </a:extLst>
          </p:cNvPr>
          <p:cNvSpPr>
            <a:spLocks noChangeShapeType="1"/>
          </p:cNvSpPr>
          <p:nvPr>
            <p:custDataLst>
              <p:tags r:id="rId14"/>
            </p:custDataLst>
          </p:nvPr>
        </p:nvSpPr>
        <p:spPr bwMode="auto">
          <a:xfrm>
            <a:off x="7772400" y="44196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8" name="Line 16">
            <a:extLst>
              <a:ext uri="{FF2B5EF4-FFF2-40B4-BE49-F238E27FC236}">
                <a16:creationId xmlns:a16="http://schemas.microsoft.com/office/drawing/2014/main" id="{24CB4FD8-87C5-E04D-AAA1-DCA541FCD354}"/>
              </a:ext>
            </a:extLst>
          </p:cNvPr>
          <p:cNvSpPr>
            <a:spLocks noChangeShapeType="1"/>
          </p:cNvSpPr>
          <p:nvPr>
            <p:custDataLst>
              <p:tags r:id="rId15"/>
            </p:custDataLst>
          </p:nvPr>
        </p:nvSpPr>
        <p:spPr bwMode="auto">
          <a:xfrm>
            <a:off x="7772400" y="45720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9" name="Line 17">
            <a:extLst>
              <a:ext uri="{FF2B5EF4-FFF2-40B4-BE49-F238E27FC236}">
                <a16:creationId xmlns:a16="http://schemas.microsoft.com/office/drawing/2014/main" id="{D3E9B1F3-5FAA-6349-BBFE-929315FB83E7}"/>
              </a:ext>
            </a:extLst>
          </p:cNvPr>
          <p:cNvSpPr>
            <a:spLocks noChangeShapeType="1"/>
          </p:cNvSpPr>
          <p:nvPr>
            <p:custDataLst>
              <p:tags r:id="rId16"/>
            </p:custDataLst>
          </p:nvPr>
        </p:nvSpPr>
        <p:spPr bwMode="auto">
          <a:xfrm>
            <a:off x="7772400" y="47244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0" name="Line 18">
            <a:extLst>
              <a:ext uri="{FF2B5EF4-FFF2-40B4-BE49-F238E27FC236}">
                <a16:creationId xmlns:a16="http://schemas.microsoft.com/office/drawing/2014/main" id="{F6BF33AE-A43D-804C-88D8-7880D302CFF2}"/>
              </a:ext>
            </a:extLst>
          </p:cNvPr>
          <p:cNvSpPr>
            <a:spLocks noChangeShapeType="1"/>
          </p:cNvSpPr>
          <p:nvPr>
            <p:custDataLst>
              <p:tags r:id="rId17"/>
            </p:custDataLst>
          </p:nvPr>
        </p:nvSpPr>
        <p:spPr bwMode="auto">
          <a:xfrm>
            <a:off x="7772400" y="48768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1" name="Line 19">
            <a:extLst>
              <a:ext uri="{FF2B5EF4-FFF2-40B4-BE49-F238E27FC236}">
                <a16:creationId xmlns:a16="http://schemas.microsoft.com/office/drawing/2014/main" id="{953DD87B-5AC7-244E-BED2-8E8C7D0F64EE}"/>
              </a:ext>
            </a:extLst>
          </p:cNvPr>
          <p:cNvSpPr>
            <a:spLocks noChangeShapeType="1"/>
          </p:cNvSpPr>
          <p:nvPr>
            <p:custDataLst>
              <p:tags r:id="rId18"/>
            </p:custDataLst>
          </p:nvPr>
        </p:nvSpPr>
        <p:spPr bwMode="auto">
          <a:xfrm>
            <a:off x="7772400" y="50292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2" name="Line 20">
            <a:extLst>
              <a:ext uri="{FF2B5EF4-FFF2-40B4-BE49-F238E27FC236}">
                <a16:creationId xmlns:a16="http://schemas.microsoft.com/office/drawing/2014/main" id="{41397FE5-23F2-A34A-B5CB-C3D246CB8E4E}"/>
              </a:ext>
            </a:extLst>
          </p:cNvPr>
          <p:cNvSpPr>
            <a:spLocks noChangeShapeType="1"/>
          </p:cNvSpPr>
          <p:nvPr>
            <p:custDataLst>
              <p:tags r:id="rId19"/>
            </p:custDataLst>
          </p:nvPr>
        </p:nvSpPr>
        <p:spPr bwMode="auto">
          <a:xfrm>
            <a:off x="7772400" y="51816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3" name="Line 21">
            <a:extLst>
              <a:ext uri="{FF2B5EF4-FFF2-40B4-BE49-F238E27FC236}">
                <a16:creationId xmlns:a16="http://schemas.microsoft.com/office/drawing/2014/main" id="{03CABD05-DB80-F643-8450-62EC177B9116}"/>
              </a:ext>
            </a:extLst>
          </p:cNvPr>
          <p:cNvSpPr>
            <a:spLocks noChangeShapeType="1"/>
          </p:cNvSpPr>
          <p:nvPr>
            <p:custDataLst>
              <p:tags r:id="rId20"/>
            </p:custDataLst>
          </p:nvPr>
        </p:nvSpPr>
        <p:spPr bwMode="auto">
          <a:xfrm>
            <a:off x="7772400" y="53340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4" name="Line 22">
            <a:extLst>
              <a:ext uri="{FF2B5EF4-FFF2-40B4-BE49-F238E27FC236}">
                <a16:creationId xmlns:a16="http://schemas.microsoft.com/office/drawing/2014/main" id="{CFC03C0A-48D6-E745-8A75-BF1961438A39}"/>
              </a:ext>
            </a:extLst>
          </p:cNvPr>
          <p:cNvSpPr>
            <a:spLocks noChangeShapeType="1"/>
          </p:cNvSpPr>
          <p:nvPr>
            <p:custDataLst>
              <p:tags r:id="rId21"/>
            </p:custDataLst>
          </p:nvPr>
        </p:nvSpPr>
        <p:spPr bwMode="auto">
          <a:xfrm>
            <a:off x="7772400" y="54864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5" name="Line 23">
            <a:extLst>
              <a:ext uri="{FF2B5EF4-FFF2-40B4-BE49-F238E27FC236}">
                <a16:creationId xmlns:a16="http://schemas.microsoft.com/office/drawing/2014/main" id="{96957CCB-5061-5D43-9A27-6FA901AEB86A}"/>
              </a:ext>
            </a:extLst>
          </p:cNvPr>
          <p:cNvSpPr>
            <a:spLocks noChangeShapeType="1"/>
          </p:cNvSpPr>
          <p:nvPr>
            <p:custDataLst>
              <p:tags r:id="rId22"/>
            </p:custDataLst>
          </p:nvPr>
        </p:nvSpPr>
        <p:spPr bwMode="auto">
          <a:xfrm>
            <a:off x="7772400" y="56388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6" name="Line 24">
            <a:extLst>
              <a:ext uri="{FF2B5EF4-FFF2-40B4-BE49-F238E27FC236}">
                <a16:creationId xmlns:a16="http://schemas.microsoft.com/office/drawing/2014/main" id="{59ECD919-4B7A-A04F-9266-420625B9039E}"/>
              </a:ext>
            </a:extLst>
          </p:cNvPr>
          <p:cNvSpPr>
            <a:spLocks noChangeShapeType="1"/>
          </p:cNvSpPr>
          <p:nvPr>
            <p:custDataLst>
              <p:tags r:id="rId23"/>
            </p:custDataLst>
          </p:nvPr>
        </p:nvSpPr>
        <p:spPr bwMode="auto">
          <a:xfrm>
            <a:off x="7772400" y="57912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7" name="Line 25">
            <a:extLst>
              <a:ext uri="{FF2B5EF4-FFF2-40B4-BE49-F238E27FC236}">
                <a16:creationId xmlns:a16="http://schemas.microsoft.com/office/drawing/2014/main" id="{1A4886CF-8FEE-674D-9802-F88823DCF0FC}"/>
              </a:ext>
            </a:extLst>
          </p:cNvPr>
          <p:cNvSpPr>
            <a:spLocks noChangeShapeType="1"/>
          </p:cNvSpPr>
          <p:nvPr>
            <p:custDataLst>
              <p:tags r:id="rId24"/>
            </p:custDataLst>
          </p:nvPr>
        </p:nvSpPr>
        <p:spPr bwMode="auto">
          <a:xfrm>
            <a:off x="7772400" y="59436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8" name="Line 26">
            <a:extLst>
              <a:ext uri="{FF2B5EF4-FFF2-40B4-BE49-F238E27FC236}">
                <a16:creationId xmlns:a16="http://schemas.microsoft.com/office/drawing/2014/main" id="{1F97695D-6C64-7045-9F9B-970C6E6723E7}"/>
              </a:ext>
            </a:extLst>
          </p:cNvPr>
          <p:cNvSpPr>
            <a:spLocks noChangeShapeType="1"/>
          </p:cNvSpPr>
          <p:nvPr>
            <p:custDataLst>
              <p:tags r:id="rId25"/>
            </p:custDataLst>
          </p:nvPr>
        </p:nvSpPr>
        <p:spPr bwMode="auto">
          <a:xfrm>
            <a:off x="7772400" y="60960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9" name="Line 27">
            <a:extLst>
              <a:ext uri="{FF2B5EF4-FFF2-40B4-BE49-F238E27FC236}">
                <a16:creationId xmlns:a16="http://schemas.microsoft.com/office/drawing/2014/main" id="{53E87C33-5700-9A4D-94D8-9B46FE1A51D6}"/>
              </a:ext>
            </a:extLst>
          </p:cNvPr>
          <p:cNvSpPr>
            <a:spLocks noChangeShapeType="1"/>
          </p:cNvSpPr>
          <p:nvPr>
            <p:custDataLst>
              <p:tags r:id="rId26"/>
            </p:custDataLst>
          </p:nvPr>
        </p:nvSpPr>
        <p:spPr bwMode="auto">
          <a:xfrm>
            <a:off x="7772400" y="62484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0" name="Line 28">
            <a:extLst>
              <a:ext uri="{FF2B5EF4-FFF2-40B4-BE49-F238E27FC236}">
                <a16:creationId xmlns:a16="http://schemas.microsoft.com/office/drawing/2014/main" id="{20691074-9337-2A40-B8C2-4D782F0DA3D6}"/>
              </a:ext>
            </a:extLst>
          </p:cNvPr>
          <p:cNvSpPr>
            <a:spLocks noChangeShapeType="1"/>
          </p:cNvSpPr>
          <p:nvPr>
            <p:custDataLst>
              <p:tags r:id="rId27"/>
            </p:custDataLst>
          </p:nvPr>
        </p:nvSpPr>
        <p:spPr bwMode="auto">
          <a:xfrm>
            <a:off x="7772400" y="64008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1" name="Line 29">
            <a:extLst>
              <a:ext uri="{FF2B5EF4-FFF2-40B4-BE49-F238E27FC236}">
                <a16:creationId xmlns:a16="http://schemas.microsoft.com/office/drawing/2014/main" id="{A1905106-EE5A-5C42-94B9-351BBE8F3175}"/>
              </a:ext>
            </a:extLst>
          </p:cNvPr>
          <p:cNvSpPr>
            <a:spLocks noChangeShapeType="1"/>
          </p:cNvSpPr>
          <p:nvPr>
            <p:custDataLst>
              <p:tags r:id="rId28"/>
            </p:custDataLst>
          </p:nvPr>
        </p:nvSpPr>
        <p:spPr bwMode="auto">
          <a:xfrm>
            <a:off x="7772400" y="65532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2" name="Line 30">
            <a:extLst>
              <a:ext uri="{FF2B5EF4-FFF2-40B4-BE49-F238E27FC236}">
                <a16:creationId xmlns:a16="http://schemas.microsoft.com/office/drawing/2014/main" id="{4FBF1BA5-E805-734E-8E95-AE37966808BB}"/>
              </a:ext>
            </a:extLst>
          </p:cNvPr>
          <p:cNvSpPr>
            <a:spLocks noChangeShapeType="1"/>
          </p:cNvSpPr>
          <p:nvPr>
            <p:custDataLst>
              <p:tags r:id="rId29"/>
            </p:custDataLst>
          </p:nvPr>
        </p:nvSpPr>
        <p:spPr bwMode="auto">
          <a:xfrm>
            <a:off x="7772400" y="6705600"/>
            <a:ext cx="152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3" name="Text Box 31">
            <a:extLst>
              <a:ext uri="{FF2B5EF4-FFF2-40B4-BE49-F238E27FC236}">
                <a16:creationId xmlns:a16="http://schemas.microsoft.com/office/drawing/2014/main" id="{2B01830F-3C6F-8345-BAA0-60ADB4D0E336}"/>
              </a:ext>
            </a:extLst>
          </p:cNvPr>
          <p:cNvSpPr txBox="1">
            <a:spLocks noChangeArrowheads="1"/>
          </p:cNvSpPr>
          <p:nvPr>
            <p:custDataLst>
              <p:tags r:id="rId30"/>
            </p:custDataLst>
          </p:nvPr>
        </p:nvSpPr>
        <p:spPr bwMode="auto">
          <a:xfrm>
            <a:off x="4784726" y="1890714"/>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.9</a:t>
            </a:r>
          </a:p>
        </p:txBody>
      </p:sp>
      <p:sp>
        <p:nvSpPr>
          <p:cNvPr id="105504" name="Text Box 32">
            <a:extLst>
              <a:ext uri="{FF2B5EF4-FFF2-40B4-BE49-F238E27FC236}">
                <a16:creationId xmlns:a16="http://schemas.microsoft.com/office/drawing/2014/main" id="{46108BD4-7C51-9649-8D24-B63A98122209}"/>
              </a:ext>
            </a:extLst>
          </p:cNvPr>
          <p:cNvSpPr txBox="1">
            <a:spLocks noChangeArrowheads="1"/>
          </p:cNvSpPr>
          <p:nvPr>
            <p:custDataLst>
              <p:tags r:id="rId31"/>
            </p:custDataLst>
          </p:nvPr>
        </p:nvSpPr>
        <p:spPr bwMode="auto">
          <a:xfrm>
            <a:off x="8121650" y="1873251"/>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5505" name="Text Box 33">
            <a:extLst>
              <a:ext uri="{FF2B5EF4-FFF2-40B4-BE49-F238E27FC236}">
                <a16:creationId xmlns:a16="http://schemas.microsoft.com/office/drawing/2014/main" id="{86B9B00C-6C21-4F4C-8EA5-078D48EF7FF2}"/>
              </a:ext>
            </a:extLst>
          </p:cNvPr>
          <p:cNvSpPr txBox="1">
            <a:spLocks noChangeArrowheads="1"/>
          </p:cNvSpPr>
          <p:nvPr>
            <p:custDataLst>
              <p:tags r:id="rId32"/>
            </p:custDataLst>
          </p:nvPr>
        </p:nvSpPr>
        <p:spPr bwMode="auto">
          <a:xfrm>
            <a:off x="8121650" y="2559051"/>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5506" name="Text Box 34">
            <a:extLst>
              <a:ext uri="{FF2B5EF4-FFF2-40B4-BE49-F238E27FC236}">
                <a16:creationId xmlns:a16="http://schemas.microsoft.com/office/drawing/2014/main" id="{69290398-2967-D845-80F1-A75A7643B03D}"/>
              </a:ext>
            </a:extLst>
          </p:cNvPr>
          <p:cNvSpPr txBox="1">
            <a:spLocks noChangeArrowheads="1"/>
          </p:cNvSpPr>
          <p:nvPr>
            <p:custDataLst>
              <p:tags r:id="rId33"/>
            </p:custDataLst>
          </p:nvPr>
        </p:nvSpPr>
        <p:spPr bwMode="auto">
          <a:xfrm>
            <a:off x="8121650" y="3352802"/>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5507" name="Text Box 35">
            <a:extLst>
              <a:ext uri="{FF2B5EF4-FFF2-40B4-BE49-F238E27FC236}">
                <a16:creationId xmlns:a16="http://schemas.microsoft.com/office/drawing/2014/main" id="{5FF784AC-7FC8-4544-BAB8-207CE625300C}"/>
              </a:ext>
            </a:extLst>
          </p:cNvPr>
          <p:cNvSpPr txBox="1">
            <a:spLocks noChangeArrowheads="1"/>
          </p:cNvSpPr>
          <p:nvPr>
            <p:custDataLst>
              <p:tags r:id="rId34"/>
            </p:custDataLst>
          </p:nvPr>
        </p:nvSpPr>
        <p:spPr bwMode="auto">
          <a:xfrm>
            <a:off x="8121650" y="4464051"/>
            <a:ext cx="338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.1</a:t>
            </a:r>
          </a:p>
        </p:txBody>
      </p:sp>
      <p:sp>
        <p:nvSpPr>
          <p:cNvPr id="105508" name="Text Box 36">
            <a:extLst>
              <a:ext uri="{FF2B5EF4-FFF2-40B4-BE49-F238E27FC236}">
                <a16:creationId xmlns:a16="http://schemas.microsoft.com/office/drawing/2014/main" id="{51B83DBB-A92F-F448-B95E-3EAF5C4D87CD}"/>
              </a:ext>
            </a:extLst>
          </p:cNvPr>
          <p:cNvSpPr txBox="1">
            <a:spLocks noChangeArrowheads="1"/>
          </p:cNvSpPr>
          <p:nvPr>
            <p:custDataLst>
              <p:tags r:id="rId35"/>
            </p:custDataLst>
          </p:nvPr>
        </p:nvSpPr>
        <p:spPr bwMode="auto">
          <a:xfrm>
            <a:off x="6902449" y="2635251"/>
            <a:ext cx="4411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.45</a:t>
            </a:r>
          </a:p>
        </p:txBody>
      </p:sp>
      <p:sp>
        <p:nvSpPr>
          <p:cNvPr id="105509" name="Text Box 37">
            <a:extLst>
              <a:ext uri="{FF2B5EF4-FFF2-40B4-BE49-F238E27FC236}">
                <a16:creationId xmlns:a16="http://schemas.microsoft.com/office/drawing/2014/main" id="{3C22B1A4-8905-814D-96C8-AEDCE34990ED}"/>
              </a:ext>
            </a:extLst>
          </p:cNvPr>
          <p:cNvSpPr txBox="1">
            <a:spLocks noChangeArrowheads="1"/>
          </p:cNvSpPr>
          <p:nvPr>
            <p:custDataLst>
              <p:tags r:id="rId36"/>
            </p:custDataLst>
          </p:nvPr>
        </p:nvSpPr>
        <p:spPr bwMode="auto">
          <a:xfrm>
            <a:off x="6934201" y="3702051"/>
            <a:ext cx="5437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a:solidFill>
                  <a:srgbClr val="000000"/>
                </a:solidFill>
              </a:rPr>
              <a:t>.225</a:t>
            </a:r>
          </a:p>
        </p:txBody>
      </p:sp>
      <p:sp>
        <p:nvSpPr>
          <p:cNvPr id="105510" name="Text Box 38">
            <a:extLst>
              <a:ext uri="{FF2B5EF4-FFF2-40B4-BE49-F238E27FC236}">
                <a16:creationId xmlns:a16="http://schemas.microsoft.com/office/drawing/2014/main" id="{2D999393-387B-A649-843F-531CFF8884C4}"/>
              </a:ext>
            </a:extLst>
          </p:cNvPr>
          <p:cNvSpPr txBox="1">
            <a:spLocks noChangeArrowheads="1"/>
          </p:cNvSpPr>
          <p:nvPr>
            <p:custDataLst>
              <p:tags r:id="rId37"/>
            </p:custDataLst>
          </p:nvPr>
        </p:nvSpPr>
        <p:spPr bwMode="auto">
          <a:xfrm>
            <a:off x="9051926" y="952500"/>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800" b="1" i="1" u="sng">
                <a:solidFill>
                  <a:srgbClr val="3333CC"/>
                </a:solidFill>
              </a:rPr>
              <a:t>Speedup</a:t>
            </a:r>
          </a:p>
        </p:txBody>
      </p:sp>
      <p:sp>
        <p:nvSpPr>
          <p:cNvPr id="105511" name="Text Box 39">
            <a:extLst>
              <a:ext uri="{FF2B5EF4-FFF2-40B4-BE49-F238E27FC236}">
                <a16:creationId xmlns:a16="http://schemas.microsoft.com/office/drawing/2014/main" id="{F4DE00C8-48C9-1646-9F2C-AAC81EF15CF5}"/>
              </a:ext>
            </a:extLst>
          </p:cNvPr>
          <p:cNvSpPr txBox="1">
            <a:spLocks noChangeArrowheads="1"/>
          </p:cNvSpPr>
          <p:nvPr>
            <p:custDataLst>
              <p:tags r:id="rId38"/>
            </p:custDataLst>
          </p:nvPr>
        </p:nvSpPr>
        <p:spPr bwMode="auto">
          <a:xfrm>
            <a:off x="9280526" y="1614488"/>
            <a:ext cx="505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b="1">
                <a:solidFill>
                  <a:srgbClr val="3333CC"/>
                </a:solidFill>
              </a:rPr>
              <a:t>1.0</a:t>
            </a:r>
          </a:p>
        </p:txBody>
      </p:sp>
      <p:sp>
        <p:nvSpPr>
          <p:cNvPr id="105512" name="Text Box 40">
            <a:extLst>
              <a:ext uri="{FF2B5EF4-FFF2-40B4-BE49-F238E27FC236}">
                <a16:creationId xmlns:a16="http://schemas.microsoft.com/office/drawing/2014/main" id="{4474AE07-0CEE-F746-8FB0-8080F331F929}"/>
              </a:ext>
            </a:extLst>
          </p:cNvPr>
          <p:cNvSpPr txBox="1">
            <a:spLocks noChangeArrowheads="1"/>
          </p:cNvSpPr>
          <p:nvPr>
            <p:custDataLst>
              <p:tags r:id="rId39"/>
            </p:custDataLst>
          </p:nvPr>
        </p:nvSpPr>
        <p:spPr bwMode="auto">
          <a:xfrm>
            <a:off x="8991601" y="2346325"/>
            <a:ext cx="1426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a:solidFill>
                  <a:srgbClr val="3333CC"/>
                </a:solidFill>
              </a:rPr>
              <a:t>1/.55</a:t>
            </a:r>
            <a:r>
              <a:rPr lang="en-US" altLang="en-US" sz="2000" b="1">
                <a:solidFill>
                  <a:srgbClr val="3333CC"/>
                </a:solidFill>
              </a:rPr>
              <a:t> = 1.82</a:t>
            </a:r>
          </a:p>
        </p:txBody>
      </p:sp>
      <p:sp>
        <p:nvSpPr>
          <p:cNvPr id="105513" name="Text Box 41">
            <a:extLst>
              <a:ext uri="{FF2B5EF4-FFF2-40B4-BE49-F238E27FC236}">
                <a16:creationId xmlns:a16="http://schemas.microsoft.com/office/drawing/2014/main" id="{426F2A25-00E8-414D-BAB1-91A610867D09}"/>
              </a:ext>
            </a:extLst>
          </p:cNvPr>
          <p:cNvSpPr txBox="1">
            <a:spLocks noChangeArrowheads="1"/>
          </p:cNvSpPr>
          <p:nvPr>
            <p:custDataLst>
              <p:tags r:id="rId40"/>
            </p:custDataLst>
          </p:nvPr>
        </p:nvSpPr>
        <p:spPr bwMode="auto">
          <a:xfrm>
            <a:off x="8991602" y="3260725"/>
            <a:ext cx="15552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a:solidFill>
                  <a:srgbClr val="3333CC"/>
                </a:solidFill>
              </a:rPr>
              <a:t>1/.325</a:t>
            </a:r>
            <a:r>
              <a:rPr lang="en-US" altLang="en-US" sz="2000" b="1">
                <a:solidFill>
                  <a:srgbClr val="3333CC"/>
                </a:solidFill>
              </a:rPr>
              <a:t> = 3.07</a:t>
            </a:r>
          </a:p>
        </p:txBody>
      </p:sp>
      <p:sp>
        <p:nvSpPr>
          <p:cNvPr id="105514" name="Text Box 42">
            <a:extLst>
              <a:ext uri="{FF2B5EF4-FFF2-40B4-BE49-F238E27FC236}">
                <a16:creationId xmlns:a16="http://schemas.microsoft.com/office/drawing/2014/main" id="{E96621AC-5AAE-DB48-9AEB-FABCBEEA8301}"/>
              </a:ext>
            </a:extLst>
          </p:cNvPr>
          <p:cNvSpPr txBox="1">
            <a:spLocks noChangeArrowheads="1"/>
          </p:cNvSpPr>
          <p:nvPr>
            <p:custDataLst>
              <p:tags r:id="rId41"/>
            </p:custDataLst>
          </p:nvPr>
        </p:nvSpPr>
        <p:spPr bwMode="auto">
          <a:xfrm>
            <a:off x="9261476" y="4860925"/>
            <a:ext cx="6511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1"/>
              </a:buClr>
              <a:buSzPct val="15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SzPct val="90000"/>
              <a:buFont typeface="Wingdings" pitchFamily="2" charset="2"/>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2000" b="1" dirty="0">
                <a:solidFill>
                  <a:srgbClr val="3333CC"/>
                </a:solidFill>
              </a:rPr>
              <a:t>&lt; 10</a:t>
            </a:r>
          </a:p>
        </p:txBody>
      </p:sp>
    </p:spTree>
    <p:extLst>
      <p:ext uri="{BB962C8B-B14F-4D97-AF65-F5344CB8AC3E}">
        <p14:creationId xmlns:p14="http://schemas.microsoft.com/office/powerpoint/2010/main" val="38909869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3929BFCD-2745-B34C-A477-151C8119699F}"/>
              </a:ext>
            </a:extLst>
          </p:cNvPr>
          <p:cNvSpPr>
            <a:spLocks noGrp="1" noChangeArrowheads="1"/>
          </p:cNvSpPr>
          <p:nvPr>
            <p:ph type="title"/>
            <p:custDataLst>
              <p:tags r:id="rId1"/>
            </p:custDataLst>
          </p:nvPr>
        </p:nvSpPr>
        <p:spPr>
          <a:noFill/>
        </p:spPr>
        <p:txBody>
          <a:bodyPr/>
          <a:lstStyle/>
          <a:p>
            <a:r>
              <a:rPr lang="en-US" altLang="en-US"/>
              <a:t>Key Points</a:t>
            </a:r>
          </a:p>
        </p:txBody>
      </p:sp>
      <p:sp>
        <p:nvSpPr>
          <p:cNvPr id="60419" name="Rectangle 3">
            <a:extLst>
              <a:ext uri="{FF2B5EF4-FFF2-40B4-BE49-F238E27FC236}">
                <a16:creationId xmlns:a16="http://schemas.microsoft.com/office/drawing/2014/main" id="{207CDC4E-E2F8-0845-B7D1-1307E25B876B}"/>
              </a:ext>
            </a:extLst>
          </p:cNvPr>
          <p:cNvSpPr>
            <a:spLocks noGrp="1" noChangeArrowheads="1"/>
          </p:cNvSpPr>
          <p:nvPr>
            <p:ph type="body" idx="1"/>
            <p:custDataLst>
              <p:tags r:id="rId2"/>
            </p:custDataLst>
          </p:nvPr>
        </p:nvSpPr>
        <p:spPr>
          <a:noFill/>
        </p:spPr>
        <p:txBody>
          <a:bodyPr/>
          <a:lstStyle/>
          <a:p>
            <a:pPr>
              <a:lnSpc>
                <a:spcPct val="130000"/>
              </a:lnSpc>
            </a:pPr>
            <a:r>
              <a:rPr lang="en-US" altLang="en-US"/>
              <a:t>Be careful how you specify performance</a:t>
            </a:r>
          </a:p>
          <a:p>
            <a:pPr>
              <a:lnSpc>
                <a:spcPct val="130000"/>
              </a:lnSpc>
            </a:pPr>
            <a:r>
              <a:rPr lang="en-US" altLang="en-US"/>
              <a:t>Execution time = instructions * CPI * cycle time</a:t>
            </a:r>
          </a:p>
          <a:p>
            <a:pPr>
              <a:lnSpc>
                <a:spcPct val="130000"/>
              </a:lnSpc>
            </a:pPr>
            <a:r>
              <a:rPr lang="en-US" altLang="en-US"/>
              <a:t>Use real applications</a:t>
            </a:r>
          </a:p>
          <a:p>
            <a:pPr>
              <a:lnSpc>
                <a:spcPct val="130000"/>
              </a:lnSpc>
            </a:pPr>
            <a:r>
              <a:rPr lang="en-US" altLang="en-US"/>
              <a:t>Use standards, if possible</a:t>
            </a:r>
          </a:p>
          <a:p>
            <a:pPr>
              <a:lnSpc>
                <a:spcPct val="130000"/>
              </a:lnSpc>
            </a:pPr>
            <a:r>
              <a:rPr lang="en-US" altLang="en-US"/>
              <a:t>Make the common case fast</a:t>
            </a:r>
          </a:p>
        </p:txBody>
      </p:sp>
    </p:spTree>
    <p:extLst>
      <p:ext uri="{BB962C8B-B14F-4D97-AF65-F5344CB8AC3E}">
        <p14:creationId xmlns:p14="http://schemas.microsoft.com/office/powerpoint/2010/main" val="2356870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systems design </a:t>
            </a:r>
            <a:r>
              <a:rPr lang="en-US" dirty="0">
                <a:sym typeface="Wingdings" pitchFamily="2" charset="2"/>
              </a:rPr>
              <a:t> Trade-offs</a:t>
            </a:r>
            <a:endParaRPr lang="en-US" dirty="0"/>
          </a:p>
        </p:txBody>
      </p:sp>
      <p:sp>
        <p:nvSpPr>
          <p:cNvPr id="3" name="Content Placeholder 2"/>
          <p:cNvSpPr>
            <a:spLocks noGrp="1"/>
          </p:cNvSpPr>
          <p:nvPr>
            <p:ph idx="1"/>
          </p:nvPr>
        </p:nvSpPr>
        <p:spPr>
          <a:xfrm>
            <a:off x="838200" y="1355558"/>
            <a:ext cx="10515600" cy="792731"/>
          </a:xfrm>
        </p:spPr>
        <p:txBody>
          <a:bodyPr/>
          <a:lstStyle/>
          <a:p>
            <a:r>
              <a:rPr lang="en-US" dirty="0"/>
              <a:t>Performance, power, cost, programming choice,…etc.</a:t>
            </a:r>
          </a:p>
        </p:txBody>
      </p:sp>
      <p:sp>
        <p:nvSpPr>
          <p:cNvPr id="6" name="Rounded Rectangle 5"/>
          <p:cNvSpPr/>
          <p:nvPr/>
        </p:nvSpPr>
        <p:spPr>
          <a:xfrm>
            <a:off x="991518" y="1850834"/>
            <a:ext cx="3866920" cy="3933021"/>
          </a:xfrm>
          <a:prstGeom prst="roundRect">
            <a:avLst>
              <a:gd name="adj" fmla="val 5439"/>
            </a:avLst>
          </a:prstGeom>
          <a:solidFill>
            <a:schemeClr val="tx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Rounded Rectangle 6"/>
          <p:cNvSpPr/>
          <p:nvPr/>
        </p:nvSpPr>
        <p:spPr>
          <a:xfrm>
            <a:off x="1189822" y="2666082"/>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Matrix Vector Multiplication</a:t>
            </a:r>
          </a:p>
        </p:txBody>
      </p:sp>
      <p:sp>
        <p:nvSpPr>
          <p:cNvPr id="8" name="Rounded Rectangle 7"/>
          <p:cNvSpPr/>
          <p:nvPr/>
        </p:nvSpPr>
        <p:spPr>
          <a:xfrm>
            <a:off x="1187986" y="4448978"/>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Prefix sum</a:t>
            </a:r>
          </a:p>
        </p:txBody>
      </p:sp>
      <p:sp>
        <p:nvSpPr>
          <p:cNvPr id="9" name="TextBox 8"/>
          <p:cNvSpPr txBox="1"/>
          <p:nvPr/>
        </p:nvSpPr>
        <p:spPr>
          <a:xfrm>
            <a:off x="6720285" y="2930485"/>
            <a:ext cx="1586973" cy="646331"/>
          </a:xfrm>
          <a:prstGeom prst="rect">
            <a:avLst/>
          </a:prstGeom>
          <a:noFill/>
        </p:spPr>
        <p:txBody>
          <a:bodyPr wrap="none" rtlCol="0">
            <a:spAutoFit/>
          </a:bodyPr>
          <a:lstStyle/>
          <a:p>
            <a:r>
              <a:rPr lang="en-US" sz="3600" i="1" dirty="0"/>
              <a:t>Parallel</a:t>
            </a:r>
          </a:p>
        </p:txBody>
      </p:sp>
      <p:sp>
        <p:nvSpPr>
          <p:cNvPr id="10" name="TextBox 9"/>
          <p:cNvSpPr txBox="1"/>
          <p:nvPr/>
        </p:nvSpPr>
        <p:spPr>
          <a:xfrm>
            <a:off x="6652351" y="4724399"/>
            <a:ext cx="2163285" cy="646331"/>
          </a:xfrm>
          <a:prstGeom prst="rect">
            <a:avLst/>
          </a:prstGeom>
          <a:noFill/>
        </p:spPr>
        <p:txBody>
          <a:bodyPr wrap="none" rtlCol="0">
            <a:spAutoFit/>
          </a:bodyPr>
          <a:lstStyle/>
          <a:p>
            <a:r>
              <a:rPr lang="en-US" sz="3600" i="1" dirty="0"/>
              <a:t>Sequential</a:t>
            </a:r>
          </a:p>
        </p:txBody>
      </p:sp>
      <p:cxnSp>
        <p:nvCxnSpPr>
          <p:cNvPr id="12" name="Straight Arrow Connector 11"/>
          <p:cNvCxnSpPr>
            <a:stCxn id="7" idx="3"/>
            <a:endCxn id="9" idx="1"/>
          </p:cNvCxnSpPr>
          <p:nvPr/>
        </p:nvCxnSpPr>
        <p:spPr>
          <a:xfrm flipV="1">
            <a:off x="4693186" y="3253651"/>
            <a:ext cx="2027099" cy="73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10" idx="1"/>
          </p:cNvCxnSpPr>
          <p:nvPr/>
        </p:nvCxnSpPr>
        <p:spPr>
          <a:xfrm>
            <a:off x="4691350" y="5043889"/>
            <a:ext cx="1961001" cy="36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277957" y="1949986"/>
            <a:ext cx="3327094" cy="594910"/>
          </a:xfrm>
          <a:prstGeom prst="roundRect">
            <a:avLst/>
          </a:prstGeom>
          <a:solidFill>
            <a:srgbClr val="00B05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GPU ?</a:t>
            </a:r>
          </a:p>
        </p:txBody>
      </p:sp>
      <p:sp>
        <p:nvSpPr>
          <p:cNvPr id="4" name="Footer Placeholder 3">
            <a:extLst>
              <a:ext uri="{FF2B5EF4-FFF2-40B4-BE49-F238E27FC236}">
                <a16:creationId xmlns:a16="http://schemas.microsoft.com/office/drawing/2014/main" id="{CD1C2793-9134-6D49-8B45-6B7F8CB2D841}"/>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systems design </a:t>
            </a:r>
            <a:r>
              <a:rPr lang="en-US" dirty="0">
                <a:sym typeface="Wingdings" pitchFamily="2" charset="2"/>
              </a:rPr>
              <a:t> Trade-offs</a:t>
            </a:r>
            <a:endParaRPr lang="en-US" dirty="0"/>
          </a:p>
        </p:txBody>
      </p:sp>
      <p:sp>
        <p:nvSpPr>
          <p:cNvPr id="3" name="Content Placeholder 2"/>
          <p:cNvSpPr>
            <a:spLocks noGrp="1"/>
          </p:cNvSpPr>
          <p:nvPr>
            <p:ph idx="1"/>
          </p:nvPr>
        </p:nvSpPr>
        <p:spPr>
          <a:xfrm>
            <a:off x="838200" y="1355558"/>
            <a:ext cx="10515600" cy="792731"/>
          </a:xfrm>
        </p:spPr>
        <p:txBody>
          <a:bodyPr/>
          <a:lstStyle/>
          <a:p>
            <a:r>
              <a:rPr lang="en-US" dirty="0"/>
              <a:t>Performance, power, cost, programming choice,…etc.</a:t>
            </a:r>
          </a:p>
        </p:txBody>
      </p:sp>
      <p:sp>
        <p:nvSpPr>
          <p:cNvPr id="6" name="Rounded Rectangle 5"/>
          <p:cNvSpPr/>
          <p:nvPr/>
        </p:nvSpPr>
        <p:spPr>
          <a:xfrm>
            <a:off x="991518" y="1850834"/>
            <a:ext cx="3866920" cy="3933021"/>
          </a:xfrm>
          <a:prstGeom prst="roundRect">
            <a:avLst>
              <a:gd name="adj" fmla="val 5439"/>
            </a:avLst>
          </a:prstGeom>
          <a:solidFill>
            <a:schemeClr val="tx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Rounded Rectangle 6"/>
          <p:cNvSpPr/>
          <p:nvPr/>
        </p:nvSpPr>
        <p:spPr>
          <a:xfrm>
            <a:off x="1189822" y="2666082"/>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Matrix Vector Multiplication</a:t>
            </a:r>
          </a:p>
        </p:txBody>
      </p:sp>
      <p:sp>
        <p:nvSpPr>
          <p:cNvPr id="8" name="Rounded Rectangle 7"/>
          <p:cNvSpPr/>
          <p:nvPr/>
        </p:nvSpPr>
        <p:spPr>
          <a:xfrm>
            <a:off x="1187986" y="4448978"/>
            <a:ext cx="3503364" cy="1189822"/>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Prefix sum</a:t>
            </a:r>
          </a:p>
        </p:txBody>
      </p:sp>
      <p:sp>
        <p:nvSpPr>
          <p:cNvPr id="9" name="TextBox 8"/>
          <p:cNvSpPr txBox="1"/>
          <p:nvPr/>
        </p:nvSpPr>
        <p:spPr>
          <a:xfrm>
            <a:off x="6720285" y="2930485"/>
            <a:ext cx="1586973" cy="646331"/>
          </a:xfrm>
          <a:prstGeom prst="rect">
            <a:avLst/>
          </a:prstGeom>
          <a:noFill/>
        </p:spPr>
        <p:txBody>
          <a:bodyPr wrap="none" rtlCol="0">
            <a:spAutoFit/>
          </a:bodyPr>
          <a:lstStyle/>
          <a:p>
            <a:r>
              <a:rPr lang="en-US" sz="3600" i="1" dirty="0"/>
              <a:t>Parallel</a:t>
            </a:r>
          </a:p>
        </p:txBody>
      </p:sp>
      <p:sp>
        <p:nvSpPr>
          <p:cNvPr id="10" name="TextBox 9"/>
          <p:cNvSpPr txBox="1"/>
          <p:nvPr/>
        </p:nvSpPr>
        <p:spPr>
          <a:xfrm>
            <a:off x="6652351" y="4724399"/>
            <a:ext cx="2163285" cy="646331"/>
          </a:xfrm>
          <a:prstGeom prst="rect">
            <a:avLst/>
          </a:prstGeom>
          <a:noFill/>
        </p:spPr>
        <p:txBody>
          <a:bodyPr wrap="none" rtlCol="0">
            <a:spAutoFit/>
          </a:bodyPr>
          <a:lstStyle/>
          <a:p>
            <a:r>
              <a:rPr lang="en-US" sz="3600" i="1" dirty="0"/>
              <a:t>Sequential</a:t>
            </a:r>
          </a:p>
        </p:txBody>
      </p:sp>
      <p:cxnSp>
        <p:nvCxnSpPr>
          <p:cNvPr id="12" name="Straight Arrow Connector 11"/>
          <p:cNvCxnSpPr>
            <a:stCxn id="7" idx="3"/>
            <a:endCxn id="9" idx="1"/>
          </p:cNvCxnSpPr>
          <p:nvPr/>
        </p:nvCxnSpPr>
        <p:spPr>
          <a:xfrm flipV="1">
            <a:off x="4693186" y="3253651"/>
            <a:ext cx="2027099" cy="73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10" idx="1"/>
          </p:cNvCxnSpPr>
          <p:nvPr/>
        </p:nvCxnSpPr>
        <p:spPr>
          <a:xfrm>
            <a:off x="4691350" y="5043889"/>
            <a:ext cx="1961001" cy="36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277957" y="1949986"/>
            <a:ext cx="3327094" cy="594910"/>
          </a:xfrm>
          <a:prstGeom prst="roundRect">
            <a:avLst/>
          </a:prstGeom>
          <a:solidFill>
            <a:srgbClr val="00B05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GPU ?</a:t>
            </a:r>
          </a:p>
        </p:txBody>
      </p:sp>
      <p:sp>
        <p:nvSpPr>
          <p:cNvPr id="15" name="Rounded Rectangular Callout 14"/>
          <p:cNvSpPr/>
          <p:nvPr/>
        </p:nvSpPr>
        <p:spPr>
          <a:xfrm>
            <a:off x="9186153" y="1449422"/>
            <a:ext cx="2879387" cy="3959157"/>
          </a:xfrm>
          <a:prstGeom prst="wedgeRoundRectCallout">
            <a:avLst>
              <a:gd name="adj1" fmla="val -112130"/>
              <a:gd name="adj2" fmla="val 34652"/>
              <a:gd name="adj3" fmla="val 16667"/>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rPr>
              <a:t>Can you re-write the Prefix sum (</a:t>
            </a:r>
            <a:r>
              <a:rPr lang="en-US" sz="3200" dirty="0" err="1">
                <a:solidFill>
                  <a:srgbClr val="0070C0"/>
                </a:solidFill>
              </a:rPr>
              <a:t>seq</a:t>
            </a:r>
            <a:r>
              <a:rPr lang="en-US" sz="3200" dirty="0">
                <a:solidFill>
                  <a:srgbClr val="0070C0"/>
                </a:solidFill>
              </a:rPr>
              <a:t> code) to tailor </a:t>
            </a:r>
            <a:r>
              <a:rPr lang="en-US" sz="3200" b="1" dirty="0">
                <a:solidFill>
                  <a:srgbClr val="0070C0"/>
                </a:solidFill>
              </a:rPr>
              <a:t>parallel architecture</a:t>
            </a:r>
            <a:r>
              <a:rPr lang="en-US" sz="3200" dirty="0">
                <a:solidFill>
                  <a:srgbClr val="0070C0"/>
                </a:solidFill>
              </a:rPr>
              <a:t>?</a:t>
            </a:r>
          </a:p>
          <a:p>
            <a:pPr algn="ctr"/>
            <a:endParaRPr lang="en-US" sz="3200" dirty="0">
              <a:solidFill>
                <a:schemeClr val="tx1"/>
              </a:solidFill>
            </a:endParaRPr>
          </a:p>
        </p:txBody>
      </p:sp>
      <p:sp>
        <p:nvSpPr>
          <p:cNvPr id="4" name="Footer Placeholder 3">
            <a:extLst>
              <a:ext uri="{FF2B5EF4-FFF2-40B4-BE49-F238E27FC236}">
                <a16:creationId xmlns:a16="http://schemas.microsoft.com/office/drawing/2014/main" id="{041BBD50-F7E3-2848-B535-C5E3E1894C67}"/>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295275"/>
            <a:ext cx="10515600" cy="5172075"/>
          </a:xfrm>
        </p:spPr>
        <p:txBody>
          <a:bodyPr>
            <a:normAutofit/>
          </a:bodyPr>
          <a:lstStyle/>
          <a:p>
            <a:pPr algn="ctr"/>
            <a:r>
              <a:rPr lang="en-US" b="1" dirty="0">
                <a:solidFill>
                  <a:schemeClr val="accent5">
                    <a:lumMod val="75000"/>
                  </a:schemeClr>
                </a:solidFill>
              </a:rPr>
              <a:t>Designing and Optimizing Embedded Systems </a:t>
            </a:r>
            <a:r>
              <a:rPr lang="en-US" b="1" dirty="0">
                <a:solidFill>
                  <a:srgbClr val="FF0000"/>
                </a:solidFill>
              </a:rPr>
              <a:t>(Signal/Image/Video Processing) Applications </a:t>
            </a:r>
            <a:r>
              <a:rPr lang="en-US" b="1" dirty="0">
                <a:solidFill>
                  <a:schemeClr val="accent5">
                    <a:lumMod val="75000"/>
                  </a:schemeClr>
                </a:solidFill>
              </a:rPr>
              <a:t>on SoC </a:t>
            </a:r>
            <a:endParaRPr lang="en-US" dirty="0"/>
          </a:p>
        </p:txBody>
      </p:sp>
      <p:sp>
        <p:nvSpPr>
          <p:cNvPr id="3" name="Footer Placeholder 2">
            <a:extLst>
              <a:ext uri="{FF2B5EF4-FFF2-40B4-BE49-F238E27FC236}">
                <a16:creationId xmlns:a16="http://schemas.microsoft.com/office/drawing/2014/main" id="{57D46A8F-1B6A-5845-8BB1-E6CDD13B4C5C}"/>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signal/image/video processing?</a:t>
            </a:r>
          </a:p>
        </p:txBody>
      </p:sp>
      <p:pic>
        <p:nvPicPr>
          <p:cNvPr id="6" name="Picture 5" descr="Google_autonomous_car.jpg"/>
          <p:cNvPicPr>
            <a:picLocks noChangeAspect="1"/>
          </p:cNvPicPr>
          <p:nvPr/>
        </p:nvPicPr>
        <p:blipFill>
          <a:blip r:embed="rId2" cstate="print"/>
          <a:stretch>
            <a:fillRect/>
          </a:stretch>
        </p:blipFill>
        <p:spPr>
          <a:xfrm>
            <a:off x="479009" y="1543330"/>
            <a:ext cx="3071752" cy="1929444"/>
          </a:xfrm>
          <a:prstGeom prst="rect">
            <a:avLst/>
          </a:prstGeom>
        </p:spPr>
      </p:pic>
      <p:pic>
        <p:nvPicPr>
          <p:cNvPr id="111618" name="Picture 2" descr="HoloLens 2 AR Headset: On Stage Live Demonstration - YouTube"/>
          <p:cNvPicPr>
            <a:picLocks noChangeAspect="1" noChangeArrowheads="1"/>
          </p:cNvPicPr>
          <p:nvPr/>
        </p:nvPicPr>
        <p:blipFill>
          <a:blip r:embed="rId3" cstate="print"/>
          <a:srcRect/>
          <a:stretch>
            <a:fillRect/>
          </a:stretch>
        </p:blipFill>
        <p:spPr bwMode="auto">
          <a:xfrm>
            <a:off x="3783991" y="1592093"/>
            <a:ext cx="3445213" cy="1929319"/>
          </a:xfrm>
          <a:prstGeom prst="rect">
            <a:avLst/>
          </a:prstGeom>
          <a:noFill/>
        </p:spPr>
      </p:pic>
      <p:sp>
        <p:nvSpPr>
          <p:cNvPr id="5" name="Rectangle 4"/>
          <p:cNvSpPr/>
          <p:nvPr/>
        </p:nvSpPr>
        <p:spPr>
          <a:xfrm>
            <a:off x="325897" y="3811012"/>
            <a:ext cx="11716945" cy="2308324"/>
          </a:xfrm>
          <a:prstGeom prst="rect">
            <a:avLst/>
          </a:prstGeom>
        </p:spPr>
        <p:txBody>
          <a:bodyPr wrap="square">
            <a:spAutoFit/>
          </a:bodyPr>
          <a:lstStyle/>
          <a:p>
            <a:pPr>
              <a:buFont typeface="Wingdings" pitchFamily="2" charset="2"/>
              <a:buChar char="q"/>
            </a:pPr>
            <a:r>
              <a:rPr lang="en-US" sz="4800" dirty="0"/>
              <a:t>Emerging applications ADAS/AR/VR uses vision/image processing</a:t>
            </a:r>
          </a:p>
          <a:p>
            <a:pPr>
              <a:buFont typeface="Wingdings" pitchFamily="2" charset="2"/>
              <a:buChar char="q"/>
            </a:pPr>
            <a:r>
              <a:rPr lang="en-US" sz="4800" dirty="0"/>
              <a:t>Requires high performance and low power</a:t>
            </a:r>
          </a:p>
        </p:txBody>
      </p:sp>
      <p:sp>
        <p:nvSpPr>
          <p:cNvPr id="3" name="Footer Placeholder 2">
            <a:extLst>
              <a:ext uri="{FF2B5EF4-FFF2-40B4-BE49-F238E27FC236}">
                <a16:creationId xmlns:a16="http://schemas.microsoft.com/office/drawing/2014/main" id="{9FE2FDBB-EEFB-BD4B-A40D-1712C0AA1CD2}"/>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signal/image/video processing?</a:t>
            </a:r>
          </a:p>
        </p:txBody>
      </p:sp>
      <p:pic>
        <p:nvPicPr>
          <p:cNvPr id="6" name="Picture 5" descr="Google_autonomous_car.jpg"/>
          <p:cNvPicPr>
            <a:picLocks noChangeAspect="1"/>
          </p:cNvPicPr>
          <p:nvPr/>
        </p:nvPicPr>
        <p:blipFill>
          <a:blip r:embed="rId2" cstate="print"/>
          <a:stretch>
            <a:fillRect/>
          </a:stretch>
        </p:blipFill>
        <p:spPr>
          <a:xfrm>
            <a:off x="479009" y="1543330"/>
            <a:ext cx="3071752" cy="1929444"/>
          </a:xfrm>
          <a:prstGeom prst="rect">
            <a:avLst/>
          </a:prstGeom>
        </p:spPr>
      </p:pic>
      <p:pic>
        <p:nvPicPr>
          <p:cNvPr id="111618" name="Picture 2" descr="HoloLens 2 AR Headset: On Stage Live Demonstration - YouTube"/>
          <p:cNvPicPr>
            <a:picLocks noChangeAspect="1" noChangeArrowheads="1"/>
          </p:cNvPicPr>
          <p:nvPr/>
        </p:nvPicPr>
        <p:blipFill>
          <a:blip r:embed="rId3" cstate="print"/>
          <a:srcRect/>
          <a:stretch>
            <a:fillRect/>
          </a:stretch>
        </p:blipFill>
        <p:spPr bwMode="auto">
          <a:xfrm>
            <a:off x="3783991" y="1592093"/>
            <a:ext cx="3445213" cy="1929319"/>
          </a:xfrm>
          <a:prstGeom prst="rect">
            <a:avLst/>
          </a:prstGeom>
          <a:noFill/>
        </p:spPr>
      </p:pic>
      <p:sp>
        <p:nvSpPr>
          <p:cNvPr id="5" name="Rectangle 4"/>
          <p:cNvSpPr/>
          <p:nvPr/>
        </p:nvSpPr>
        <p:spPr>
          <a:xfrm>
            <a:off x="325897" y="3811012"/>
            <a:ext cx="11716945" cy="2308324"/>
          </a:xfrm>
          <a:prstGeom prst="rect">
            <a:avLst/>
          </a:prstGeom>
        </p:spPr>
        <p:txBody>
          <a:bodyPr wrap="square">
            <a:spAutoFit/>
          </a:bodyPr>
          <a:lstStyle/>
          <a:p>
            <a:pPr>
              <a:buFont typeface="Wingdings" pitchFamily="2" charset="2"/>
              <a:buChar char="q"/>
            </a:pPr>
            <a:r>
              <a:rPr lang="en-US" sz="4800" dirty="0"/>
              <a:t>Emerging applications ADAS/AR/VR uses vision/image processing</a:t>
            </a:r>
          </a:p>
          <a:p>
            <a:pPr>
              <a:buFont typeface="Wingdings" pitchFamily="2" charset="2"/>
              <a:buChar char="q"/>
            </a:pPr>
            <a:r>
              <a:rPr lang="en-US" sz="4800" dirty="0"/>
              <a:t>Requires high performance and low power</a:t>
            </a:r>
          </a:p>
        </p:txBody>
      </p:sp>
      <p:pic>
        <p:nvPicPr>
          <p:cNvPr id="7" name="Picture 6" descr="face_recognition.png"/>
          <p:cNvPicPr>
            <a:picLocks noChangeAspect="1"/>
          </p:cNvPicPr>
          <p:nvPr/>
        </p:nvPicPr>
        <p:blipFill>
          <a:blip r:embed="rId4" cstate="print"/>
          <a:stretch>
            <a:fillRect/>
          </a:stretch>
        </p:blipFill>
        <p:spPr>
          <a:xfrm>
            <a:off x="2187400" y="1452447"/>
            <a:ext cx="7325877" cy="5405553"/>
          </a:xfrm>
          <a:prstGeom prst="rect">
            <a:avLst/>
          </a:prstGeom>
        </p:spPr>
      </p:pic>
      <p:sp>
        <p:nvSpPr>
          <p:cNvPr id="3" name="Footer Placeholder 2">
            <a:extLst>
              <a:ext uri="{FF2B5EF4-FFF2-40B4-BE49-F238E27FC236}">
                <a16:creationId xmlns:a16="http://schemas.microsoft.com/office/drawing/2014/main" id="{E6AEA53B-19C7-B74C-9973-B977979012A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to WES 237B!</a:t>
            </a:r>
          </a:p>
        </p:txBody>
      </p:sp>
      <p:sp>
        <p:nvSpPr>
          <p:cNvPr id="3" name="Text Placeholder 2"/>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A2B27B9-A9A0-C64B-B00F-58DF13CA669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295275"/>
            <a:ext cx="10515600" cy="5172075"/>
          </a:xfrm>
        </p:spPr>
        <p:txBody>
          <a:bodyPr>
            <a:normAutofit/>
          </a:bodyPr>
          <a:lstStyle/>
          <a:p>
            <a:pPr algn="ctr"/>
            <a:r>
              <a:rPr lang="en-US" b="1" dirty="0">
                <a:solidFill>
                  <a:schemeClr val="accent5">
                    <a:lumMod val="75000"/>
                  </a:schemeClr>
                </a:solidFill>
              </a:rPr>
              <a:t>Designing and Optimizing Embedded Systems (Signal/Image/Video Processing) Applications on </a:t>
            </a:r>
            <a:r>
              <a:rPr lang="en-US" b="1" dirty="0">
                <a:solidFill>
                  <a:srgbClr val="FF0000"/>
                </a:solidFill>
              </a:rPr>
              <a:t>SoC</a:t>
            </a:r>
            <a:r>
              <a:rPr lang="en-US" b="1" dirty="0">
                <a:solidFill>
                  <a:schemeClr val="accent5">
                    <a:lumMod val="75000"/>
                  </a:schemeClr>
                </a:solidFill>
              </a:rPr>
              <a:t> </a:t>
            </a:r>
            <a:endParaRPr lang="en-US" dirty="0"/>
          </a:p>
        </p:txBody>
      </p:sp>
      <p:sp>
        <p:nvSpPr>
          <p:cNvPr id="3" name="Footer Placeholder 2">
            <a:extLst>
              <a:ext uri="{FF2B5EF4-FFF2-40B4-BE49-F238E27FC236}">
                <a16:creationId xmlns:a16="http://schemas.microsoft.com/office/drawing/2014/main" id="{9A467D20-29DB-8C41-95BB-1E6DF678746C}"/>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a System-on-chip (SoC)?</a:t>
            </a: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on a Chip (</a:t>
            </a:r>
            <a:r>
              <a:rPr lang="en-US" dirty="0" err="1"/>
              <a:t>SoC</a:t>
            </a:r>
            <a:r>
              <a:rPr lang="en-US" dirty="0"/>
              <a:t>)</a:t>
            </a:r>
          </a:p>
        </p:txBody>
      </p:sp>
      <p:pic>
        <p:nvPicPr>
          <p:cNvPr id="2050" name="Picture 2"/>
          <p:cNvPicPr>
            <a:picLocks noChangeAspect="1" noChangeArrowheads="1"/>
          </p:cNvPicPr>
          <p:nvPr/>
        </p:nvPicPr>
        <p:blipFill>
          <a:blip r:embed="rId2" cstate="print"/>
          <a:srcRect/>
          <a:stretch>
            <a:fillRect/>
          </a:stretch>
        </p:blipFill>
        <p:spPr bwMode="auto">
          <a:xfrm>
            <a:off x="895350" y="1346576"/>
            <a:ext cx="5424488" cy="4687512"/>
          </a:xfrm>
          <a:prstGeom prst="rect">
            <a:avLst/>
          </a:prstGeom>
          <a:noFill/>
          <a:ln w="9525">
            <a:noFill/>
            <a:miter lim="800000"/>
            <a:headEnd/>
            <a:tailEnd/>
          </a:ln>
        </p:spPr>
      </p:pic>
      <p:sp>
        <p:nvSpPr>
          <p:cNvPr id="6" name="Rectangle 5"/>
          <p:cNvSpPr/>
          <p:nvPr/>
        </p:nvSpPr>
        <p:spPr>
          <a:xfrm>
            <a:off x="3240400" y="6049156"/>
            <a:ext cx="4301499" cy="369332"/>
          </a:xfrm>
          <a:prstGeom prst="rect">
            <a:avLst/>
          </a:prstGeom>
        </p:spPr>
        <p:txBody>
          <a:bodyPr wrap="none">
            <a:spAutoFit/>
          </a:bodyPr>
          <a:lstStyle/>
          <a:p>
            <a:r>
              <a:rPr lang="en-US" dirty="0"/>
              <a:t>The </a:t>
            </a:r>
            <a:r>
              <a:rPr lang="en-US" dirty="0" err="1"/>
              <a:t>Zynq</a:t>
            </a:r>
            <a:r>
              <a:rPr lang="en-US" dirty="0"/>
              <a:t> Book </a:t>
            </a:r>
            <a:r>
              <a:rPr lang="en-US" u="sng" dirty="0">
                <a:hlinkClick r:id="rId3"/>
              </a:rPr>
              <a:t>http://www.zynqbook.com/</a:t>
            </a:r>
            <a:r>
              <a:rPr lang="en-US" dirty="0"/>
              <a:t> </a:t>
            </a:r>
          </a:p>
        </p:txBody>
      </p:sp>
      <p:sp>
        <p:nvSpPr>
          <p:cNvPr id="3" name="Footer Placeholder 2">
            <a:extLst>
              <a:ext uri="{FF2B5EF4-FFF2-40B4-BE49-F238E27FC236}">
                <a16:creationId xmlns:a16="http://schemas.microsoft.com/office/drawing/2014/main" id="{D4C8D89B-C21A-724C-A826-6E5D1C15D7D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on a Chip (</a:t>
            </a:r>
            <a:r>
              <a:rPr lang="en-US" dirty="0" err="1"/>
              <a:t>SoC</a:t>
            </a:r>
            <a:r>
              <a:rPr lang="en-US" dirty="0"/>
              <a:t>)</a:t>
            </a:r>
          </a:p>
        </p:txBody>
      </p:sp>
      <p:pic>
        <p:nvPicPr>
          <p:cNvPr id="2050" name="Picture 2"/>
          <p:cNvPicPr>
            <a:picLocks noChangeAspect="1" noChangeArrowheads="1"/>
          </p:cNvPicPr>
          <p:nvPr/>
        </p:nvPicPr>
        <p:blipFill>
          <a:blip r:embed="rId2" cstate="print"/>
          <a:srcRect/>
          <a:stretch>
            <a:fillRect/>
          </a:stretch>
        </p:blipFill>
        <p:spPr bwMode="auto">
          <a:xfrm>
            <a:off x="895350" y="1346576"/>
            <a:ext cx="5424488" cy="468751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7154476" y="1476375"/>
            <a:ext cx="4427923" cy="5124450"/>
          </a:xfrm>
          <a:prstGeom prst="rect">
            <a:avLst/>
          </a:prstGeom>
          <a:noFill/>
          <a:ln w="9525">
            <a:noFill/>
            <a:miter lim="800000"/>
            <a:headEnd/>
            <a:tailEnd/>
          </a:ln>
        </p:spPr>
      </p:pic>
      <p:sp>
        <p:nvSpPr>
          <p:cNvPr id="6" name="Rectangle 5"/>
          <p:cNvSpPr/>
          <p:nvPr/>
        </p:nvSpPr>
        <p:spPr>
          <a:xfrm>
            <a:off x="2004987" y="5961777"/>
            <a:ext cx="6377130" cy="369332"/>
          </a:xfrm>
          <a:prstGeom prst="rect">
            <a:avLst/>
          </a:prstGeom>
        </p:spPr>
        <p:txBody>
          <a:bodyPr wrap="none">
            <a:spAutoFit/>
          </a:bodyPr>
          <a:lstStyle/>
          <a:p>
            <a:r>
              <a:rPr lang="en-US" i="1" dirty="0"/>
              <a:t>The </a:t>
            </a:r>
            <a:r>
              <a:rPr lang="en-US" i="1" dirty="0" err="1"/>
              <a:t>Zynq</a:t>
            </a:r>
            <a:r>
              <a:rPr lang="en-US" i="1" dirty="0"/>
              <a:t> Book </a:t>
            </a:r>
            <a:r>
              <a:rPr lang="en-US" i="1" u="sng" dirty="0">
                <a:hlinkClick r:id="rId4"/>
              </a:rPr>
              <a:t>http://www.zynqbook.com/</a:t>
            </a:r>
            <a:r>
              <a:rPr lang="en-US" i="1" u="sng" dirty="0"/>
              <a:t>, </a:t>
            </a:r>
            <a:r>
              <a:rPr lang="en-US" i="1" dirty="0">
                <a:hlinkClick r:id="rId5"/>
              </a:rPr>
              <a:t>http://www.pynq.io/</a:t>
            </a:r>
            <a:r>
              <a:rPr lang="en-US" i="1" dirty="0"/>
              <a:t> </a:t>
            </a:r>
          </a:p>
        </p:txBody>
      </p:sp>
      <p:sp>
        <p:nvSpPr>
          <p:cNvPr id="3" name="Footer Placeholder 2">
            <a:extLst>
              <a:ext uri="{FF2B5EF4-FFF2-40B4-BE49-F238E27FC236}">
                <a16:creationId xmlns:a16="http://schemas.microsoft.com/office/drawing/2014/main" id="{ED911064-4970-014D-8D13-B604445195F1}"/>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a:t>
            </a:r>
            <a:r>
              <a:rPr lang="en-US" dirty="0"/>
              <a:t> </a:t>
            </a:r>
          </a:p>
        </p:txBody>
      </p:sp>
      <p:sp>
        <p:nvSpPr>
          <p:cNvPr id="6" name="Rectangle 5"/>
          <p:cNvSpPr/>
          <p:nvPr/>
        </p:nvSpPr>
        <p:spPr>
          <a:xfrm>
            <a:off x="548640" y="1676400"/>
            <a:ext cx="1310640" cy="640080"/>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UART</a:t>
            </a:r>
          </a:p>
        </p:txBody>
      </p:sp>
      <p:sp>
        <p:nvSpPr>
          <p:cNvPr id="7" name="Rectangle 6"/>
          <p:cNvSpPr/>
          <p:nvPr/>
        </p:nvSpPr>
        <p:spPr>
          <a:xfrm>
            <a:off x="2702560" y="1676400"/>
            <a:ext cx="1310640" cy="64008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DSP</a:t>
            </a:r>
          </a:p>
        </p:txBody>
      </p:sp>
      <p:sp>
        <p:nvSpPr>
          <p:cNvPr id="8" name="Rectangle 7"/>
          <p:cNvSpPr/>
          <p:nvPr/>
        </p:nvSpPr>
        <p:spPr>
          <a:xfrm>
            <a:off x="751840" y="3119120"/>
            <a:ext cx="1930400" cy="1371600"/>
          </a:xfrm>
          <a:prstGeom prst="rect">
            <a:avLst/>
          </a:prstGeom>
          <a:solidFill>
            <a:schemeClr val="tx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Memory Controller</a:t>
            </a:r>
          </a:p>
        </p:txBody>
      </p:sp>
      <p:sp>
        <p:nvSpPr>
          <p:cNvPr id="9" name="Rectangle 8"/>
          <p:cNvSpPr/>
          <p:nvPr/>
        </p:nvSpPr>
        <p:spPr>
          <a:xfrm>
            <a:off x="3078480" y="44196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DMA</a:t>
            </a:r>
          </a:p>
        </p:txBody>
      </p:sp>
      <p:sp>
        <p:nvSpPr>
          <p:cNvPr id="10" name="Rectangle 9"/>
          <p:cNvSpPr/>
          <p:nvPr/>
        </p:nvSpPr>
        <p:spPr>
          <a:xfrm>
            <a:off x="254000" y="4572000"/>
            <a:ext cx="1188720" cy="924560"/>
          </a:xfrm>
          <a:prstGeom prst="rect">
            <a:avLst/>
          </a:prstGeom>
          <a:solidFill>
            <a:schemeClr val="accent6">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USB</a:t>
            </a:r>
          </a:p>
        </p:txBody>
      </p:sp>
      <p:sp>
        <p:nvSpPr>
          <p:cNvPr id="11" name="Rectangle 10"/>
          <p:cNvSpPr/>
          <p:nvPr/>
        </p:nvSpPr>
        <p:spPr>
          <a:xfrm>
            <a:off x="3403600" y="2854960"/>
            <a:ext cx="1188720" cy="9245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ADC/DAC</a:t>
            </a:r>
          </a:p>
        </p:txBody>
      </p:sp>
      <p:sp>
        <p:nvSpPr>
          <p:cNvPr id="12" name="Rectangle 11"/>
          <p:cNvSpPr/>
          <p:nvPr/>
        </p:nvSpPr>
        <p:spPr>
          <a:xfrm>
            <a:off x="3048000" y="55372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CPU</a:t>
            </a:r>
          </a:p>
        </p:txBody>
      </p:sp>
      <p:sp>
        <p:nvSpPr>
          <p:cNvPr id="13" name="Rectangle 12"/>
          <p:cNvSpPr/>
          <p:nvPr/>
        </p:nvSpPr>
        <p:spPr>
          <a:xfrm>
            <a:off x="660400" y="5760720"/>
            <a:ext cx="2113280" cy="6502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Softcore</a:t>
            </a:r>
            <a:endParaRPr lang="en-US" sz="3200" dirty="0">
              <a:solidFill>
                <a:schemeClr val="tx1"/>
              </a:solidFill>
            </a:endParaRPr>
          </a:p>
        </p:txBody>
      </p:sp>
      <p:sp>
        <p:nvSpPr>
          <p:cNvPr id="3" name="Footer Placeholder 2">
            <a:extLst>
              <a:ext uri="{FF2B5EF4-FFF2-40B4-BE49-F238E27FC236}">
                <a16:creationId xmlns:a16="http://schemas.microsoft.com/office/drawing/2014/main" id="{C7F1054C-B4DE-A845-B4EA-CCA33C43DA0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5583555" y="1545956"/>
            <a:ext cx="6267450" cy="4801504"/>
          </a:xfrm>
          <a:prstGeom prst="rect">
            <a:avLst/>
          </a:prstGeom>
          <a:noFill/>
          <a:ln w="9525">
            <a:noFill/>
            <a:miter lim="800000"/>
            <a:headEnd/>
            <a:tailEnd/>
          </a:ln>
        </p:spPr>
      </p:pic>
      <p:sp>
        <p:nvSpPr>
          <p:cNvPr id="6" name="Rectangle 5"/>
          <p:cNvSpPr/>
          <p:nvPr/>
        </p:nvSpPr>
        <p:spPr>
          <a:xfrm>
            <a:off x="548640" y="1676400"/>
            <a:ext cx="1310640" cy="640080"/>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UART</a:t>
            </a:r>
          </a:p>
        </p:txBody>
      </p:sp>
      <p:sp>
        <p:nvSpPr>
          <p:cNvPr id="7" name="Rectangle 6"/>
          <p:cNvSpPr/>
          <p:nvPr/>
        </p:nvSpPr>
        <p:spPr>
          <a:xfrm>
            <a:off x="2702560" y="1676400"/>
            <a:ext cx="1310640" cy="64008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DSP</a:t>
            </a:r>
          </a:p>
        </p:txBody>
      </p:sp>
      <p:sp>
        <p:nvSpPr>
          <p:cNvPr id="8" name="Rectangle 7"/>
          <p:cNvSpPr/>
          <p:nvPr/>
        </p:nvSpPr>
        <p:spPr>
          <a:xfrm>
            <a:off x="751840" y="3119120"/>
            <a:ext cx="1930400" cy="1371600"/>
          </a:xfrm>
          <a:prstGeom prst="rect">
            <a:avLst/>
          </a:prstGeom>
          <a:solidFill>
            <a:schemeClr val="tx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Memory Controller</a:t>
            </a:r>
          </a:p>
        </p:txBody>
      </p:sp>
      <p:sp>
        <p:nvSpPr>
          <p:cNvPr id="9" name="Rectangle 8"/>
          <p:cNvSpPr/>
          <p:nvPr/>
        </p:nvSpPr>
        <p:spPr>
          <a:xfrm>
            <a:off x="3078480" y="44196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DMA</a:t>
            </a:r>
          </a:p>
        </p:txBody>
      </p:sp>
      <p:sp>
        <p:nvSpPr>
          <p:cNvPr id="10" name="Rectangle 9"/>
          <p:cNvSpPr/>
          <p:nvPr/>
        </p:nvSpPr>
        <p:spPr>
          <a:xfrm>
            <a:off x="325120" y="4663440"/>
            <a:ext cx="1188720" cy="670560"/>
          </a:xfrm>
          <a:prstGeom prst="rect">
            <a:avLst/>
          </a:prstGeom>
          <a:solidFill>
            <a:schemeClr val="accent6">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USB</a:t>
            </a:r>
          </a:p>
        </p:txBody>
      </p:sp>
      <p:sp>
        <p:nvSpPr>
          <p:cNvPr id="11" name="Rectangle 10"/>
          <p:cNvSpPr/>
          <p:nvPr/>
        </p:nvSpPr>
        <p:spPr>
          <a:xfrm>
            <a:off x="3403600" y="2854960"/>
            <a:ext cx="1188720" cy="9245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ADC/DAC</a:t>
            </a:r>
          </a:p>
        </p:txBody>
      </p:sp>
      <p:sp>
        <p:nvSpPr>
          <p:cNvPr id="12" name="Rectangle 11"/>
          <p:cNvSpPr/>
          <p:nvPr/>
        </p:nvSpPr>
        <p:spPr>
          <a:xfrm>
            <a:off x="660400" y="5760720"/>
            <a:ext cx="2113280" cy="6502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Softcore</a:t>
            </a:r>
            <a:endParaRPr lang="en-US" sz="3200" dirty="0">
              <a:solidFill>
                <a:schemeClr val="tx1"/>
              </a:solidFill>
            </a:endParaRPr>
          </a:p>
        </p:txBody>
      </p:sp>
      <p:sp>
        <p:nvSpPr>
          <p:cNvPr id="14" name="Rectangle 13"/>
          <p:cNvSpPr/>
          <p:nvPr/>
        </p:nvSpPr>
        <p:spPr>
          <a:xfrm>
            <a:off x="3048000" y="55372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CPU</a:t>
            </a:r>
          </a:p>
        </p:txBody>
      </p:sp>
      <p:sp>
        <p:nvSpPr>
          <p:cNvPr id="3" name="Footer Placeholder 2">
            <a:extLst>
              <a:ext uri="{FF2B5EF4-FFF2-40B4-BE49-F238E27FC236}">
                <a16:creationId xmlns:a16="http://schemas.microsoft.com/office/drawing/2014/main" id="{98ED6889-4C3F-A449-A2BB-10F4A6A3FAB9}"/>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5583555" y="1545956"/>
            <a:ext cx="6267450" cy="4801504"/>
          </a:xfrm>
          <a:prstGeom prst="rect">
            <a:avLst/>
          </a:prstGeom>
          <a:noFill/>
          <a:ln w="9525">
            <a:noFill/>
            <a:miter lim="800000"/>
            <a:headEnd/>
            <a:tailEnd/>
          </a:ln>
        </p:spPr>
      </p:pic>
      <p:sp>
        <p:nvSpPr>
          <p:cNvPr id="6" name="Rectangle 5"/>
          <p:cNvSpPr/>
          <p:nvPr/>
        </p:nvSpPr>
        <p:spPr>
          <a:xfrm>
            <a:off x="548640" y="1676400"/>
            <a:ext cx="1310640" cy="640080"/>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UART</a:t>
            </a:r>
          </a:p>
        </p:txBody>
      </p:sp>
      <p:sp>
        <p:nvSpPr>
          <p:cNvPr id="7" name="Rectangle 6"/>
          <p:cNvSpPr/>
          <p:nvPr/>
        </p:nvSpPr>
        <p:spPr>
          <a:xfrm>
            <a:off x="2702560" y="1676400"/>
            <a:ext cx="1310640" cy="64008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DSP</a:t>
            </a:r>
          </a:p>
        </p:txBody>
      </p:sp>
      <p:sp>
        <p:nvSpPr>
          <p:cNvPr id="8" name="Rectangle 7"/>
          <p:cNvSpPr/>
          <p:nvPr/>
        </p:nvSpPr>
        <p:spPr>
          <a:xfrm>
            <a:off x="751840" y="3119120"/>
            <a:ext cx="1930400" cy="1371600"/>
          </a:xfrm>
          <a:prstGeom prst="rect">
            <a:avLst/>
          </a:prstGeom>
          <a:solidFill>
            <a:schemeClr val="tx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Memory Controller</a:t>
            </a:r>
          </a:p>
        </p:txBody>
      </p:sp>
      <p:sp>
        <p:nvSpPr>
          <p:cNvPr id="9" name="Rectangle 8"/>
          <p:cNvSpPr/>
          <p:nvPr/>
        </p:nvSpPr>
        <p:spPr>
          <a:xfrm>
            <a:off x="3078480" y="44196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DMA</a:t>
            </a:r>
          </a:p>
        </p:txBody>
      </p:sp>
      <p:sp>
        <p:nvSpPr>
          <p:cNvPr id="10" name="Rectangle 9"/>
          <p:cNvSpPr/>
          <p:nvPr/>
        </p:nvSpPr>
        <p:spPr>
          <a:xfrm>
            <a:off x="325120" y="4663440"/>
            <a:ext cx="1188720" cy="670560"/>
          </a:xfrm>
          <a:prstGeom prst="rect">
            <a:avLst/>
          </a:prstGeom>
          <a:solidFill>
            <a:schemeClr val="accent6">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USB</a:t>
            </a:r>
          </a:p>
        </p:txBody>
      </p:sp>
      <p:sp>
        <p:nvSpPr>
          <p:cNvPr id="11" name="Rectangle 10"/>
          <p:cNvSpPr/>
          <p:nvPr/>
        </p:nvSpPr>
        <p:spPr>
          <a:xfrm>
            <a:off x="3403600" y="2854960"/>
            <a:ext cx="1188720" cy="9245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ADC/DAC</a:t>
            </a:r>
          </a:p>
        </p:txBody>
      </p:sp>
      <p:sp>
        <p:nvSpPr>
          <p:cNvPr id="12" name="Rectangle 11"/>
          <p:cNvSpPr/>
          <p:nvPr/>
        </p:nvSpPr>
        <p:spPr>
          <a:xfrm>
            <a:off x="660400" y="5760720"/>
            <a:ext cx="2113280" cy="6502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Softcore</a:t>
            </a:r>
            <a:endParaRPr lang="en-US" sz="3200" dirty="0">
              <a:solidFill>
                <a:schemeClr val="tx1"/>
              </a:solidFill>
            </a:endParaRPr>
          </a:p>
        </p:txBody>
      </p:sp>
      <p:sp>
        <p:nvSpPr>
          <p:cNvPr id="14" name="Rectangle 13"/>
          <p:cNvSpPr/>
          <p:nvPr/>
        </p:nvSpPr>
        <p:spPr>
          <a:xfrm>
            <a:off x="3048000" y="55372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CPU</a:t>
            </a:r>
          </a:p>
        </p:txBody>
      </p:sp>
      <p:sp>
        <p:nvSpPr>
          <p:cNvPr id="13" name="Rectangle 12"/>
          <p:cNvSpPr/>
          <p:nvPr/>
        </p:nvSpPr>
        <p:spPr>
          <a:xfrm>
            <a:off x="5680364" y="1717964"/>
            <a:ext cx="6012872" cy="3546763"/>
          </a:xfrm>
          <a:prstGeom prst="rect">
            <a:avLst/>
          </a:prstGeom>
          <a:solidFill>
            <a:srgbClr val="C0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5" name="Rectangle 14"/>
          <p:cNvSpPr/>
          <p:nvPr/>
        </p:nvSpPr>
        <p:spPr>
          <a:xfrm>
            <a:off x="5666510" y="5375565"/>
            <a:ext cx="6054435" cy="872836"/>
          </a:xfrm>
          <a:prstGeom prst="rect">
            <a:avLst/>
          </a:prstGeom>
          <a:solidFill>
            <a:srgbClr val="C0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 name="Footer Placeholder 2">
            <a:extLst>
              <a:ext uri="{FF2B5EF4-FFF2-40B4-BE49-F238E27FC236}">
                <a16:creationId xmlns:a16="http://schemas.microsoft.com/office/drawing/2014/main" id="{BB4471D5-C887-E943-B91A-0C8E5CC0C5BA}"/>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a:t>
            </a:r>
            <a:endParaRPr lang="en-US" dirty="0"/>
          </a:p>
        </p:txBody>
      </p:sp>
      <p:sp>
        <p:nvSpPr>
          <p:cNvPr id="6" name="Rectangle 5"/>
          <p:cNvSpPr/>
          <p:nvPr/>
        </p:nvSpPr>
        <p:spPr>
          <a:xfrm>
            <a:off x="548640" y="1676400"/>
            <a:ext cx="1310640" cy="640080"/>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UART</a:t>
            </a:r>
          </a:p>
        </p:txBody>
      </p:sp>
      <p:sp>
        <p:nvSpPr>
          <p:cNvPr id="7" name="Rectangle 6"/>
          <p:cNvSpPr/>
          <p:nvPr/>
        </p:nvSpPr>
        <p:spPr>
          <a:xfrm>
            <a:off x="2702560" y="1676400"/>
            <a:ext cx="1310640" cy="64008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DSP</a:t>
            </a:r>
          </a:p>
        </p:txBody>
      </p:sp>
      <p:sp>
        <p:nvSpPr>
          <p:cNvPr id="8" name="Rectangle 7"/>
          <p:cNvSpPr/>
          <p:nvPr/>
        </p:nvSpPr>
        <p:spPr>
          <a:xfrm>
            <a:off x="751840" y="3119120"/>
            <a:ext cx="1930400" cy="1371600"/>
          </a:xfrm>
          <a:prstGeom prst="rect">
            <a:avLst/>
          </a:prstGeom>
          <a:solidFill>
            <a:schemeClr val="tx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Memory Controller</a:t>
            </a:r>
          </a:p>
        </p:txBody>
      </p:sp>
      <p:sp>
        <p:nvSpPr>
          <p:cNvPr id="9" name="Rectangle 8"/>
          <p:cNvSpPr/>
          <p:nvPr/>
        </p:nvSpPr>
        <p:spPr>
          <a:xfrm>
            <a:off x="3078480" y="44196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DMA</a:t>
            </a:r>
          </a:p>
        </p:txBody>
      </p:sp>
      <p:sp>
        <p:nvSpPr>
          <p:cNvPr id="10" name="Rectangle 9"/>
          <p:cNvSpPr/>
          <p:nvPr/>
        </p:nvSpPr>
        <p:spPr>
          <a:xfrm>
            <a:off x="325120" y="4663440"/>
            <a:ext cx="1188720" cy="670560"/>
          </a:xfrm>
          <a:prstGeom prst="rect">
            <a:avLst/>
          </a:prstGeom>
          <a:solidFill>
            <a:schemeClr val="accent6">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USB</a:t>
            </a:r>
          </a:p>
        </p:txBody>
      </p:sp>
      <p:sp>
        <p:nvSpPr>
          <p:cNvPr id="11" name="Rectangle 10"/>
          <p:cNvSpPr/>
          <p:nvPr/>
        </p:nvSpPr>
        <p:spPr>
          <a:xfrm>
            <a:off x="3403600" y="2854960"/>
            <a:ext cx="1188720" cy="9245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ADC/DAC</a:t>
            </a:r>
          </a:p>
        </p:txBody>
      </p:sp>
      <p:sp>
        <p:nvSpPr>
          <p:cNvPr id="12" name="Rectangle 11"/>
          <p:cNvSpPr/>
          <p:nvPr/>
        </p:nvSpPr>
        <p:spPr>
          <a:xfrm>
            <a:off x="660400" y="5760720"/>
            <a:ext cx="2113280" cy="6502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Softcore</a:t>
            </a:r>
            <a:endParaRPr lang="en-US" sz="3200" dirty="0">
              <a:solidFill>
                <a:schemeClr val="tx1"/>
              </a:solidFill>
            </a:endParaRPr>
          </a:p>
        </p:txBody>
      </p:sp>
      <p:sp>
        <p:nvSpPr>
          <p:cNvPr id="14" name="Rectangle 13"/>
          <p:cNvSpPr/>
          <p:nvPr/>
        </p:nvSpPr>
        <p:spPr>
          <a:xfrm>
            <a:off x="3048000" y="55372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CPU</a:t>
            </a:r>
          </a:p>
        </p:txBody>
      </p:sp>
      <p:sp>
        <p:nvSpPr>
          <p:cNvPr id="13" name="TextBox 12"/>
          <p:cNvSpPr txBox="1"/>
          <p:nvPr/>
        </p:nvSpPr>
        <p:spPr>
          <a:xfrm>
            <a:off x="5139026" y="1694873"/>
            <a:ext cx="6692473" cy="2985433"/>
          </a:xfrm>
          <a:prstGeom prst="rect">
            <a:avLst/>
          </a:prstGeom>
          <a:noFill/>
        </p:spPr>
        <p:txBody>
          <a:bodyPr wrap="none" rtlCol="0">
            <a:spAutoFit/>
          </a:bodyPr>
          <a:lstStyle/>
          <a:p>
            <a:r>
              <a:rPr lang="en-US" sz="2800" dirty="0"/>
              <a:t>Vendors buy ARM IP Cores and develop SoCs</a:t>
            </a:r>
          </a:p>
          <a:p>
            <a:pPr lvl="1">
              <a:buFont typeface="Wingdings" pitchFamily="2" charset="2"/>
              <a:buChar char="v"/>
            </a:pPr>
            <a:r>
              <a:rPr lang="en-US" sz="2000" dirty="0"/>
              <a:t>Xilinx </a:t>
            </a:r>
            <a:r>
              <a:rPr lang="en-US" sz="2000" dirty="0" err="1"/>
              <a:t>Zynq</a:t>
            </a:r>
            <a:r>
              <a:rPr lang="en-US" sz="2000" dirty="0"/>
              <a:t>/</a:t>
            </a:r>
            <a:r>
              <a:rPr lang="en-US" sz="2000" dirty="0" err="1"/>
              <a:t>Pynq</a:t>
            </a:r>
            <a:endParaRPr lang="en-US" sz="2000" dirty="0"/>
          </a:p>
          <a:p>
            <a:pPr lvl="1">
              <a:buFont typeface="Wingdings" pitchFamily="2" charset="2"/>
              <a:buChar char="v"/>
            </a:pPr>
            <a:r>
              <a:rPr lang="en-US" sz="2000" dirty="0" err="1"/>
              <a:t>Jetson</a:t>
            </a:r>
            <a:r>
              <a:rPr lang="en-US" sz="2000" dirty="0"/>
              <a:t> </a:t>
            </a:r>
            <a:r>
              <a:rPr lang="en-US" sz="2000" dirty="0" err="1"/>
              <a:t>Nvidia</a:t>
            </a:r>
            <a:endParaRPr lang="en-US" sz="2000" dirty="0"/>
          </a:p>
          <a:p>
            <a:r>
              <a:rPr lang="en-US" sz="2800" dirty="0"/>
              <a:t>A protocol</a:t>
            </a:r>
          </a:p>
          <a:p>
            <a:pPr lvl="1">
              <a:buFont typeface="Wingdings" pitchFamily="2" charset="2"/>
              <a:buChar char="v"/>
            </a:pPr>
            <a:r>
              <a:rPr lang="en-US" sz="2000" dirty="0"/>
              <a:t>Must be standard</a:t>
            </a:r>
          </a:p>
          <a:p>
            <a:pPr lvl="1">
              <a:buFont typeface="Wingdings" pitchFamily="2" charset="2"/>
              <a:buChar char="v"/>
            </a:pPr>
            <a:r>
              <a:rPr lang="en-US" sz="2000" dirty="0"/>
              <a:t>Maintenance </a:t>
            </a:r>
          </a:p>
          <a:p>
            <a:pPr lvl="1">
              <a:buFont typeface="Wingdings" pitchFamily="2" charset="2"/>
              <a:buChar char="v"/>
            </a:pPr>
            <a:r>
              <a:rPr lang="en-US" sz="2000" dirty="0"/>
              <a:t>Modularity (Re-use)</a:t>
            </a:r>
          </a:p>
          <a:p>
            <a:endParaRPr lang="en-US" sz="2800" dirty="0"/>
          </a:p>
        </p:txBody>
      </p:sp>
      <p:sp>
        <p:nvSpPr>
          <p:cNvPr id="3" name="Footer Placeholder 2">
            <a:extLst>
              <a:ext uri="{FF2B5EF4-FFF2-40B4-BE49-F238E27FC236}">
                <a16:creationId xmlns:a16="http://schemas.microsoft.com/office/drawing/2014/main" id="{DC4ADD3B-5FA6-4E4E-B50E-A1C91868A892}"/>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a:t>
            </a:r>
            <a:endParaRPr lang="en-US" dirty="0"/>
          </a:p>
        </p:txBody>
      </p:sp>
      <p:sp>
        <p:nvSpPr>
          <p:cNvPr id="6" name="Rectangle 5"/>
          <p:cNvSpPr/>
          <p:nvPr/>
        </p:nvSpPr>
        <p:spPr>
          <a:xfrm>
            <a:off x="548640" y="1676400"/>
            <a:ext cx="1310640" cy="640080"/>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UART</a:t>
            </a:r>
          </a:p>
        </p:txBody>
      </p:sp>
      <p:sp>
        <p:nvSpPr>
          <p:cNvPr id="7" name="Rectangle 6"/>
          <p:cNvSpPr/>
          <p:nvPr/>
        </p:nvSpPr>
        <p:spPr>
          <a:xfrm>
            <a:off x="2702560" y="1676400"/>
            <a:ext cx="1310640" cy="64008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DSP</a:t>
            </a:r>
          </a:p>
        </p:txBody>
      </p:sp>
      <p:sp>
        <p:nvSpPr>
          <p:cNvPr id="8" name="Rectangle 7"/>
          <p:cNvSpPr/>
          <p:nvPr/>
        </p:nvSpPr>
        <p:spPr>
          <a:xfrm>
            <a:off x="751840" y="3119120"/>
            <a:ext cx="1930400" cy="1371600"/>
          </a:xfrm>
          <a:prstGeom prst="rect">
            <a:avLst/>
          </a:prstGeom>
          <a:solidFill>
            <a:schemeClr val="tx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Memory Controller</a:t>
            </a:r>
          </a:p>
        </p:txBody>
      </p:sp>
      <p:sp>
        <p:nvSpPr>
          <p:cNvPr id="9" name="Rectangle 8"/>
          <p:cNvSpPr/>
          <p:nvPr/>
        </p:nvSpPr>
        <p:spPr>
          <a:xfrm>
            <a:off x="3078480" y="44196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DMA</a:t>
            </a:r>
          </a:p>
        </p:txBody>
      </p:sp>
      <p:sp>
        <p:nvSpPr>
          <p:cNvPr id="10" name="Rectangle 9"/>
          <p:cNvSpPr/>
          <p:nvPr/>
        </p:nvSpPr>
        <p:spPr>
          <a:xfrm>
            <a:off x="325120" y="4663440"/>
            <a:ext cx="1188720" cy="670560"/>
          </a:xfrm>
          <a:prstGeom prst="rect">
            <a:avLst/>
          </a:prstGeom>
          <a:solidFill>
            <a:schemeClr val="accent6">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USB</a:t>
            </a:r>
          </a:p>
        </p:txBody>
      </p:sp>
      <p:sp>
        <p:nvSpPr>
          <p:cNvPr id="11" name="Rectangle 10"/>
          <p:cNvSpPr/>
          <p:nvPr/>
        </p:nvSpPr>
        <p:spPr>
          <a:xfrm>
            <a:off x="3403600" y="2854960"/>
            <a:ext cx="1188720" cy="9245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ADC/DAC</a:t>
            </a:r>
          </a:p>
        </p:txBody>
      </p:sp>
      <p:sp>
        <p:nvSpPr>
          <p:cNvPr id="12" name="Rectangle 11"/>
          <p:cNvSpPr/>
          <p:nvPr/>
        </p:nvSpPr>
        <p:spPr>
          <a:xfrm>
            <a:off x="660400" y="5760720"/>
            <a:ext cx="2113280" cy="6502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Softcore</a:t>
            </a:r>
            <a:endParaRPr lang="en-US" sz="3200" dirty="0">
              <a:solidFill>
                <a:schemeClr val="tx1"/>
              </a:solidFill>
            </a:endParaRPr>
          </a:p>
        </p:txBody>
      </p:sp>
      <p:sp>
        <p:nvSpPr>
          <p:cNvPr id="14" name="Rectangle 13"/>
          <p:cNvSpPr/>
          <p:nvPr/>
        </p:nvSpPr>
        <p:spPr>
          <a:xfrm>
            <a:off x="3048000" y="5537200"/>
            <a:ext cx="1188720" cy="924560"/>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CPU</a:t>
            </a:r>
          </a:p>
        </p:txBody>
      </p:sp>
      <p:sp>
        <p:nvSpPr>
          <p:cNvPr id="13" name="TextBox 12"/>
          <p:cNvSpPr txBox="1"/>
          <p:nvPr/>
        </p:nvSpPr>
        <p:spPr>
          <a:xfrm>
            <a:off x="5806219" y="1426818"/>
            <a:ext cx="5398657" cy="4893647"/>
          </a:xfrm>
          <a:prstGeom prst="rect">
            <a:avLst/>
          </a:prstGeom>
          <a:noFill/>
        </p:spPr>
        <p:txBody>
          <a:bodyPr wrap="none" rtlCol="0">
            <a:spAutoFit/>
          </a:bodyPr>
          <a:lstStyle/>
          <a:p>
            <a:r>
              <a:rPr lang="en-US" sz="3200" dirty="0"/>
              <a:t>Different protocols…</a:t>
            </a:r>
          </a:p>
          <a:p>
            <a:endParaRPr lang="en-US" sz="3200" dirty="0"/>
          </a:p>
          <a:p>
            <a:pPr>
              <a:buFont typeface="Wingdings" pitchFamily="2" charset="2"/>
              <a:buChar char="v"/>
            </a:pPr>
            <a:r>
              <a:rPr lang="en-US" sz="3200" dirty="0"/>
              <a:t> Core-Connect (IBM)</a:t>
            </a:r>
          </a:p>
          <a:p>
            <a:pPr>
              <a:buFont typeface="Wingdings" pitchFamily="2" charset="2"/>
              <a:buChar char="v"/>
            </a:pPr>
            <a:r>
              <a:rPr lang="en-US" sz="3200" dirty="0"/>
              <a:t> Wishbone (</a:t>
            </a:r>
            <a:r>
              <a:rPr lang="en-US" sz="3200" dirty="0" err="1"/>
              <a:t>OpenCores</a:t>
            </a:r>
            <a:r>
              <a:rPr lang="en-US" sz="3200" dirty="0"/>
              <a:t>/OSH)</a:t>
            </a:r>
          </a:p>
          <a:p>
            <a:pPr>
              <a:buFont typeface="Wingdings" pitchFamily="2" charset="2"/>
              <a:buChar char="v"/>
            </a:pPr>
            <a:r>
              <a:rPr lang="en-US" sz="3200" dirty="0">
                <a:solidFill>
                  <a:srgbClr val="FF0000"/>
                </a:solidFill>
              </a:rPr>
              <a:t> AXI </a:t>
            </a:r>
            <a:r>
              <a:rPr lang="en-US" sz="3200" dirty="0">
                <a:solidFill>
                  <a:srgbClr val="FF0000"/>
                </a:solidFill>
                <a:sym typeface="Wingdings" pitchFamily="2" charset="2"/>
              </a:rPr>
              <a:t> ARM’s</a:t>
            </a:r>
          </a:p>
          <a:p>
            <a:pPr lvl="1">
              <a:buFont typeface="Wingdings" pitchFamily="2" charset="2"/>
              <a:buChar char="v"/>
            </a:pPr>
            <a:r>
              <a:rPr lang="en-US" sz="2400" dirty="0">
                <a:solidFill>
                  <a:srgbClr val="FF0000"/>
                </a:solidFill>
                <a:sym typeface="Wingdings" pitchFamily="2" charset="2"/>
              </a:rPr>
              <a:t> Xilinx bought in most here</a:t>
            </a:r>
            <a:endParaRPr lang="en-US" sz="2400" dirty="0">
              <a:solidFill>
                <a:srgbClr val="FF0000"/>
              </a:solidFill>
            </a:endParaRPr>
          </a:p>
          <a:p>
            <a:pPr>
              <a:buFont typeface="Wingdings" pitchFamily="2" charset="2"/>
              <a:buChar char="v"/>
            </a:pPr>
            <a:r>
              <a:rPr lang="en-US" sz="3200" dirty="0"/>
              <a:t> Avalon (Altera, now Intel)</a:t>
            </a:r>
          </a:p>
          <a:p>
            <a:endParaRPr lang="en-US" sz="3200" dirty="0"/>
          </a:p>
          <a:p>
            <a:pPr>
              <a:buFont typeface="Wingdings" pitchFamily="2" charset="2"/>
              <a:buChar char="v"/>
            </a:pPr>
            <a:r>
              <a:rPr lang="en-US" sz="3200" dirty="0"/>
              <a:t> MIPI… [~mobile phones]</a:t>
            </a:r>
          </a:p>
          <a:p>
            <a:pPr lvl="1">
              <a:buFont typeface="Wingdings" pitchFamily="2" charset="2"/>
              <a:buChar char="v"/>
            </a:pPr>
            <a:r>
              <a:rPr lang="en-US" sz="2400" dirty="0"/>
              <a:t> </a:t>
            </a:r>
            <a:r>
              <a:rPr lang="en-US" sz="2400" dirty="0" err="1"/>
              <a:t>SLIMBus</a:t>
            </a:r>
            <a:r>
              <a:rPr lang="en-US" sz="2400" dirty="0"/>
              <a:t>, LLI, </a:t>
            </a:r>
            <a:r>
              <a:rPr lang="en-US" sz="2400" dirty="0" err="1"/>
              <a:t>UniPro</a:t>
            </a:r>
            <a:r>
              <a:rPr lang="en-US" sz="2400" dirty="0"/>
              <a:t>, I3C, …</a:t>
            </a:r>
          </a:p>
        </p:txBody>
      </p:sp>
      <p:sp>
        <p:nvSpPr>
          <p:cNvPr id="3" name="Footer Placeholder 2">
            <a:extLst>
              <a:ext uri="{FF2B5EF4-FFF2-40B4-BE49-F238E27FC236}">
                <a16:creationId xmlns:a16="http://schemas.microsoft.com/office/drawing/2014/main" id="{763D55EB-2D85-F84F-A2D2-AE69ADBE4D8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a:t>
            </a:r>
            <a:endParaRPr lang="en-US" dirty="0"/>
          </a:p>
        </p:txBody>
      </p:sp>
      <p:sp>
        <p:nvSpPr>
          <p:cNvPr id="4" name="Rectangle 3"/>
          <p:cNvSpPr/>
          <p:nvPr/>
        </p:nvSpPr>
        <p:spPr>
          <a:xfrm>
            <a:off x="1634836" y="3435928"/>
            <a:ext cx="2840181" cy="272934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CPU</a:t>
            </a:r>
          </a:p>
        </p:txBody>
      </p:sp>
      <p:sp>
        <p:nvSpPr>
          <p:cNvPr id="5" name="Rectangle 4"/>
          <p:cNvSpPr/>
          <p:nvPr/>
        </p:nvSpPr>
        <p:spPr>
          <a:xfrm>
            <a:off x="6802582" y="3546763"/>
            <a:ext cx="2840181" cy="272934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Co-processor</a:t>
            </a:r>
          </a:p>
        </p:txBody>
      </p:sp>
      <p:sp>
        <p:nvSpPr>
          <p:cNvPr id="6" name="Rectangle 5"/>
          <p:cNvSpPr/>
          <p:nvPr/>
        </p:nvSpPr>
        <p:spPr>
          <a:xfrm>
            <a:off x="1717964" y="1607128"/>
            <a:ext cx="8049491" cy="762000"/>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Peripherals</a:t>
            </a:r>
          </a:p>
        </p:txBody>
      </p:sp>
      <p:sp>
        <p:nvSpPr>
          <p:cNvPr id="8" name="Left-Right Arrow 7"/>
          <p:cNvSpPr/>
          <p:nvPr/>
        </p:nvSpPr>
        <p:spPr>
          <a:xfrm>
            <a:off x="4862946" y="4668982"/>
            <a:ext cx="1482436" cy="706582"/>
          </a:xfrm>
          <a:prstGeom prst="lef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 name="Left-Right Arrow 8"/>
          <p:cNvSpPr/>
          <p:nvPr/>
        </p:nvSpPr>
        <p:spPr>
          <a:xfrm rot="5400000">
            <a:off x="7737763" y="2583873"/>
            <a:ext cx="942109" cy="706582"/>
          </a:xfrm>
          <a:prstGeom prst="lef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0" name="Left-Right Arrow 9"/>
          <p:cNvSpPr/>
          <p:nvPr/>
        </p:nvSpPr>
        <p:spPr>
          <a:xfrm rot="5400000">
            <a:off x="2583872" y="2542311"/>
            <a:ext cx="942109" cy="706582"/>
          </a:xfrm>
          <a:prstGeom prst="lef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 name="Footer Placeholder 2">
            <a:extLst>
              <a:ext uri="{FF2B5EF4-FFF2-40B4-BE49-F238E27FC236}">
                <a16:creationId xmlns:a16="http://schemas.microsoft.com/office/drawing/2014/main" id="{D0C03FD1-986E-4F4B-87F5-E3D7051B6C58}"/>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295275"/>
            <a:ext cx="10515600" cy="5172075"/>
          </a:xfrm>
        </p:spPr>
        <p:txBody>
          <a:bodyPr>
            <a:normAutofit/>
          </a:bodyPr>
          <a:lstStyle/>
          <a:p>
            <a:pPr algn="ctr"/>
            <a:r>
              <a:rPr lang="en-US" b="1" dirty="0">
                <a:solidFill>
                  <a:schemeClr val="accent5">
                    <a:lumMod val="75000"/>
                  </a:schemeClr>
                </a:solidFill>
              </a:rPr>
              <a:t>Designing and Optimizing Embedded Systems (Signal/Image/Video Processing) Applications on SoC </a:t>
            </a:r>
            <a:endParaRPr lang="en-US" dirty="0"/>
          </a:p>
        </p:txBody>
      </p:sp>
      <p:sp>
        <p:nvSpPr>
          <p:cNvPr id="3" name="Footer Placeholder 2">
            <a:extLst>
              <a:ext uri="{FF2B5EF4-FFF2-40B4-BE49-F238E27FC236}">
                <a16:creationId xmlns:a16="http://schemas.microsoft.com/office/drawing/2014/main" id="{5E616424-9A60-0545-92ED-AAEA264F32CA}"/>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a:t>
            </a:r>
            <a:endParaRPr lang="en-US" dirty="0"/>
          </a:p>
        </p:txBody>
      </p:sp>
      <p:sp>
        <p:nvSpPr>
          <p:cNvPr id="4" name="Rectangle 3"/>
          <p:cNvSpPr/>
          <p:nvPr/>
        </p:nvSpPr>
        <p:spPr>
          <a:xfrm>
            <a:off x="1634836" y="3261002"/>
            <a:ext cx="2840181" cy="2223596"/>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CPU/GPU</a:t>
            </a:r>
          </a:p>
        </p:txBody>
      </p:sp>
      <p:sp>
        <p:nvSpPr>
          <p:cNvPr id="5" name="Rectangle 4"/>
          <p:cNvSpPr/>
          <p:nvPr/>
        </p:nvSpPr>
        <p:spPr>
          <a:xfrm>
            <a:off x="6802582" y="3302562"/>
            <a:ext cx="2840181" cy="2223596"/>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Co-processor (Accelerator Design)</a:t>
            </a:r>
          </a:p>
        </p:txBody>
      </p:sp>
      <p:sp>
        <p:nvSpPr>
          <p:cNvPr id="6" name="Rectangle 5"/>
          <p:cNvSpPr/>
          <p:nvPr/>
        </p:nvSpPr>
        <p:spPr>
          <a:xfrm>
            <a:off x="1717964" y="1432201"/>
            <a:ext cx="8049491" cy="762000"/>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Peripherals</a:t>
            </a:r>
          </a:p>
        </p:txBody>
      </p:sp>
      <p:sp>
        <p:nvSpPr>
          <p:cNvPr id="8" name="Left-Right Arrow 7"/>
          <p:cNvSpPr/>
          <p:nvPr/>
        </p:nvSpPr>
        <p:spPr>
          <a:xfrm>
            <a:off x="4862946" y="4064685"/>
            <a:ext cx="1482436" cy="706582"/>
          </a:xfrm>
          <a:prstGeom prst="lef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 name="Left-Right Arrow 8"/>
          <p:cNvSpPr/>
          <p:nvPr/>
        </p:nvSpPr>
        <p:spPr>
          <a:xfrm rot="5400000">
            <a:off x="7737763" y="2408946"/>
            <a:ext cx="942109" cy="706582"/>
          </a:xfrm>
          <a:prstGeom prst="lef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0" name="Left-Right Arrow 9"/>
          <p:cNvSpPr/>
          <p:nvPr/>
        </p:nvSpPr>
        <p:spPr>
          <a:xfrm rot="5400000">
            <a:off x="2583872" y="2367384"/>
            <a:ext cx="942109" cy="706582"/>
          </a:xfrm>
          <a:prstGeom prst="lef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TextBox 11"/>
          <p:cNvSpPr txBox="1"/>
          <p:nvPr/>
        </p:nvSpPr>
        <p:spPr>
          <a:xfrm>
            <a:off x="1676401" y="5500164"/>
            <a:ext cx="2506712" cy="769441"/>
          </a:xfrm>
          <a:prstGeom prst="rect">
            <a:avLst/>
          </a:prstGeom>
          <a:noFill/>
        </p:spPr>
        <p:txBody>
          <a:bodyPr wrap="none" rtlCol="0">
            <a:spAutoFit/>
          </a:bodyPr>
          <a:lstStyle/>
          <a:p>
            <a:r>
              <a:rPr lang="en-US" sz="4400" dirty="0"/>
              <a:t>WES 237B</a:t>
            </a:r>
          </a:p>
        </p:txBody>
      </p:sp>
      <p:sp>
        <p:nvSpPr>
          <p:cNvPr id="13" name="TextBox 12"/>
          <p:cNvSpPr txBox="1"/>
          <p:nvPr/>
        </p:nvSpPr>
        <p:spPr>
          <a:xfrm>
            <a:off x="6941132" y="5501509"/>
            <a:ext cx="2506712" cy="769441"/>
          </a:xfrm>
          <a:prstGeom prst="rect">
            <a:avLst/>
          </a:prstGeom>
          <a:noFill/>
        </p:spPr>
        <p:txBody>
          <a:bodyPr wrap="none" rtlCol="0">
            <a:spAutoFit/>
          </a:bodyPr>
          <a:lstStyle/>
          <a:p>
            <a:r>
              <a:rPr lang="en-US" sz="4400" dirty="0"/>
              <a:t>WES 237C</a:t>
            </a:r>
          </a:p>
        </p:txBody>
      </p:sp>
      <p:sp>
        <p:nvSpPr>
          <p:cNvPr id="3" name="Footer Placeholder 2">
            <a:extLst>
              <a:ext uri="{FF2B5EF4-FFF2-40B4-BE49-F238E27FC236}">
                <a16:creationId xmlns:a16="http://schemas.microsoft.com/office/drawing/2014/main" id="{3226D7AA-A86A-EA4A-BE1D-9F614490EEEC}"/>
              </a:ext>
            </a:extLst>
          </p:cNvPr>
          <p:cNvSpPr>
            <a:spLocks noGrp="1"/>
          </p:cNvSpPr>
          <p:nvPr>
            <p:ph type="ftr" sz="quarter" idx="11"/>
          </p:nvPr>
        </p:nvSpPr>
        <p:spPr>
          <a:xfrm>
            <a:off x="4038600" y="6356350"/>
            <a:ext cx="4114800" cy="365125"/>
          </a:xfrm>
        </p:spPr>
        <p:txBody>
          <a:bodyPr/>
          <a:lstStyle/>
          <a:p>
            <a:r>
              <a:rPr lang="en-US"/>
              <a:t>CC BY-NC-ND Pat Pannuto – Many slides adapted from Janarbek Matai</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a:t>
            </a:r>
          </a:p>
        </p:txBody>
      </p:sp>
      <p:sp>
        <p:nvSpPr>
          <p:cNvPr id="3" name="Content Placeholder 2"/>
          <p:cNvSpPr>
            <a:spLocks noGrp="1"/>
          </p:cNvSpPr>
          <p:nvPr>
            <p:ph idx="1"/>
          </p:nvPr>
        </p:nvSpPr>
        <p:spPr/>
        <p:txBody>
          <a:bodyPr/>
          <a:lstStyle/>
          <a:p>
            <a:r>
              <a:rPr lang="en-US" dirty="0"/>
              <a:t>Introduced in 1980s into customer electronics</a:t>
            </a:r>
          </a:p>
          <a:p>
            <a:r>
              <a:rPr lang="en-US" dirty="0"/>
              <a:t>De facto embedded processor technology </a:t>
            </a:r>
          </a:p>
          <a:p>
            <a:pPr lvl="1"/>
            <a:r>
              <a:rPr lang="en-US" dirty="0"/>
              <a:t>Not usually manufactured as a standalone chip</a:t>
            </a:r>
          </a:p>
          <a:p>
            <a:pPr lvl="1"/>
            <a:r>
              <a:rPr lang="en-US" dirty="0"/>
              <a:t>Usually part of a System-on-chip that is customized for specific application </a:t>
            </a:r>
          </a:p>
          <a:p>
            <a:r>
              <a:rPr lang="en-US" dirty="0"/>
              <a:t>ARM is everywhere including your phone, TV, </a:t>
            </a:r>
            <a:r>
              <a:rPr lang="en-US" dirty="0" err="1"/>
              <a:t>ipad</a:t>
            </a:r>
            <a:r>
              <a:rPr lang="en-US" dirty="0"/>
              <a:t>,… as a form of </a:t>
            </a:r>
            <a:r>
              <a:rPr lang="en-US" dirty="0" err="1"/>
              <a:t>SoC.</a:t>
            </a:r>
            <a:r>
              <a:rPr lang="en-US" dirty="0"/>
              <a:t> </a:t>
            </a:r>
          </a:p>
          <a:p>
            <a:r>
              <a:rPr lang="en-US" dirty="0" err="1"/>
              <a:t>SoC</a:t>
            </a:r>
            <a:r>
              <a:rPr lang="en-US" dirty="0"/>
              <a:t> is a collection of interconnected hardware modules </a:t>
            </a:r>
          </a:p>
          <a:p>
            <a:r>
              <a:rPr lang="en-US" dirty="0"/>
              <a:t>A typical </a:t>
            </a:r>
            <a:r>
              <a:rPr lang="en-US" dirty="0" err="1"/>
              <a:t>SoC</a:t>
            </a:r>
            <a:r>
              <a:rPr lang="en-US" dirty="0"/>
              <a:t> include one or more ARM processor cores </a:t>
            </a:r>
          </a:p>
          <a:p>
            <a:r>
              <a:rPr lang="en-US" dirty="0"/>
              <a:t>First major customer was Apple (</a:t>
            </a:r>
            <a:r>
              <a:rPr lang="en-US" dirty="0" err="1"/>
              <a:t>Netwon</a:t>
            </a:r>
            <a:r>
              <a:rPr lang="en-US" dirty="0"/>
              <a:t> PDA) </a:t>
            </a:r>
          </a:p>
          <a:p>
            <a:endParaRPr lang="en-US" dirty="0"/>
          </a:p>
        </p:txBody>
      </p:sp>
      <p:sp>
        <p:nvSpPr>
          <p:cNvPr id="4" name="Footer Placeholder 3">
            <a:extLst>
              <a:ext uri="{FF2B5EF4-FFF2-40B4-BE49-F238E27FC236}">
                <a16:creationId xmlns:a16="http://schemas.microsoft.com/office/drawing/2014/main" id="{146F35CE-AE1B-E245-99B2-E34D7290C33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709" y="365126"/>
            <a:ext cx="10515600" cy="894180"/>
          </a:xfrm>
        </p:spPr>
        <p:txBody>
          <a:bodyPr/>
          <a:lstStyle/>
          <a:p>
            <a:r>
              <a:rPr lang="en-US" dirty="0"/>
              <a:t>Apple A8 (iPhone 6) … Apple A15 (iPhone 13)</a:t>
            </a:r>
          </a:p>
        </p:txBody>
      </p:sp>
      <p:pic>
        <p:nvPicPr>
          <p:cNvPr id="4" name="Picture 3" descr="Apple-A8.jpg"/>
          <p:cNvPicPr>
            <a:picLocks noChangeAspect="1"/>
          </p:cNvPicPr>
          <p:nvPr/>
        </p:nvPicPr>
        <p:blipFill>
          <a:blip r:embed="rId3" cstate="print"/>
          <a:stretch>
            <a:fillRect/>
          </a:stretch>
        </p:blipFill>
        <p:spPr>
          <a:xfrm>
            <a:off x="326433" y="1564609"/>
            <a:ext cx="4731526" cy="4724400"/>
          </a:xfrm>
          <a:prstGeom prst="rect">
            <a:avLst/>
          </a:prstGeom>
        </p:spPr>
      </p:pic>
      <p:sp>
        <p:nvSpPr>
          <p:cNvPr id="3" name="Footer Placeholder 2">
            <a:extLst>
              <a:ext uri="{FF2B5EF4-FFF2-40B4-BE49-F238E27FC236}">
                <a16:creationId xmlns:a16="http://schemas.microsoft.com/office/drawing/2014/main" id="{7144E188-0644-954B-AE4F-CEE6DAE5843E}"/>
              </a:ext>
            </a:extLst>
          </p:cNvPr>
          <p:cNvSpPr>
            <a:spLocks noGrp="1"/>
          </p:cNvSpPr>
          <p:nvPr>
            <p:ph type="ftr" sz="quarter" idx="11"/>
          </p:nvPr>
        </p:nvSpPr>
        <p:spPr/>
        <p:txBody>
          <a:bodyPr/>
          <a:lstStyle/>
          <a:p>
            <a:r>
              <a:rPr lang="en-US"/>
              <a:t>CC BY-NC-ND Pat Pannuto – Many slides adapted from Janarbek Matai</a:t>
            </a:r>
            <a:endParaRPr lang="en-US" dirty="0"/>
          </a:p>
        </p:txBody>
      </p:sp>
      <p:pic>
        <p:nvPicPr>
          <p:cNvPr id="5" name="Picture 4">
            <a:extLst>
              <a:ext uri="{FF2B5EF4-FFF2-40B4-BE49-F238E27FC236}">
                <a16:creationId xmlns:a16="http://schemas.microsoft.com/office/drawing/2014/main" id="{EE3F946A-85CE-244C-BF7C-F68839F5B528}"/>
              </a:ext>
            </a:extLst>
          </p:cNvPr>
          <p:cNvPicPr>
            <a:picLocks noChangeAspect="1"/>
          </p:cNvPicPr>
          <p:nvPr/>
        </p:nvPicPr>
        <p:blipFill rotWithShape="1">
          <a:blip r:embed="rId4"/>
          <a:srcRect r="49836"/>
          <a:stretch/>
        </p:blipFill>
        <p:spPr>
          <a:xfrm>
            <a:off x="6922218" y="1531178"/>
            <a:ext cx="3255452" cy="47498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Technology</a:t>
            </a:r>
          </a:p>
        </p:txBody>
      </p:sp>
      <p:sp>
        <p:nvSpPr>
          <p:cNvPr id="3" name="Content Placeholder 2"/>
          <p:cNvSpPr>
            <a:spLocks noGrp="1"/>
          </p:cNvSpPr>
          <p:nvPr>
            <p:ph idx="1"/>
          </p:nvPr>
        </p:nvSpPr>
        <p:spPr/>
        <p:txBody>
          <a:bodyPr>
            <a:normAutofit fontScale="85000" lnSpcReduction="20000"/>
          </a:bodyPr>
          <a:lstStyle/>
          <a:p>
            <a:r>
              <a:rPr lang="en-US" dirty="0"/>
              <a:t>ARM (Advanced RISC Machine) controlled by ARM</a:t>
            </a:r>
          </a:p>
          <a:p>
            <a:r>
              <a:rPr lang="en-US" dirty="0"/>
              <a:t>ARM writes specification of ARM processors</a:t>
            </a:r>
          </a:p>
          <a:p>
            <a:r>
              <a:rPr lang="en-US" dirty="0"/>
              <a:t>Specifications </a:t>
            </a:r>
          </a:p>
          <a:p>
            <a:pPr lvl="1"/>
            <a:r>
              <a:rPr lang="en-US" dirty="0"/>
              <a:t>Instruction set architecture </a:t>
            </a:r>
          </a:p>
          <a:p>
            <a:pPr lvl="1"/>
            <a:r>
              <a:rPr lang="en-US" dirty="0"/>
              <a:t>MMU</a:t>
            </a:r>
          </a:p>
          <a:p>
            <a:pPr lvl="1"/>
            <a:r>
              <a:rPr lang="en-US" dirty="0"/>
              <a:t>Interrupt and Exception handling</a:t>
            </a:r>
          </a:p>
          <a:p>
            <a:pPr lvl="1"/>
            <a:r>
              <a:rPr lang="en-US" dirty="0"/>
              <a:t>Caches </a:t>
            </a:r>
          </a:p>
          <a:p>
            <a:pPr lvl="1"/>
            <a:r>
              <a:rPr lang="en-US" dirty="0"/>
              <a:t>Virtualization </a:t>
            </a:r>
          </a:p>
          <a:p>
            <a:r>
              <a:rPr lang="en-US" dirty="0"/>
              <a:t>CPUs based on ARM1, ARM2, ARM3 instruction set architecture (ISA) were introduced around 1980s. </a:t>
            </a:r>
          </a:p>
          <a:p>
            <a:r>
              <a:rPr lang="en-US" dirty="0"/>
              <a:t>Due to computations from Intel x86 and Motorola 68,000 CPU, ARM switched its business model </a:t>
            </a:r>
          </a:p>
          <a:p>
            <a:pPr lvl="1"/>
            <a:r>
              <a:rPr lang="en-US" dirty="0"/>
              <a:t>Selling the rights to use its processor design or ISA (specification) </a:t>
            </a:r>
          </a:p>
          <a:p>
            <a:r>
              <a:rPr lang="en-US" dirty="0"/>
              <a:t>ARMv4, ARMv5, ARMv6, ARMv7, ARMv8 </a:t>
            </a:r>
          </a:p>
          <a:p>
            <a:pPr lvl="1"/>
            <a:endParaRPr lang="en-US" dirty="0"/>
          </a:p>
        </p:txBody>
      </p:sp>
      <p:sp>
        <p:nvSpPr>
          <p:cNvPr id="4" name="Footer Placeholder 3">
            <a:extLst>
              <a:ext uri="{FF2B5EF4-FFF2-40B4-BE49-F238E27FC236}">
                <a16:creationId xmlns:a16="http://schemas.microsoft.com/office/drawing/2014/main" id="{BDE3DD77-D1B6-AA48-8636-3A26E4C6F1F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Technology</a:t>
            </a:r>
          </a:p>
        </p:txBody>
      </p:sp>
      <p:sp>
        <p:nvSpPr>
          <p:cNvPr id="3" name="Content Placeholder 2"/>
          <p:cNvSpPr>
            <a:spLocks noGrp="1"/>
          </p:cNvSpPr>
          <p:nvPr>
            <p:ph idx="1"/>
          </p:nvPr>
        </p:nvSpPr>
        <p:spPr/>
        <p:txBody>
          <a:bodyPr/>
          <a:lstStyle/>
          <a:p>
            <a:r>
              <a:rPr lang="en-US" dirty="0"/>
              <a:t>ARM holding creates IP cores based on specifications</a:t>
            </a:r>
          </a:p>
          <a:p>
            <a:r>
              <a:rPr lang="en-US" dirty="0"/>
              <a:t>IP core =  VHDL or </a:t>
            </a:r>
            <a:r>
              <a:rPr lang="en-US" dirty="0" err="1"/>
              <a:t>Verilog</a:t>
            </a:r>
            <a:r>
              <a:rPr lang="en-US" dirty="0"/>
              <a:t> implementation of a specification </a:t>
            </a:r>
          </a:p>
          <a:p>
            <a:r>
              <a:rPr lang="en-US" dirty="0"/>
              <a:t>Examples: </a:t>
            </a:r>
          </a:p>
          <a:p>
            <a:pPr lvl="1"/>
            <a:r>
              <a:rPr lang="en-US" dirty="0"/>
              <a:t>ARM976 = Implementation of ARMv5</a:t>
            </a:r>
          </a:p>
          <a:p>
            <a:pPr lvl="1"/>
            <a:r>
              <a:rPr lang="en-US" dirty="0"/>
              <a:t>ARM1176 = Implementation of ARMv6 </a:t>
            </a:r>
          </a:p>
          <a:p>
            <a:pPr lvl="1"/>
            <a:r>
              <a:rPr lang="en-US" dirty="0"/>
              <a:t>Cortex – A15 = Implementation of ARMv7-A</a:t>
            </a:r>
          </a:p>
          <a:p>
            <a:pPr lvl="1"/>
            <a:r>
              <a:rPr lang="en-US" dirty="0"/>
              <a:t>Cortex- A53 = Implementation of ARMv8-A </a:t>
            </a:r>
          </a:p>
          <a:p>
            <a:r>
              <a:rPr lang="en-US" dirty="0"/>
              <a:t>Multiple implementation of the same specification is possible</a:t>
            </a:r>
          </a:p>
          <a:p>
            <a:pPr lvl="1"/>
            <a:r>
              <a:rPr lang="en-US" dirty="0"/>
              <a:t>Cortex-A5,6,7,…15 </a:t>
            </a:r>
          </a:p>
          <a:p>
            <a:pPr lvl="1"/>
            <a:r>
              <a:rPr lang="en-US" dirty="0"/>
              <a:t>Cortex-A5 is low power, Cortex-A15 is high-performance</a:t>
            </a:r>
          </a:p>
          <a:p>
            <a:pPr lvl="1"/>
            <a:r>
              <a:rPr lang="en-US" dirty="0"/>
              <a:t>Difference of pipeline, out of order execution, size of cache, ,…</a:t>
            </a:r>
          </a:p>
          <a:p>
            <a:endParaRPr lang="en-US" dirty="0"/>
          </a:p>
        </p:txBody>
      </p:sp>
      <p:sp>
        <p:nvSpPr>
          <p:cNvPr id="4" name="Footer Placeholder 3">
            <a:extLst>
              <a:ext uri="{FF2B5EF4-FFF2-40B4-BE49-F238E27FC236}">
                <a16:creationId xmlns:a16="http://schemas.microsoft.com/office/drawing/2014/main" id="{DC92DE66-8540-BD42-BB55-73250651D319}"/>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CF86-1751-FB40-89C6-DFE9E3097058}"/>
              </a:ext>
            </a:extLst>
          </p:cNvPr>
          <p:cNvSpPr>
            <a:spLocks noGrp="1"/>
          </p:cNvSpPr>
          <p:nvPr>
            <p:ph type="title"/>
          </p:nvPr>
        </p:nvSpPr>
        <p:spPr/>
        <p:txBody>
          <a:bodyPr/>
          <a:lstStyle/>
          <a:p>
            <a:r>
              <a:rPr lang="en-US" dirty="0"/>
              <a:t>ARM Processor Families</a:t>
            </a:r>
          </a:p>
        </p:txBody>
      </p:sp>
      <p:sp>
        <p:nvSpPr>
          <p:cNvPr id="3" name="Content Placeholder 2">
            <a:extLst>
              <a:ext uri="{FF2B5EF4-FFF2-40B4-BE49-F238E27FC236}">
                <a16:creationId xmlns:a16="http://schemas.microsoft.com/office/drawing/2014/main" id="{54B6AFB9-13AA-EE44-ADF9-1730D4D78BD8}"/>
              </a:ext>
            </a:extLst>
          </p:cNvPr>
          <p:cNvSpPr>
            <a:spLocks noGrp="1"/>
          </p:cNvSpPr>
          <p:nvPr>
            <p:ph idx="1"/>
          </p:nvPr>
        </p:nvSpPr>
        <p:spPr/>
        <p:txBody>
          <a:bodyPr>
            <a:normAutofit/>
          </a:bodyPr>
          <a:lstStyle/>
          <a:p>
            <a:r>
              <a:rPr lang="en-US" sz="3200" dirty="0"/>
              <a:t>Three ‘profiles’ of cores:</a:t>
            </a:r>
          </a:p>
          <a:p>
            <a:pPr lvl="1"/>
            <a:r>
              <a:rPr lang="en-US" sz="2800" dirty="0"/>
              <a:t>Cortex-A	Application</a:t>
            </a:r>
          </a:p>
          <a:p>
            <a:pPr lvl="1"/>
            <a:r>
              <a:rPr lang="en-US" sz="2800" dirty="0"/>
              <a:t>Cortex-R	Real Time</a:t>
            </a:r>
          </a:p>
          <a:p>
            <a:pPr lvl="1"/>
            <a:r>
              <a:rPr lang="en-US" sz="2800" dirty="0"/>
              <a:t>Cortex-M	Mobile</a:t>
            </a:r>
          </a:p>
          <a:p>
            <a:r>
              <a:rPr lang="en-US" sz="3200" dirty="0"/>
              <a:t>… get it?</a:t>
            </a:r>
          </a:p>
        </p:txBody>
      </p:sp>
      <p:sp>
        <p:nvSpPr>
          <p:cNvPr id="4" name="Footer Placeholder 3">
            <a:extLst>
              <a:ext uri="{FF2B5EF4-FFF2-40B4-BE49-F238E27FC236}">
                <a16:creationId xmlns:a16="http://schemas.microsoft.com/office/drawing/2014/main" id="{3A8B0004-9B7D-D046-8C6A-FCAB9A06817C}"/>
              </a:ext>
            </a:extLst>
          </p:cNvPr>
          <p:cNvSpPr>
            <a:spLocks noGrp="1"/>
          </p:cNvSpPr>
          <p:nvPr>
            <p:ph type="ftr" sz="quarter" idx="11"/>
          </p:nvPr>
        </p:nvSpPr>
        <p:spPr/>
        <p:txBody>
          <a:bodyPr/>
          <a:lstStyle/>
          <a:p>
            <a:r>
              <a:rPr lang="en-US"/>
              <a:t>CC BY-NC-ND Pat Pannuto – Many slides adapted from Janarbek Matai</a:t>
            </a:r>
            <a:endParaRPr lang="en-US" dirty="0"/>
          </a:p>
        </p:txBody>
      </p:sp>
    </p:spTree>
    <p:extLst>
      <p:ext uri="{BB962C8B-B14F-4D97-AF65-F5344CB8AC3E}">
        <p14:creationId xmlns:p14="http://schemas.microsoft.com/office/powerpoint/2010/main" val="1747341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Technology</a:t>
            </a:r>
          </a:p>
        </p:txBody>
      </p:sp>
      <p:sp>
        <p:nvSpPr>
          <p:cNvPr id="3" name="Content Placeholder 2"/>
          <p:cNvSpPr>
            <a:spLocks noGrp="1"/>
          </p:cNvSpPr>
          <p:nvPr>
            <p:ph idx="1"/>
          </p:nvPr>
        </p:nvSpPr>
        <p:spPr/>
        <p:txBody>
          <a:bodyPr/>
          <a:lstStyle/>
          <a:p>
            <a:r>
              <a:rPr lang="en-US" dirty="0"/>
              <a:t>ARM processors are sold as a reusable IP cores</a:t>
            </a:r>
          </a:p>
          <a:p>
            <a:r>
              <a:rPr lang="en-US" dirty="0"/>
              <a:t>Consistent instruction set allows</a:t>
            </a:r>
          </a:p>
          <a:p>
            <a:pPr lvl="1"/>
            <a:r>
              <a:rPr lang="en-US" dirty="0"/>
              <a:t>Common tool chain such as compilers debuggers, and code libraries </a:t>
            </a:r>
          </a:p>
          <a:p>
            <a:r>
              <a:rPr lang="en-US" dirty="0"/>
              <a:t>Most ARM processors are used with Co-processors (FPGA, GPU,..)</a:t>
            </a:r>
          </a:p>
        </p:txBody>
      </p:sp>
      <p:sp>
        <p:nvSpPr>
          <p:cNvPr id="4" name="Footer Placeholder 3">
            <a:extLst>
              <a:ext uri="{FF2B5EF4-FFF2-40B4-BE49-F238E27FC236}">
                <a16:creationId xmlns:a16="http://schemas.microsoft.com/office/drawing/2014/main" id="{5E74EB41-1C79-2344-9C4D-7313C218884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Technology</a:t>
            </a:r>
          </a:p>
        </p:txBody>
      </p:sp>
      <p:sp>
        <p:nvSpPr>
          <p:cNvPr id="4" name="Rectangle 3"/>
          <p:cNvSpPr/>
          <p:nvPr/>
        </p:nvSpPr>
        <p:spPr>
          <a:xfrm>
            <a:off x="304802" y="2438399"/>
            <a:ext cx="2410691" cy="151014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Specification</a:t>
            </a:r>
          </a:p>
          <a:p>
            <a:pPr algn="ctr"/>
            <a:r>
              <a:rPr lang="en-US" sz="2800" dirty="0">
                <a:solidFill>
                  <a:schemeClr val="tx1"/>
                </a:solidFill>
              </a:rPr>
              <a:t>e.g., ARMv7</a:t>
            </a:r>
          </a:p>
        </p:txBody>
      </p:sp>
      <p:sp>
        <p:nvSpPr>
          <p:cNvPr id="5" name="Rectangle 4"/>
          <p:cNvSpPr/>
          <p:nvPr/>
        </p:nvSpPr>
        <p:spPr>
          <a:xfrm>
            <a:off x="3422069" y="2452255"/>
            <a:ext cx="2410691" cy="151014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ARM IP core</a:t>
            </a:r>
          </a:p>
          <a:p>
            <a:pPr algn="ctr"/>
            <a:r>
              <a:rPr lang="en-US" sz="2800" dirty="0">
                <a:solidFill>
                  <a:schemeClr val="tx1"/>
                </a:solidFill>
              </a:rPr>
              <a:t>Cortex-A9</a:t>
            </a:r>
          </a:p>
        </p:txBody>
      </p:sp>
      <p:sp>
        <p:nvSpPr>
          <p:cNvPr id="6" name="Rectangle 5"/>
          <p:cNvSpPr/>
          <p:nvPr/>
        </p:nvSpPr>
        <p:spPr>
          <a:xfrm>
            <a:off x="6456209" y="2452255"/>
            <a:ext cx="2410691" cy="151014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SoC</a:t>
            </a:r>
            <a:endParaRPr lang="en-US" sz="2800" dirty="0">
              <a:solidFill>
                <a:schemeClr val="tx1"/>
              </a:solidFill>
            </a:endParaRPr>
          </a:p>
          <a:p>
            <a:pPr algn="ctr"/>
            <a:r>
              <a:rPr lang="en-US" sz="2800" dirty="0">
                <a:solidFill>
                  <a:schemeClr val="tx1"/>
                </a:solidFill>
              </a:rPr>
              <a:t>e.g., </a:t>
            </a:r>
            <a:r>
              <a:rPr lang="en-US" sz="2800" dirty="0" err="1">
                <a:solidFill>
                  <a:schemeClr val="tx1"/>
                </a:solidFill>
              </a:rPr>
              <a:t>Zynq</a:t>
            </a:r>
            <a:endParaRPr lang="en-US" sz="2800" dirty="0">
              <a:solidFill>
                <a:schemeClr val="tx1"/>
              </a:solidFill>
            </a:endParaRPr>
          </a:p>
        </p:txBody>
      </p:sp>
      <p:sp>
        <p:nvSpPr>
          <p:cNvPr id="7" name="Rectangle 6"/>
          <p:cNvSpPr/>
          <p:nvPr/>
        </p:nvSpPr>
        <p:spPr>
          <a:xfrm>
            <a:off x="9559635" y="2438401"/>
            <a:ext cx="2410691" cy="1510145"/>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Hardware Platform</a:t>
            </a:r>
          </a:p>
          <a:p>
            <a:pPr algn="ctr"/>
            <a:r>
              <a:rPr lang="en-US" sz="2800" dirty="0">
                <a:solidFill>
                  <a:schemeClr val="tx1"/>
                </a:solidFill>
              </a:rPr>
              <a:t>e.g., </a:t>
            </a:r>
            <a:r>
              <a:rPr lang="en-US" sz="2800" dirty="0" err="1">
                <a:solidFill>
                  <a:schemeClr val="tx1"/>
                </a:solidFill>
              </a:rPr>
              <a:t>Pynq</a:t>
            </a:r>
            <a:r>
              <a:rPr lang="en-US" sz="2800" dirty="0">
                <a:solidFill>
                  <a:schemeClr val="tx1"/>
                </a:solidFill>
              </a:rPr>
              <a:t>, </a:t>
            </a:r>
            <a:r>
              <a:rPr lang="en-US" sz="2800" dirty="0" err="1">
                <a:solidFill>
                  <a:schemeClr val="tx1"/>
                </a:solidFill>
              </a:rPr>
              <a:t>Zedboard</a:t>
            </a:r>
            <a:endParaRPr lang="en-US" sz="2800" dirty="0">
              <a:solidFill>
                <a:schemeClr val="tx1"/>
              </a:solidFill>
            </a:endParaRPr>
          </a:p>
        </p:txBody>
      </p:sp>
      <p:sp>
        <p:nvSpPr>
          <p:cNvPr id="8" name="Right Arrow 7"/>
          <p:cNvSpPr/>
          <p:nvPr/>
        </p:nvSpPr>
        <p:spPr>
          <a:xfrm>
            <a:off x="2881745" y="2992582"/>
            <a:ext cx="443346" cy="540327"/>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9" name="Right Arrow 8"/>
          <p:cNvSpPr/>
          <p:nvPr/>
        </p:nvSpPr>
        <p:spPr>
          <a:xfrm>
            <a:off x="5929745" y="2978727"/>
            <a:ext cx="443346" cy="540327"/>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0" name="Right Arrow 9"/>
          <p:cNvSpPr/>
          <p:nvPr/>
        </p:nvSpPr>
        <p:spPr>
          <a:xfrm>
            <a:off x="9033163" y="2992582"/>
            <a:ext cx="443346" cy="540327"/>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 name="Footer Placeholder 2">
            <a:extLst>
              <a:ext uri="{FF2B5EF4-FFF2-40B4-BE49-F238E27FC236}">
                <a16:creationId xmlns:a16="http://schemas.microsoft.com/office/drawing/2014/main" id="{F25A78D2-7090-A34C-B7A1-CE57D2AD4E2E}"/>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WES237B Hardware</a:t>
            </a:r>
          </a:p>
        </p:txBody>
      </p:sp>
      <p:sp>
        <p:nvSpPr>
          <p:cNvPr id="3" name="Content Placeholder 2"/>
          <p:cNvSpPr>
            <a:spLocks noGrp="1"/>
          </p:cNvSpPr>
          <p:nvPr>
            <p:ph idx="1"/>
          </p:nvPr>
        </p:nvSpPr>
        <p:spPr>
          <a:xfrm>
            <a:off x="439366" y="1355558"/>
            <a:ext cx="5543145" cy="2204765"/>
          </a:xfrm>
        </p:spPr>
        <p:txBody>
          <a:bodyPr>
            <a:normAutofit lnSpcReduction="10000"/>
          </a:bodyPr>
          <a:lstStyle/>
          <a:p>
            <a:pPr marL="228600" lvl="1">
              <a:spcBef>
                <a:spcPts val="1000"/>
              </a:spcBef>
              <a:buFont typeface="Wingdings" pitchFamily="2" charset="2"/>
              <a:buChar char="v"/>
            </a:pPr>
            <a:r>
              <a:rPr lang="en-US" dirty="0"/>
              <a:t>Open source project to use Xilinx platforms</a:t>
            </a:r>
          </a:p>
          <a:p>
            <a:pPr lvl="1">
              <a:buFont typeface="Wingdings" pitchFamily="2" charset="2"/>
              <a:buChar char="Ø"/>
            </a:pPr>
            <a:r>
              <a:rPr lang="en-US" dirty="0"/>
              <a:t>Xilinx </a:t>
            </a:r>
            <a:r>
              <a:rPr lang="en-US" dirty="0" err="1"/>
              <a:t>Zynq</a:t>
            </a:r>
            <a:r>
              <a:rPr lang="en-US" dirty="0"/>
              <a:t> Chip</a:t>
            </a:r>
          </a:p>
          <a:p>
            <a:pPr lvl="1">
              <a:buFont typeface="Wingdings" pitchFamily="2" charset="2"/>
              <a:buChar char="Ø"/>
            </a:pPr>
            <a:r>
              <a:rPr lang="en-US" dirty="0"/>
              <a:t>PL &amp; PS part </a:t>
            </a:r>
          </a:p>
          <a:p>
            <a:pPr lvl="1">
              <a:buFont typeface="Wingdings" pitchFamily="2" charset="2"/>
              <a:buChar char="Ø"/>
            </a:pPr>
            <a:r>
              <a:rPr lang="en-US" dirty="0"/>
              <a:t>Allows to use python/libraries to program PS/PL</a:t>
            </a:r>
          </a:p>
        </p:txBody>
      </p:sp>
      <p:pic>
        <p:nvPicPr>
          <p:cNvPr id="86018" name="Picture 2" descr="Related image"/>
          <p:cNvPicPr>
            <a:picLocks noChangeAspect="1" noChangeArrowheads="1"/>
          </p:cNvPicPr>
          <p:nvPr/>
        </p:nvPicPr>
        <p:blipFill>
          <a:blip r:embed="rId3" cstate="print"/>
          <a:srcRect/>
          <a:stretch>
            <a:fillRect/>
          </a:stretch>
        </p:blipFill>
        <p:spPr bwMode="auto">
          <a:xfrm>
            <a:off x="7966886" y="1304620"/>
            <a:ext cx="3333750" cy="2495551"/>
          </a:xfrm>
          <a:prstGeom prst="rect">
            <a:avLst/>
          </a:prstGeom>
          <a:noFill/>
        </p:spPr>
      </p:pic>
      <p:pic>
        <p:nvPicPr>
          <p:cNvPr id="6" name="Picture 5" descr="jetson-tk1.png"/>
          <p:cNvPicPr>
            <a:picLocks noChangeAspect="1"/>
          </p:cNvPicPr>
          <p:nvPr/>
        </p:nvPicPr>
        <p:blipFill>
          <a:blip r:embed="rId4" cstate="print"/>
          <a:stretch>
            <a:fillRect/>
          </a:stretch>
        </p:blipFill>
        <p:spPr>
          <a:xfrm>
            <a:off x="8002695" y="4282086"/>
            <a:ext cx="3544037" cy="2025164"/>
          </a:xfrm>
          <a:prstGeom prst="rect">
            <a:avLst/>
          </a:prstGeom>
        </p:spPr>
      </p:pic>
      <p:sp>
        <p:nvSpPr>
          <p:cNvPr id="7" name="Content Placeholder 2"/>
          <p:cNvSpPr txBox="1">
            <a:spLocks/>
          </p:cNvSpPr>
          <p:nvPr/>
        </p:nvSpPr>
        <p:spPr>
          <a:xfrm>
            <a:off x="429636" y="3456733"/>
            <a:ext cx="7089843" cy="482140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800" b="0" i="0" u="none" strike="noStrike" kern="1200" cap="none" spc="0" normalizeH="0" baseline="0" noProof="0" dirty="0" err="1">
                <a:ln>
                  <a:noFill/>
                </a:ln>
                <a:solidFill>
                  <a:schemeClr val="tx1"/>
                </a:solidFill>
                <a:effectLst/>
                <a:uLnTx/>
                <a:uFillTx/>
                <a:latin typeface="+mn-lt"/>
                <a:ea typeface="+mn-ea"/>
                <a:cs typeface="+mn-cs"/>
              </a:rPr>
              <a:t>Tegra</a:t>
            </a:r>
            <a:r>
              <a:rPr kumimoji="0" lang="en-US" sz="2800" b="0" i="0" u="none" strike="noStrike" kern="1200" cap="none" spc="0" normalizeH="0" baseline="0" noProof="0" dirty="0">
                <a:ln>
                  <a:noFill/>
                </a:ln>
                <a:solidFill>
                  <a:schemeClr val="tx1"/>
                </a:solidFill>
                <a:effectLst/>
                <a:uLnTx/>
                <a:uFillTx/>
                <a:latin typeface="+mn-lt"/>
                <a:ea typeface="+mn-ea"/>
                <a:cs typeface="+mn-cs"/>
              </a:rPr>
              <a:t> K1 SOC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NVIDIA </a:t>
            </a:r>
            <a:r>
              <a:rPr kumimoji="0" lang="en-US" sz="2400" b="0" i="0" u="none" strike="noStrike" kern="1200" cap="none" spc="0" normalizeH="0" baseline="0" noProof="0" dirty="0" err="1">
                <a:ln>
                  <a:noFill/>
                </a:ln>
                <a:solidFill>
                  <a:schemeClr val="tx1"/>
                </a:solidFill>
                <a:effectLst/>
                <a:uLnTx/>
                <a:uFillTx/>
                <a:latin typeface="+mn-lt"/>
                <a:ea typeface="+mn-ea"/>
                <a:cs typeface="+mn-cs"/>
              </a:rPr>
              <a:t>Kepler</a:t>
            </a:r>
            <a:r>
              <a:rPr kumimoji="0" lang="en-US" sz="2400" b="0" i="0" u="none" strike="noStrike" kern="1200" cap="none" spc="0" normalizeH="0" baseline="0" noProof="0" dirty="0">
                <a:ln>
                  <a:noFill/>
                </a:ln>
                <a:solidFill>
                  <a:schemeClr val="tx1"/>
                </a:solidFill>
                <a:effectLst/>
                <a:uLnTx/>
                <a:uFillTx/>
                <a:latin typeface="+mn-lt"/>
                <a:ea typeface="+mn-ea"/>
                <a:cs typeface="+mn-cs"/>
              </a:rPr>
              <a:t> GPU with 192 CUDA Cores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NVIDIA 4-Plus-1™ Quad-Core </a:t>
            </a:r>
            <a:br>
              <a:rPr kumimoji="0" lang="en-US" sz="2400" b="0" i="0" u="none" strike="noStrike" kern="1200" cap="none" spc="0" normalizeH="0" baseline="0" noProof="0" dirty="0">
                <a:ln>
                  <a:noFill/>
                </a:ln>
                <a:solidFill>
                  <a:schemeClr val="tx1"/>
                </a:solidFill>
                <a:effectLst/>
                <a:uLnTx/>
                <a:uFillTx/>
                <a:latin typeface="+mn-lt"/>
                <a:ea typeface="+mn-ea"/>
                <a:cs typeface="+mn-cs"/>
              </a:rPr>
            </a:br>
            <a:r>
              <a:rPr kumimoji="0" lang="en-US" sz="2400" b="0" i="0" u="none" strike="noStrike" kern="1200" cap="none" spc="0" normalizeH="0" baseline="0" noProof="0" dirty="0">
                <a:ln>
                  <a:noFill/>
                </a:ln>
                <a:solidFill>
                  <a:schemeClr val="tx1"/>
                </a:solidFill>
                <a:effectLst/>
                <a:uLnTx/>
                <a:uFillTx/>
                <a:latin typeface="+mn-lt"/>
                <a:ea typeface="+mn-ea"/>
                <a:cs typeface="+mn-cs"/>
              </a:rPr>
              <a:t>ARM</a:t>
            </a:r>
            <a:r>
              <a:rPr kumimoji="0" lang="en-US" sz="2400" b="0" i="0" u="none" strike="noStrike" kern="1200" cap="none" spc="0" normalizeH="0" baseline="30000" noProof="0" dirty="0">
                <a:ln>
                  <a:noFill/>
                </a:ln>
                <a:solidFill>
                  <a:schemeClr val="tx1"/>
                </a:solidFill>
                <a:effectLst/>
                <a:uLnTx/>
                <a:uFillTx/>
                <a:latin typeface="+mn-lt"/>
                <a:ea typeface="+mn-ea"/>
                <a:cs typeface="+mn-cs"/>
              </a:rPr>
              <a:t>®</a:t>
            </a:r>
            <a:r>
              <a:rPr kumimoji="0" lang="en-US" sz="2400" b="0" i="0" u="none" strike="noStrike" kern="1200" cap="none" spc="0" normalizeH="0" baseline="0" noProof="0" dirty="0">
                <a:ln>
                  <a:noFill/>
                </a:ln>
                <a:solidFill>
                  <a:schemeClr val="tx1"/>
                </a:solidFill>
                <a:effectLst/>
                <a:uLnTx/>
                <a:uFillTx/>
                <a:latin typeface="+mn-lt"/>
                <a:ea typeface="+mn-ea"/>
                <a:cs typeface="+mn-cs"/>
              </a:rPr>
              <a:t> Cortex™-A15 CPU</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2 GB x16 Memory with 64-bit Width</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http://www.nvidia.com/object/jetson-tk1-embedded-dev-kit.html</a:t>
            </a:r>
          </a:p>
        </p:txBody>
      </p:sp>
      <p:sp>
        <p:nvSpPr>
          <p:cNvPr id="4" name="Footer Placeholder 3">
            <a:extLst>
              <a:ext uri="{FF2B5EF4-FFF2-40B4-BE49-F238E27FC236}">
                <a16:creationId xmlns:a16="http://schemas.microsoft.com/office/drawing/2014/main" id="{2ED327EE-5DDC-8642-A834-65B33E0C6947}"/>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 237B</a:t>
            </a:r>
          </a:p>
        </p:txBody>
      </p:sp>
      <p:sp>
        <p:nvSpPr>
          <p:cNvPr id="3" name="Content Placeholder 2"/>
          <p:cNvSpPr>
            <a:spLocks noGrp="1"/>
          </p:cNvSpPr>
          <p:nvPr>
            <p:ph idx="1"/>
          </p:nvPr>
        </p:nvSpPr>
        <p:spPr>
          <a:xfrm>
            <a:off x="838199" y="1355558"/>
            <a:ext cx="8254430" cy="5273842"/>
          </a:xfrm>
        </p:spPr>
        <p:txBody>
          <a:bodyPr>
            <a:normAutofit/>
          </a:bodyPr>
          <a:lstStyle/>
          <a:p>
            <a:r>
              <a:rPr lang="en-US" b="1" dirty="0"/>
              <a:t>Course web:</a:t>
            </a:r>
            <a:endParaRPr lang="en-US" dirty="0"/>
          </a:p>
          <a:p>
            <a:pPr lvl="1" fontAlgn="base"/>
            <a:r>
              <a:rPr lang="en-US" dirty="0">
                <a:hlinkClick r:id="rId3"/>
              </a:rPr>
              <a:t>https://patpannuto.com/classes/2022/summer/wes237b</a:t>
            </a:r>
            <a:r>
              <a:rPr lang="en-US" dirty="0"/>
              <a:t>  </a:t>
            </a:r>
          </a:p>
          <a:p>
            <a:r>
              <a:rPr lang="en-US" b="1" dirty="0"/>
              <a:t>Instructor</a:t>
            </a:r>
          </a:p>
          <a:p>
            <a:pPr lvl="1"/>
            <a:r>
              <a:rPr lang="en-US" dirty="0"/>
              <a:t>10-year anniversary of embedded systems work</a:t>
            </a:r>
          </a:p>
          <a:p>
            <a:pPr lvl="1"/>
            <a:r>
              <a:rPr lang="en-US" dirty="0"/>
              <a:t>Primary research thrusts on ‘more embedded’ applications</a:t>
            </a:r>
          </a:p>
          <a:p>
            <a:pPr lvl="1"/>
            <a:endParaRPr lang="en-US" dirty="0"/>
          </a:p>
          <a:p>
            <a:pPr lvl="1"/>
            <a:endParaRPr lang="en-US" dirty="0"/>
          </a:p>
          <a:p>
            <a:pPr lvl="1"/>
            <a:endParaRPr lang="en-US" dirty="0"/>
          </a:p>
          <a:p>
            <a:r>
              <a:rPr lang="en-US" b="1" dirty="0"/>
              <a:t>Amazing TA</a:t>
            </a:r>
          </a:p>
          <a:p>
            <a:pPr lvl="1"/>
            <a:r>
              <a:rPr lang="en-US" dirty="0"/>
              <a:t>Teaching experience across many courses and significant experience with embedded platforms </a:t>
            </a:r>
          </a:p>
          <a:p>
            <a:pPr lvl="1"/>
            <a:r>
              <a:rPr lang="en-US" dirty="0"/>
              <a:t>Technically very strong – your hands-on expert!</a:t>
            </a:r>
          </a:p>
          <a:p>
            <a:endParaRPr lang="en-US" dirty="0"/>
          </a:p>
        </p:txBody>
      </p:sp>
      <p:sp>
        <p:nvSpPr>
          <p:cNvPr id="4" name="Footer Placeholder 3">
            <a:extLst>
              <a:ext uri="{FF2B5EF4-FFF2-40B4-BE49-F238E27FC236}">
                <a16:creationId xmlns:a16="http://schemas.microsoft.com/office/drawing/2014/main" id="{FD31B315-3E2D-194A-9508-07FB3FC6A3DF}"/>
              </a:ext>
            </a:extLst>
          </p:cNvPr>
          <p:cNvSpPr>
            <a:spLocks noGrp="1"/>
          </p:cNvSpPr>
          <p:nvPr>
            <p:ph type="ftr" sz="quarter" idx="11"/>
          </p:nvPr>
        </p:nvSpPr>
        <p:spPr/>
        <p:txBody>
          <a:bodyPr/>
          <a:lstStyle/>
          <a:p>
            <a:r>
              <a:rPr lang="en-US"/>
              <a:t>CC BY-NC-ND Pat Pannuto – Many slides adapted from Janarbek Matai</a:t>
            </a:r>
            <a:endParaRPr lang="en-US" dirty="0"/>
          </a:p>
        </p:txBody>
      </p:sp>
      <p:pic>
        <p:nvPicPr>
          <p:cNvPr id="5" name="Picture 4">
            <a:extLst>
              <a:ext uri="{FF2B5EF4-FFF2-40B4-BE49-F238E27FC236}">
                <a16:creationId xmlns:a16="http://schemas.microsoft.com/office/drawing/2014/main" id="{E35F9637-B8FF-B74B-8BA2-59E9317CB404}"/>
              </a:ext>
            </a:extLst>
          </p:cNvPr>
          <p:cNvPicPr>
            <a:picLocks noChangeAspect="1"/>
          </p:cNvPicPr>
          <p:nvPr/>
        </p:nvPicPr>
        <p:blipFill>
          <a:blip r:embed="rId4"/>
          <a:stretch>
            <a:fillRect/>
          </a:stretch>
        </p:blipFill>
        <p:spPr>
          <a:xfrm>
            <a:off x="9554966" y="4052299"/>
            <a:ext cx="2128178" cy="2128178"/>
          </a:xfrm>
          <a:prstGeom prst="rect">
            <a:avLst/>
          </a:prstGeom>
        </p:spPr>
      </p:pic>
      <p:pic>
        <p:nvPicPr>
          <p:cNvPr id="6" name="Picture 5">
            <a:extLst>
              <a:ext uri="{FF2B5EF4-FFF2-40B4-BE49-F238E27FC236}">
                <a16:creationId xmlns:a16="http://schemas.microsoft.com/office/drawing/2014/main" id="{1706AEF9-E85E-C840-8F83-BA59AF0CF17F}"/>
              </a:ext>
            </a:extLst>
          </p:cNvPr>
          <p:cNvPicPr>
            <a:picLocks noChangeAspect="1"/>
          </p:cNvPicPr>
          <p:nvPr/>
        </p:nvPicPr>
        <p:blipFill>
          <a:blip r:embed="rId5"/>
          <a:stretch>
            <a:fillRect/>
          </a:stretch>
        </p:blipFill>
        <p:spPr>
          <a:xfrm>
            <a:off x="9552255" y="1594064"/>
            <a:ext cx="2108200" cy="2108200"/>
          </a:xfrm>
          <a:prstGeom prst="rect">
            <a:avLst/>
          </a:prstGeom>
        </p:spPr>
      </p:pic>
      <p:pic>
        <p:nvPicPr>
          <p:cNvPr id="8" name="Picture 7">
            <a:extLst>
              <a:ext uri="{FF2B5EF4-FFF2-40B4-BE49-F238E27FC236}">
                <a16:creationId xmlns:a16="http://schemas.microsoft.com/office/drawing/2014/main" id="{8BF563B7-2942-E646-8D5B-918131470205}"/>
              </a:ext>
            </a:extLst>
          </p:cNvPr>
          <p:cNvPicPr>
            <a:picLocks noChangeAspect="1"/>
          </p:cNvPicPr>
          <p:nvPr/>
        </p:nvPicPr>
        <p:blipFill>
          <a:blip r:embed="rId6"/>
          <a:stretch>
            <a:fillRect/>
          </a:stretch>
        </p:blipFill>
        <p:spPr>
          <a:xfrm>
            <a:off x="2494765" y="3524893"/>
            <a:ext cx="1193657" cy="1193657"/>
          </a:xfrm>
          <a:prstGeom prst="roundRect">
            <a:avLst>
              <a:gd name="adj" fmla="val 8060"/>
            </a:avLst>
          </a:prstGeom>
        </p:spPr>
      </p:pic>
      <p:pic>
        <p:nvPicPr>
          <p:cNvPr id="7" name="Picture 6">
            <a:extLst>
              <a:ext uri="{FF2B5EF4-FFF2-40B4-BE49-F238E27FC236}">
                <a16:creationId xmlns:a16="http://schemas.microsoft.com/office/drawing/2014/main" id="{D40331E4-911D-5447-B7BB-0E9C62A3608A}"/>
              </a:ext>
            </a:extLst>
          </p:cNvPr>
          <p:cNvPicPr>
            <a:picLocks noChangeAspect="1"/>
          </p:cNvPicPr>
          <p:nvPr/>
        </p:nvPicPr>
        <p:blipFill>
          <a:blip r:embed="rId7"/>
          <a:stretch>
            <a:fillRect/>
          </a:stretch>
        </p:blipFill>
        <p:spPr>
          <a:xfrm>
            <a:off x="1382733" y="3472665"/>
            <a:ext cx="1207212" cy="1207212"/>
          </a:xfrm>
          <a:prstGeom prst="roundRect">
            <a:avLst>
              <a:gd name="adj" fmla="val 10710"/>
            </a:avLst>
          </a:prstGeom>
        </p:spPr>
      </p:pic>
      <p:pic>
        <p:nvPicPr>
          <p:cNvPr id="10" name="Picture 9">
            <a:extLst>
              <a:ext uri="{FF2B5EF4-FFF2-40B4-BE49-F238E27FC236}">
                <a16:creationId xmlns:a16="http://schemas.microsoft.com/office/drawing/2014/main" id="{9EC18C02-414A-7849-A16E-819FC3018EA4}"/>
              </a:ext>
            </a:extLst>
          </p:cNvPr>
          <p:cNvPicPr>
            <a:picLocks noChangeAspect="1"/>
          </p:cNvPicPr>
          <p:nvPr/>
        </p:nvPicPr>
        <p:blipFill>
          <a:blip r:embed="rId8"/>
          <a:stretch>
            <a:fillRect/>
          </a:stretch>
        </p:blipFill>
        <p:spPr>
          <a:xfrm>
            <a:off x="4864672" y="3642755"/>
            <a:ext cx="1854628" cy="1602699"/>
          </a:xfrm>
          <a:prstGeom prst="rect">
            <a:avLst/>
          </a:prstGeom>
        </p:spPr>
      </p:pic>
      <p:pic>
        <p:nvPicPr>
          <p:cNvPr id="9" name="Picture 8">
            <a:extLst>
              <a:ext uri="{FF2B5EF4-FFF2-40B4-BE49-F238E27FC236}">
                <a16:creationId xmlns:a16="http://schemas.microsoft.com/office/drawing/2014/main" id="{F60B162E-6947-2648-88D0-6B02D64F9C2D}"/>
              </a:ext>
            </a:extLst>
          </p:cNvPr>
          <p:cNvPicPr>
            <a:picLocks noChangeAspect="1"/>
          </p:cNvPicPr>
          <p:nvPr/>
        </p:nvPicPr>
        <p:blipFill>
          <a:blip r:embed="rId9"/>
          <a:stretch>
            <a:fillRect/>
          </a:stretch>
        </p:blipFill>
        <p:spPr>
          <a:xfrm>
            <a:off x="3937714" y="3467401"/>
            <a:ext cx="1558961" cy="1573856"/>
          </a:xfrm>
          <a:prstGeom prst="roundRect">
            <a:avLst>
              <a:gd name="adj" fmla="val 10077"/>
            </a:avLst>
          </a:prstGeom>
        </p:spPr>
      </p:pic>
      <p:pic>
        <p:nvPicPr>
          <p:cNvPr id="11" name="Picture 10">
            <a:extLst>
              <a:ext uri="{FF2B5EF4-FFF2-40B4-BE49-F238E27FC236}">
                <a16:creationId xmlns:a16="http://schemas.microsoft.com/office/drawing/2014/main" id="{13A4544A-E104-B846-AB64-9DA901C16C84}"/>
              </a:ext>
            </a:extLst>
          </p:cNvPr>
          <p:cNvPicPr>
            <a:picLocks noChangeAspect="1"/>
          </p:cNvPicPr>
          <p:nvPr/>
        </p:nvPicPr>
        <p:blipFill>
          <a:blip r:embed="rId10"/>
          <a:stretch>
            <a:fillRect/>
          </a:stretch>
        </p:blipFill>
        <p:spPr>
          <a:xfrm>
            <a:off x="6914507" y="3616050"/>
            <a:ext cx="1967929" cy="13173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295275"/>
            <a:ext cx="10515600" cy="5172075"/>
          </a:xfrm>
        </p:spPr>
        <p:txBody>
          <a:bodyPr>
            <a:normAutofit/>
          </a:bodyPr>
          <a:lstStyle/>
          <a:p>
            <a:pPr algn="ctr"/>
            <a:r>
              <a:rPr lang="en-US" b="1" dirty="0">
                <a:solidFill>
                  <a:srgbClr val="FF0000"/>
                </a:solidFill>
              </a:rPr>
              <a:t>Designing and Optimizing Embedded Systems </a:t>
            </a:r>
            <a:r>
              <a:rPr lang="en-US" b="1" dirty="0">
                <a:solidFill>
                  <a:schemeClr val="accent5">
                    <a:lumMod val="75000"/>
                  </a:schemeClr>
                </a:solidFill>
              </a:rPr>
              <a:t>(Signal/Image/Video Processing) Applications on SoC </a:t>
            </a:r>
            <a:endParaRPr lang="en-US" dirty="0"/>
          </a:p>
        </p:txBody>
      </p:sp>
      <p:sp>
        <p:nvSpPr>
          <p:cNvPr id="3" name="Footer Placeholder 2">
            <a:extLst>
              <a:ext uri="{FF2B5EF4-FFF2-40B4-BE49-F238E27FC236}">
                <a16:creationId xmlns:a16="http://schemas.microsoft.com/office/drawing/2014/main" id="{49936280-9C3E-0C4A-AA4B-74E0D63385A3}"/>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to expect from WES 237B?</a:t>
            </a:r>
          </a:p>
        </p:txBody>
      </p:sp>
      <p:sp>
        <p:nvSpPr>
          <p:cNvPr id="3" name="Content Placeholder 2"/>
          <p:cNvSpPr>
            <a:spLocks noGrp="1"/>
          </p:cNvSpPr>
          <p:nvPr>
            <p:ph idx="1"/>
          </p:nvPr>
        </p:nvSpPr>
        <p:spPr/>
        <p:txBody>
          <a:bodyPr>
            <a:normAutofit/>
          </a:bodyPr>
          <a:lstStyle/>
          <a:p>
            <a:r>
              <a:rPr lang="en-US" dirty="0"/>
              <a:t>Goal 1: Optimization/Performance measurement of emerging applications on a </a:t>
            </a:r>
            <a:r>
              <a:rPr lang="en-US" dirty="0" err="1"/>
              <a:t>SoC</a:t>
            </a:r>
            <a:endParaRPr lang="en-US" dirty="0"/>
          </a:p>
          <a:p>
            <a:pPr lvl="1"/>
            <a:r>
              <a:rPr lang="en-US" dirty="0"/>
              <a:t>Software optimization for </a:t>
            </a:r>
            <a:r>
              <a:rPr lang="en-US" dirty="0" err="1"/>
              <a:t>SoC</a:t>
            </a:r>
            <a:r>
              <a:rPr lang="en-US" dirty="0"/>
              <a:t> (pipelining, unrolling, multi-threading), blocking, memory optimizations </a:t>
            </a:r>
          </a:p>
          <a:p>
            <a:r>
              <a:rPr lang="en-US" dirty="0"/>
              <a:t>Goal 2: Understanding Parallel Programming Paradigms and Parallel Patterns </a:t>
            </a:r>
          </a:p>
          <a:p>
            <a:pPr lvl="1"/>
            <a:r>
              <a:rPr lang="en-US" dirty="0"/>
              <a:t>Understanding parallel programming using emerging applications (covers some case studies using computer vision/image processing applications) </a:t>
            </a:r>
          </a:p>
        </p:txBody>
      </p:sp>
      <p:sp>
        <p:nvSpPr>
          <p:cNvPr id="4" name="Footer Placeholder 3">
            <a:extLst>
              <a:ext uri="{FF2B5EF4-FFF2-40B4-BE49-F238E27FC236}">
                <a16:creationId xmlns:a16="http://schemas.microsoft.com/office/drawing/2014/main" id="{AB6D45C9-910A-474F-82F2-20486B3F83BB}"/>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and Grading Policy</a:t>
            </a:r>
          </a:p>
        </p:txBody>
      </p:sp>
      <p:sp>
        <p:nvSpPr>
          <p:cNvPr id="3" name="Content Placeholder 2"/>
          <p:cNvSpPr>
            <a:spLocks noGrp="1"/>
          </p:cNvSpPr>
          <p:nvPr>
            <p:ph idx="1"/>
          </p:nvPr>
        </p:nvSpPr>
        <p:spPr>
          <a:xfrm>
            <a:off x="838200" y="1468573"/>
            <a:ext cx="10515600" cy="4821405"/>
          </a:xfrm>
        </p:spPr>
        <p:txBody>
          <a:bodyPr>
            <a:normAutofit/>
          </a:bodyPr>
          <a:lstStyle/>
          <a:p>
            <a:pPr>
              <a:buFont typeface="Wingdings" pitchFamily="2" charset="2"/>
              <a:buChar char="q"/>
            </a:pPr>
            <a:r>
              <a:rPr lang="en-US" b="1" dirty="0"/>
              <a:t> Grading</a:t>
            </a:r>
            <a:endParaRPr lang="en-US" dirty="0"/>
          </a:p>
          <a:p>
            <a:pPr lvl="1">
              <a:buFont typeface="Wingdings" pitchFamily="2" charset="2"/>
              <a:buChar char="q"/>
            </a:pPr>
            <a:r>
              <a:rPr lang="en-US" dirty="0"/>
              <a:t> </a:t>
            </a:r>
            <a:r>
              <a:rPr lang="en-US" u="sng" dirty="0"/>
              <a:t>Student group research and participation: 30%</a:t>
            </a:r>
          </a:p>
          <a:p>
            <a:pPr lvl="2">
              <a:buFont typeface="Wingdings" pitchFamily="2" charset="2"/>
              <a:buChar char="q"/>
            </a:pPr>
            <a:r>
              <a:rPr lang="en-US" dirty="0"/>
              <a:t> Class participation 10%</a:t>
            </a:r>
          </a:p>
          <a:p>
            <a:pPr lvl="2">
              <a:buFont typeface="Wingdings" pitchFamily="2" charset="2"/>
              <a:buChar char="q"/>
            </a:pPr>
            <a:r>
              <a:rPr lang="en-US" dirty="0"/>
              <a:t> Group research and presentation 20% </a:t>
            </a:r>
          </a:p>
          <a:p>
            <a:pPr lvl="1">
              <a:buFont typeface="Wingdings" pitchFamily="2" charset="2"/>
              <a:buChar char="q"/>
            </a:pPr>
            <a:r>
              <a:rPr lang="en-US" dirty="0"/>
              <a:t> </a:t>
            </a:r>
            <a:r>
              <a:rPr lang="en-US" u="sng" dirty="0"/>
              <a:t>Assignments : 70%</a:t>
            </a:r>
          </a:p>
          <a:p>
            <a:pPr lvl="2">
              <a:buFont typeface="Wingdings" pitchFamily="2" charset="2"/>
              <a:buChar char="q"/>
            </a:pPr>
            <a:r>
              <a:rPr lang="en-US" dirty="0"/>
              <a:t> Assignment 1: 10%</a:t>
            </a:r>
          </a:p>
          <a:p>
            <a:pPr lvl="2">
              <a:buFont typeface="Wingdings" pitchFamily="2" charset="2"/>
              <a:buChar char="q"/>
            </a:pPr>
            <a:r>
              <a:rPr lang="en-US" dirty="0"/>
              <a:t> Assignment 2 to 5 : 15%</a:t>
            </a:r>
          </a:p>
          <a:p>
            <a:pPr>
              <a:buNone/>
            </a:pPr>
            <a:endParaRPr lang="en-US" dirty="0"/>
          </a:p>
          <a:p>
            <a:pPr lvl="1">
              <a:buFont typeface="Wingdings" pitchFamily="2" charset="2"/>
              <a:buChar char="q"/>
            </a:pPr>
            <a:r>
              <a:rPr lang="en-US" dirty="0"/>
              <a:t> Assignments are for groups of 2</a:t>
            </a:r>
          </a:p>
          <a:p>
            <a:pPr lvl="1">
              <a:buFont typeface="Wingdings" pitchFamily="2" charset="2"/>
              <a:buChar char="q"/>
            </a:pPr>
            <a:r>
              <a:rPr lang="en-US" dirty="0"/>
              <a:t> Group presentations are for </a:t>
            </a:r>
            <a:r>
              <a:rPr lang="en-US" i="1" dirty="0"/>
              <a:t>different </a:t>
            </a:r>
            <a:r>
              <a:rPr lang="en-US" dirty="0"/>
              <a:t>group of 2 — network! </a:t>
            </a:r>
            <a:r>
              <a:rPr lang="en-US" dirty="0">
                <a:sym typeface="Wingdings" pitchFamily="2" charset="2"/>
              </a:rPr>
              <a:t> </a:t>
            </a:r>
            <a:endParaRPr lang="en-US" dirty="0"/>
          </a:p>
          <a:p>
            <a:pPr lvl="1">
              <a:buFont typeface="Wingdings" pitchFamily="2" charset="2"/>
              <a:buChar char="q"/>
            </a:pPr>
            <a:r>
              <a:rPr lang="en-US" dirty="0"/>
              <a:t> No show up/being late: </a:t>
            </a:r>
            <a:r>
              <a:rPr lang="en-US" b="1" dirty="0">
                <a:solidFill>
                  <a:srgbClr val="FF0000"/>
                </a:solidFill>
              </a:rPr>
              <a:t>-5% </a:t>
            </a:r>
            <a:r>
              <a:rPr lang="en-US" dirty="0"/>
              <a:t>from your grade (need to get explicitly permission) each occasion (preferably in advance, but life happens) </a:t>
            </a:r>
          </a:p>
          <a:p>
            <a:endParaRPr lang="en-US" dirty="0"/>
          </a:p>
        </p:txBody>
      </p:sp>
      <p:sp>
        <p:nvSpPr>
          <p:cNvPr id="4" name="Footer Placeholder 3">
            <a:extLst>
              <a:ext uri="{FF2B5EF4-FFF2-40B4-BE49-F238E27FC236}">
                <a16:creationId xmlns:a16="http://schemas.microsoft.com/office/drawing/2014/main" id="{6A04C63B-5CAA-5C4B-A024-CE740E68A70A}"/>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Research Presentation (~50 minutes)</a:t>
            </a:r>
          </a:p>
        </p:txBody>
      </p:sp>
      <p:sp>
        <p:nvSpPr>
          <p:cNvPr id="3" name="Content Placeholder 2"/>
          <p:cNvSpPr>
            <a:spLocks noGrp="1"/>
          </p:cNvSpPr>
          <p:nvPr>
            <p:ph idx="1"/>
          </p:nvPr>
        </p:nvSpPr>
        <p:spPr/>
        <p:txBody>
          <a:bodyPr>
            <a:normAutofit fontScale="92500"/>
          </a:bodyPr>
          <a:lstStyle/>
          <a:p>
            <a:pPr>
              <a:buFont typeface="Wingdings" pitchFamily="2" charset="2"/>
              <a:buChar char="q"/>
            </a:pPr>
            <a:r>
              <a:rPr lang="en-US" b="1" i="1" dirty="0"/>
              <a:t>Content</a:t>
            </a:r>
            <a:r>
              <a:rPr lang="en-US" dirty="0"/>
              <a:t>: How well your presentation covers the given topic (specific materials/papers will be given)?</a:t>
            </a:r>
            <a:r>
              <a:rPr lang="en-US" dirty="0">
                <a:sym typeface="Wingdings" pitchFamily="2" charset="2"/>
              </a:rPr>
              <a:t>5%</a:t>
            </a:r>
          </a:p>
          <a:p>
            <a:pPr>
              <a:buFont typeface="Wingdings" pitchFamily="2" charset="2"/>
              <a:buChar char="q"/>
            </a:pPr>
            <a:r>
              <a:rPr lang="en-US" b="1" i="1" dirty="0"/>
              <a:t>Presentation</a:t>
            </a:r>
            <a:r>
              <a:rPr lang="en-US" dirty="0"/>
              <a:t>: How you are presenting the material to audience of a wide background in an allocated time?</a:t>
            </a:r>
            <a:r>
              <a:rPr lang="en-US" dirty="0">
                <a:sym typeface="Wingdings" pitchFamily="2" charset="2"/>
              </a:rPr>
              <a:t> 5%</a:t>
            </a:r>
          </a:p>
          <a:p>
            <a:pPr>
              <a:buFont typeface="Wingdings" pitchFamily="2" charset="2"/>
              <a:buChar char="q"/>
            </a:pPr>
            <a:r>
              <a:rPr lang="en-US" b="1" i="1" dirty="0"/>
              <a:t>Discussion and Future Directions /Questions</a:t>
            </a:r>
            <a:r>
              <a:rPr lang="en-US" dirty="0"/>
              <a:t>: Leading the discussion (discussing </a:t>
            </a:r>
            <a:r>
              <a:rPr lang="en-US" u="sng" dirty="0"/>
              <a:t>pros/cons</a:t>
            </a:r>
            <a:r>
              <a:rPr lang="en-US" dirty="0"/>
              <a:t>) of the technology including benefits, current technological challenges/limitations and opportunities, </a:t>
            </a:r>
            <a:r>
              <a:rPr lang="en-US" i="1" u="sng" dirty="0"/>
              <a:t>how this work is different than previous ones (what are the main contributions)?</a:t>
            </a:r>
            <a:r>
              <a:rPr lang="en-US" dirty="0">
                <a:sym typeface="Wingdings" pitchFamily="2" charset="2"/>
              </a:rPr>
              <a:t>10%</a:t>
            </a:r>
          </a:p>
          <a:p>
            <a:pPr lvl="1">
              <a:buFont typeface="Wingdings" pitchFamily="2" charset="2"/>
              <a:buChar char="q"/>
            </a:pPr>
            <a:r>
              <a:rPr lang="en-US" dirty="0">
                <a:sym typeface="Wingdings" pitchFamily="2" charset="2"/>
              </a:rPr>
              <a:t>Instructors/TAs/students will ask questions &amp; participate in the discussion</a:t>
            </a:r>
          </a:p>
          <a:p>
            <a:pPr>
              <a:buFont typeface="Wingdings" pitchFamily="2" charset="2"/>
              <a:buChar char="q"/>
            </a:pPr>
            <a:r>
              <a:rPr lang="en-US" dirty="0">
                <a:sym typeface="Wingdings" pitchFamily="2" charset="2"/>
              </a:rPr>
              <a:t>Logistics </a:t>
            </a:r>
            <a:endParaRPr lang="en-US" dirty="0"/>
          </a:p>
          <a:p>
            <a:pPr lvl="1"/>
            <a:r>
              <a:rPr lang="en-US" dirty="0"/>
              <a:t>Send me the outline of your presentation at least a week before the class </a:t>
            </a:r>
          </a:p>
          <a:p>
            <a:pPr lvl="1"/>
            <a:r>
              <a:rPr lang="en-US" dirty="0"/>
              <a:t>Discuss/send me the  (close to final) presentation 2 days before the class. </a:t>
            </a:r>
          </a:p>
          <a:p>
            <a:endParaRPr lang="en-US" dirty="0"/>
          </a:p>
        </p:txBody>
      </p:sp>
      <p:sp>
        <p:nvSpPr>
          <p:cNvPr id="4" name="Footer Placeholder 3">
            <a:extLst>
              <a:ext uri="{FF2B5EF4-FFF2-40B4-BE49-F238E27FC236}">
                <a16:creationId xmlns:a16="http://schemas.microsoft.com/office/drawing/2014/main" id="{BD62278D-52B8-CA42-90C8-86604696D318}"/>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Group Presentation Topics (Tentative)</a:t>
            </a:r>
          </a:p>
        </p:txBody>
      </p:sp>
      <p:sp>
        <p:nvSpPr>
          <p:cNvPr id="3" name="Content Placeholder 2"/>
          <p:cNvSpPr>
            <a:spLocks noGrp="1"/>
          </p:cNvSpPr>
          <p:nvPr>
            <p:ph idx="1"/>
          </p:nvPr>
        </p:nvSpPr>
        <p:spPr>
          <a:xfrm>
            <a:off x="838200" y="1355558"/>
            <a:ext cx="10515600" cy="5137316"/>
          </a:xfrm>
        </p:spPr>
        <p:txBody>
          <a:bodyPr>
            <a:normAutofit fontScale="55000" lnSpcReduction="20000"/>
          </a:bodyPr>
          <a:lstStyle/>
          <a:p>
            <a:pPr>
              <a:buFont typeface="Wingdings" pitchFamily="2" charset="2"/>
              <a:buChar char="q"/>
            </a:pPr>
            <a:r>
              <a:rPr lang="en-US" dirty="0"/>
              <a:t>Emerging Memory Technologies  &amp; in-memory computing</a:t>
            </a:r>
          </a:p>
          <a:p>
            <a:pPr lvl="1">
              <a:buFont typeface="Wingdings" pitchFamily="2" charset="2"/>
              <a:buChar char="q"/>
            </a:pPr>
            <a:r>
              <a:rPr lang="en-US" dirty="0">
                <a:hlinkClick r:id="rId2"/>
              </a:rPr>
              <a:t>https://emai19.sites.stanford.edu/workshop-presentations</a:t>
            </a:r>
            <a:r>
              <a:rPr lang="en-US" dirty="0"/>
              <a:t> </a:t>
            </a:r>
          </a:p>
          <a:p>
            <a:pPr lvl="1">
              <a:buFont typeface="Wingdings" pitchFamily="2" charset="2"/>
              <a:buChar char="q"/>
            </a:pPr>
            <a:r>
              <a:rPr lang="en-US" dirty="0"/>
              <a:t>Phase Change Memory</a:t>
            </a:r>
          </a:p>
          <a:p>
            <a:pPr>
              <a:buFont typeface="Wingdings" pitchFamily="2" charset="2"/>
              <a:buChar char="q"/>
            </a:pPr>
            <a:r>
              <a:rPr lang="en-US" dirty="0"/>
              <a:t>Emerging Processing Technologies </a:t>
            </a:r>
          </a:p>
          <a:p>
            <a:pPr lvl="1">
              <a:buFont typeface="Wingdings" pitchFamily="2" charset="2"/>
              <a:buChar char="q"/>
            </a:pPr>
            <a:r>
              <a:rPr lang="en-US" dirty="0"/>
              <a:t>Optical computing </a:t>
            </a:r>
            <a:r>
              <a:rPr lang="en-US" dirty="0">
                <a:hlinkClick r:id="rId3"/>
              </a:rPr>
              <a:t>https://lighton.ai/</a:t>
            </a:r>
            <a:r>
              <a:rPr lang="en-US" dirty="0"/>
              <a:t>, </a:t>
            </a:r>
            <a:r>
              <a:rPr lang="en-US" dirty="0">
                <a:hlinkClick r:id="rId4"/>
              </a:rPr>
              <a:t>https://lightmatter.co/</a:t>
            </a:r>
            <a:r>
              <a:rPr lang="en-US" dirty="0"/>
              <a:t>, </a:t>
            </a:r>
            <a:r>
              <a:rPr lang="en-US" dirty="0">
                <a:hlinkClick r:id="rId5"/>
              </a:rPr>
              <a:t>https://www.optalysys.com/</a:t>
            </a:r>
            <a:endParaRPr lang="en-US" dirty="0"/>
          </a:p>
          <a:p>
            <a:pPr>
              <a:buFont typeface="Wingdings" pitchFamily="2" charset="2"/>
              <a:buChar char="q"/>
            </a:pPr>
            <a:r>
              <a:rPr lang="en-US" dirty="0"/>
              <a:t>Efficient Deep Learning Hardware/Software Architectures </a:t>
            </a:r>
          </a:p>
          <a:p>
            <a:pPr lvl="1">
              <a:buFont typeface="Wingdings" pitchFamily="2" charset="2"/>
              <a:buChar char="q"/>
            </a:pPr>
            <a:r>
              <a:rPr lang="en-US" dirty="0" err="1"/>
              <a:t>Sze</a:t>
            </a:r>
            <a:r>
              <a:rPr lang="en-US" dirty="0"/>
              <a:t>, Vivienne, et al. "Hardware for machine learning: Challenges and opportunities." </a:t>
            </a:r>
            <a:r>
              <a:rPr lang="en-US" i="1" dirty="0"/>
              <a:t>2017 IEEE Custom Integrated Circuits Conference (CICC)</a:t>
            </a:r>
            <a:r>
              <a:rPr lang="en-US" dirty="0"/>
              <a:t>. IEEE, 2017. </a:t>
            </a:r>
            <a:r>
              <a:rPr lang="en-US" u="sng" dirty="0">
                <a:hlinkClick r:id="rId6"/>
              </a:rPr>
              <a:t>https://arxiv.org/pdf/1612.07625.pdf</a:t>
            </a:r>
            <a:endParaRPr lang="en-US" dirty="0"/>
          </a:p>
          <a:p>
            <a:pPr lvl="1">
              <a:buFont typeface="Wingdings" pitchFamily="2" charset="2"/>
              <a:buChar char="q"/>
            </a:pPr>
            <a:r>
              <a:rPr lang="en-US" dirty="0">
                <a:hlinkClick r:id="rId7"/>
              </a:rPr>
              <a:t>https://cs217.stanford.edu/</a:t>
            </a:r>
            <a:endParaRPr lang="en-US" dirty="0"/>
          </a:p>
          <a:p>
            <a:pPr lvl="1">
              <a:buFont typeface="Wingdings" pitchFamily="2" charset="2"/>
              <a:buChar char="q"/>
            </a:pPr>
            <a:r>
              <a:rPr lang="en-US" dirty="0"/>
              <a:t>Han, Song, et al. "EIE: efficient inference engine on compressed deep neural network." </a:t>
            </a:r>
            <a:r>
              <a:rPr lang="en-US" i="1" dirty="0"/>
              <a:t>ACM SIGARCH Computer Architecture News</a:t>
            </a:r>
            <a:r>
              <a:rPr lang="en-US" dirty="0"/>
              <a:t> 44.3 (2016): 243-254. </a:t>
            </a:r>
            <a:r>
              <a:rPr lang="en-US" u="sng" dirty="0">
                <a:hlinkClick r:id="rId8"/>
              </a:rPr>
              <a:t>https://arxiv.org/pdf/1602.01528.pdf</a:t>
            </a:r>
            <a:endParaRPr lang="en-US" dirty="0"/>
          </a:p>
          <a:p>
            <a:pPr lvl="1">
              <a:buFont typeface="Wingdings" pitchFamily="2" charset="2"/>
              <a:buChar char="q"/>
            </a:pPr>
            <a:r>
              <a:rPr lang="en-US" dirty="0" err="1"/>
              <a:t>Gamboa</a:t>
            </a:r>
            <a:r>
              <a:rPr lang="en-US" dirty="0"/>
              <a:t>, Noah, et al. "Campfire: Compressible, Regularization-Free, Structured Sparse Training for Hardware Accelerators." </a:t>
            </a:r>
            <a:r>
              <a:rPr lang="en-US" i="1" dirty="0" err="1"/>
              <a:t>arXiv</a:t>
            </a:r>
            <a:r>
              <a:rPr lang="en-US" i="1" dirty="0"/>
              <a:t> preprint arXiv:2001.03253</a:t>
            </a:r>
            <a:r>
              <a:rPr lang="en-US" dirty="0"/>
              <a:t> (2020) </a:t>
            </a:r>
            <a:r>
              <a:rPr lang="en-US" u="sng" dirty="0">
                <a:hlinkClick r:id="rId9"/>
              </a:rPr>
              <a:t>https://arxiv.org/pdf/2001.03253.pdf</a:t>
            </a:r>
            <a:r>
              <a:rPr lang="en-US" dirty="0"/>
              <a:t> </a:t>
            </a:r>
          </a:p>
          <a:p>
            <a:pPr lvl="1">
              <a:buFont typeface="Wingdings" pitchFamily="2" charset="2"/>
              <a:buChar char="q"/>
            </a:pPr>
            <a:r>
              <a:rPr lang="en-US" dirty="0"/>
              <a:t>Yao, </a:t>
            </a:r>
            <a:r>
              <a:rPr lang="en-US" dirty="0" err="1"/>
              <a:t>Shuocaho</a:t>
            </a:r>
            <a:r>
              <a:rPr lang="en-US" dirty="0"/>
              <a:t>, et al. “</a:t>
            </a:r>
            <a:r>
              <a:rPr lang="en-US" dirty="0" err="1"/>
              <a:t>DeepIoT</a:t>
            </a:r>
            <a:r>
              <a:rPr lang="en-US" dirty="0"/>
              <a:t>: Compressing Deep Neural Network Structures for Sensing Systems with a Compressor-Critic Framework.” </a:t>
            </a:r>
            <a:r>
              <a:rPr lang="en-US" dirty="0">
                <a:hlinkClick r:id="rId10"/>
              </a:rPr>
              <a:t>https://dl.acm.org/doi/abs/10.1145/3131672.3131675</a:t>
            </a:r>
            <a:r>
              <a:rPr lang="en-US" dirty="0"/>
              <a:t> </a:t>
            </a:r>
          </a:p>
          <a:p>
            <a:pPr>
              <a:buFont typeface="Wingdings" pitchFamily="2" charset="2"/>
              <a:buChar char="q"/>
            </a:pPr>
            <a:r>
              <a:rPr lang="en-US" dirty="0"/>
              <a:t>Emerging Parallel Programming Systems of Parallel Architectures</a:t>
            </a:r>
          </a:p>
          <a:p>
            <a:pPr lvl="1">
              <a:buFont typeface="Wingdings" pitchFamily="2" charset="2"/>
              <a:buChar char="q"/>
            </a:pPr>
            <a:r>
              <a:rPr lang="en-US" dirty="0"/>
              <a:t>Lai, Yi-Hsiang, et al. "</a:t>
            </a:r>
            <a:r>
              <a:rPr lang="en-US" dirty="0" err="1"/>
              <a:t>HeteroCL</a:t>
            </a:r>
            <a:r>
              <a:rPr lang="en-US" dirty="0"/>
              <a:t>: A multi-paradigm programming infrastructure for software-defined reconfigurable computing." </a:t>
            </a:r>
            <a:r>
              <a:rPr lang="en-US" i="1" dirty="0"/>
              <a:t>Proceedings of the 2019 ACM/SIGDA International Symposium on Field-Programmable Gate Arrays</a:t>
            </a:r>
            <a:r>
              <a:rPr lang="en-US" dirty="0"/>
              <a:t>. 2019.</a:t>
            </a:r>
          </a:p>
          <a:p>
            <a:pPr lvl="1">
              <a:buFont typeface="Wingdings" pitchFamily="2" charset="2"/>
              <a:buChar char="q"/>
            </a:pPr>
            <a:r>
              <a:rPr lang="en-US" dirty="0"/>
              <a:t>Li, Tzu-Mao, et al. "Differentiable programming for image processing and deep learning in Halide." </a:t>
            </a:r>
            <a:r>
              <a:rPr lang="en-US" i="1" dirty="0"/>
              <a:t>ACM Transactions on Graphics (TOG)</a:t>
            </a:r>
            <a:r>
              <a:rPr lang="en-US" dirty="0"/>
              <a:t> 37.4 (2018): 1-13.</a:t>
            </a:r>
          </a:p>
          <a:p>
            <a:pPr>
              <a:buFont typeface="Wingdings" pitchFamily="2" charset="2"/>
              <a:buChar char="q"/>
            </a:pPr>
            <a:r>
              <a:rPr lang="en-US" dirty="0"/>
              <a:t>Emerging Sensor Technologies and Enabling Applications  </a:t>
            </a:r>
          </a:p>
          <a:p>
            <a:pPr lvl="1">
              <a:buFont typeface="Wingdings" pitchFamily="2" charset="2"/>
              <a:buChar char="q"/>
            </a:pPr>
            <a:r>
              <a:rPr lang="en-US" dirty="0">
                <a:hlinkClick r:id="rId11"/>
              </a:rPr>
              <a:t>Dynamic Vision Sensor</a:t>
            </a:r>
          </a:p>
          <a:p>
            <a:pPr lvl="2">
              <a:buFont typeface="Wingdings" pitchFamily="2" charset="2"/>
              <a:buChar char="q"/>
            </a:pPr>
            <a:r>
              <a:rPr lang="en-US" dirty="0">
                <a:hlinkClick r:id="rId11"/>
              </a:rPr>
              <a:t>http://rpg.ifi.uzh.ch/CVPR19_event_vision_workshop.html</a:t>
            </a:r>
            <a:endParaRPr lang="en-US" dirty="0"/>
          </a:p>
          <a:p>
            <a:pPr lvl="1">
              <a:buFont typeface="Wingdings" pitchFamily="2" charset="2"/>
              <a:buChar char="q"/>
            </a:pPr>
            <a:r>
              <a:rPr lang="en-US" dirty="0"/>
              <a:t>Processing inside the sensor</a:t>
            </a:r>
          </a:p>
          <a:p>
            <a:pPr lvl="2">
              <a:buFont typeface="Wingdings" pitchFamily="2" charset="2"/>
              <a:buChar char="q"/>
            </a:pPr>
            <a:r>
              <a:rPr lang="en-US" dirty="0"/>
              <a:t>Sony IMX 500 </a:t>
            </a:r>
            <a:r>
              <a:rPr lang="en-US" dirty="0">
                <a:hlinkClick r:id="rId12"/>
              </a:rPr>
              <a:t>https://www.cinema5d.com/sony-imx500-worlds-ai-image-sensor-announced/</a:t>
            </a:r>
            <a:r>
              <a:rPr lang="en-US" dirty="0"/>
              <a:t> </a:t>
            </a:r>
          </a:p>
        </p:txBody>
      </p:sp>
      <p:sp>
        <p:nvSpPr>
          <p:cNvPr id="4" name="Footer Placeholder 3">
            <a:extLst>
              <a:ext uri="{FF2B5EF4-FFF2-40B4-BE49-F238E27FC236}">
                <a16:creationId xmlns:a16="http://schemas.microsoft.com/office/drawing/2014/main" id="{69D8FC60-C7AE-954D-AE25-611B07C2B4F5}"/>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WES 237B  does not teach you C!</a:t>
            </a:r>
          </a:p>
        </p:txBody>
      </p:sp>
      <p:sp>
        <p:nvSpPr>
          <p:cNvPr id="3" name="Content Placeholder 2"/>
          <p:cNvSpPr>
            <a:spLocks noGrp="1"/>
          </p:cNvSpPr>
          <p:nvPr>
            <p:ph idx="1"/>
          </p:nvPr>
        </p:nvSpPr>
        <p:spPr/>
        <p:txBody>
          <a:bodyPr/>
          <a:lstStyle/>
          <a:p>
            <a:r>
              <a:rPr lang="en-US" dirty="0"/>
              <a:t>We do not teach you basics of C! </a:t>
            </a:r>
          </a:p>
          <a:p>
            <a:pPr lvl="1"/>
            <a:r>
              <a:rPr lang="en-US" dirty="0"/>
              <a:t>Although, we cover advanced concepts and optimizations </a:t>
            </a:r>
          </a:p>
          <a:p>
            <a:r>
              <a:rPr lang="en-US" dirty="0"/>
              <a:t>We will try to help you </a:t>
            </a:r>
          </a:p>
          <a:p>
            <a:r>
              <a:rPr lang="en-US" dirty="0"/>
              <a:t>You are expected to catch up if you do not have C programming background</a:t>
            </a:r>
          </a:p>
          <a:p>
            <a:pPr lvl="1"/>
            <a:r>
              <a:rPr lang="en-US" dirty="0"/>
              <a:t>Assignment 1 (part two) is about C programming</a:t>
            </a:r>
          </a:p>
        </p:txBody>
      </p:sp>
      <p:sp>
        <p:nvSpPr>
          <p:cNvPr id="4" name="Footer Placeholder 3">
            <a:extLst>
              <a:ext uri="{FF2B5EF4-FFF2-40B4-BE49-F238E27FC236}">
                <a16:creationId xmlns:a16="http://schemas.microsoft.com/office/drawing/2014/main" id="{2317AF24-56AD-B549-B582-25955400C724}"/>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a:t>
            </a: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Embedded Compute</a:t>
            </a:r>
            <a:br>
              <a:rPr lang="en-US" dirty="0"/>
            </a:br>
            <a:r>
              <a:rPr lang="en-US" dirty="0"/>
              <a:t>and </a:t>
            </a:r>
            <a:br>
              <a:rPr lang="en-US" dirty="0"/>
            </a:br>
            <a:r>
              <a:rPr lang="en-US" dirty="0"/>
              <a:t>Text Compression</a:t>
            </a: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Processors</a:t>
            </a:r>
          </a:p>
        </p:txBody>
      </p:sp>
      <p:sp>
        <p:nvSpPr>
          <p:cNvPr id="3" name="Content Placeholder 2"/>
          <p:cNvSpPr>
            <a:spLocks noGrp="1"/>
          </p:cNvSpPr>
          <p:nvPr>
            <p:ph idx="1"/>
          </p:nvPr>
        </p:nvSpPr>
        <p:spPr/>
        <p:txBody>
          <a:bodyPr/>
          <a:lstStyle/>
          <a:p>
            <a:r>
              <a:rPr lang="en-US" dirty="0"/>
              <a:t>ISA</a:t>
            </a:r>
          </a:p>
          <a:p>
            <a:pPr lvl="1"/>
            <a:r>
              <a:rPr lang="en-US" dirty="0"/>
              <a:t>A definition of instructions that a processor can execute </a:t>
            </a:r>
          </a:p>
          <a:p>
            <a:pPr lvl="1"/>
            <a:r>
              <a:rPr lang="en-US" dirty="0"/>
              <a:t>x86 is an ISA, many realization of x86</a:t>
            </a:r>
          </a:p>
          <a:p>
            <a:pPr lvl="1"/>
            <a:r>
              <a:rPr lang="en-US" dirty="0"/>
              <a:t>ARMv1, ARMv2,…ARMv7 are ISAs. </a:t>
            </a:r>
          </a:p>
          <a:p>
            <a:r>
              <a:rPr lang="en-US" dirty="0"/>
              <a:t>Realization or Chip (“Soft” or “Hard” cores)</a:t>
            </a:r>
          </a:p>
        </p:txBody>
      </p:sp>
      <p:sp>
        <p:nvSpPr>
          <p:cNvPr id="4" name="Rounded Rectangle 3"/>
          <p:cNvSpPr/>
          <p:nvPr/>
        </p:nvSpPr>
        <p:spPr>
          <a:xfrm>
            <a:off x="1343891" y="3532906"/>
            <a:ext cx="5292436" cy="1233055"/>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Software</a:t>
            </a:r>
          </a:p>
        </p:txBody>
      </p:sp>
      <p:sp>
        <p:nvSpPr>
          <p:cNvPr id="5" name="Rounded Rectangle 4"/>
          <p:cNvSpPr/>
          <p:nvPr/>
        </p:nvSpPr>
        <p:spPr>
          <a:xfrm>
            <a:off x="1357745" y="5444840"/>
            <a:ext cx="5292436" cy="1233055"/>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Hardware</a:t>
            </a:r>
          </a:p>
        </p:txBody>
      </p:sp>
      <p:sp>
        <p:nvSpPr>
          <p:cNvPr id="6" name="Rectangle 5"/>
          <p:cNvSpPr/>
          <p:nvPr/>
        </p:nvSpPr>
        <p:spPr>
          <a:xfrm>
            <a:off x="429491" y="4890659"/>
            <a:ext cx="7412182" cy="457202"/>
          </a:xfrm>
          <a:prstGeom prst="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ISA</a:t>
            </a:r>
          </a:p>
        </p:txBody>
      </p:sp>
      <p:sp>
        <p:nvSpPr>
          <p:cNvPr id="7" name="Footer Placeholder 6">
            <a:extLst>
              <a:ext uri="{FF2B5EF4-FFF2-40B4-BE49-F238E27FC236}">
                <a16:creationId xmlns:a16="http://schemas.microsoft.com/office/drawing/2014/main" id="{AF4A5722-DE6A-1448-B77B-417A45494709}"/>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1C105-30CC-724A-976B-7EFEC1A00E11}"/>
              </a:ext>
            </a:extLst>
          </p:cNvPr>
          <p:cNvSpPr>
            <a:spLocks noGrp="1"/>
          </p:cNvSpPr>
          <p:nvPr>
            <p:ph type="title"/>
          </p:nvPr>
        </p:nvSpPr>
        <p:spPr>
          <a:xfrm>
            <a:off x="838200" y="252110"/>
            <a:ext cx="10515600" cy="894180"/>
          </a:xfrm>
        </p:spPr>
        <p:txBody>
          <a:bodyPr>
            <a:normAutofit fontScale="90000"/>
          </a:bodyPr>
          <a:lstStyle/>
          <a:p>
            <a:r>
              <a:rPr lang="en-US" dirty="0"/>
              <a:t>An Instruction Set Architecture is an </a:t>
            </a:r>
            <a:r>
              <a:rPr lang="en-US" dirty="0">
                <a:solidFill>
                  <a:srgbClr val="7030A0"/>
                </a:solidFill>
              </a:rPr>
              <a:t>abstraction</a:t>
            </a:r>
            <a:r>
              <a:rPr lang="en-US" dirty="0"/>
              <a:t> of a computational machine</a:t>
            </a:r>
          </a:p>
        </p:txBody>
      </p:sp>
      <p:sp>
        <p:nvSpPr>
          <p:cNvPr id="3" name="Content Placeholder 2">
            <a:extLst>
              <a:ext uri="{FF2B5EF4-FFF2-40B4-BE49-F238E27FC236}">
                <a16:creationId xmlns:a16="http://schemas.microsoft.com/office/drawing/2014/main" id="{176E8C94-EEFB-7A45-A9FD-9DDAB5BC3F92}"/>
              </a:ext>
            </a:extLst>
          </p:cNvPr>
          <p:cNvSpPr>
            <a:spLocks noGrp="1"/>
          </p:cNvSpPr>
          <p:nvPr>
            <p:ph idx="1"/>
          </p:nvPr>
        </p:nvSpPr>
        <p:spPr/>
        <p:txBody>
          <a:bodyPr/>
          <a:lstStyle/>
          <a:p>
            <a:r>
              <a:rPr lang="en-US" dirty="0"/>
              <a:t>An ISA is “the agreed-upon interface between all the software that runs on the machine and the hardware that executes it.”</a:t>
            </a:r>
          </a:p>
          <a:p>
            <a:endParaRPr lang="en-US" dirty="0"/>
          </a:p>
        </p:txBody>
      </p:sp>
      <p:sp>
        <p:nvSpPr>
          <p:cNvPr id="4" name="Rectangle 4">
            <a:extLst>
              <a:ext uri="{FF2B5EF4-FFF2-40B4-BE49-F238E27FC236}">
                <a16:creationId xmlns:a16="http://schemas.microsoft.com/office/drawing/2014/main" id="{A2D44502-F1EC-3D44-841A-2C06B524CDD8}"/>
              </a:ext>
            </a:extLst>
          </p:cNvPr>
          <p:cNvSpPr>
            <a:spLocks noChangeArrowheads="1"/>
          </p:cNvSpPr>
          <p:nvPr>
            <p:custDataLst>
              <p:tags r:id="rId1"/>
            </p:custDataLst>
          </p:nvPr>
        </p:nvSpPr>
        <p:spPr bwMode="auto">
          <a:xfrm>
            <a:off x="5540484" y="4099248"/>
            <a:ext cx="1186222"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102000"/>
              </a:lnSpc>
              <a:spcBef>
                <a:spcPct val="0"/>
              </a:spcBef>
              <a:buClrTx/>
              <a:buSzTx/>
              <a:buFontTx/>
              <a:buNone/>
            </a:pPr>
            <a:r>
              <a:rPr lang="en-US" altLang="en-US" sz="1800" b="1"/>
              <a:t>I/O system</a:t>
            </a:r>
          </a:p>
        </p:txBody>
      </p:sp>
      <p:sp>
        <p:nvSpPr>
          <p:cNvPr id="5" name="Rectangle 5">
            <a:extLst>
              <a:ext uri="{FF2B5EF4-FFF2-40B4-BE49-F238E27FC236}">
                <a16:creationId xmlns:a16="http://schemas.microsoft.com/office/drawing/2014/main" id="{51797B81-55E5-1347-8143-8AEA09636E35}"/>
              </a:ext>
            </a:extLst>
          </p:cNvPr>
          <p:cNvSpPr>
            <a:spLocks noChangeArrowheads="1"/>
          </p:cNvSpPr>
          <p:nvPr>
            <p:custDataLst>
              <p:tags r:id="rId2"/>
            </p:custDataLst>
          </p:nvPr>
        </p:nvSpPr>
        <p:spPr bwMode="auto">
          <a:xfrm>
            <a:off x="4041883" y="5127947"/>
            <a:ext cx="25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6" name="Rectangle 6">
            <a:extLst>
              <a:ext uri="{FF2B5EF4-FFF2-40B4-BE49-F238E27FC236}">
                <a16:creationId xmlns:a16="http://schemas.microsoft.com/office/drawing/2014/main" id="{658A05C0-8E27-5342-A4E9-AC7ADF72D6A9}"/>
              </a:ext>
            </a:extLst>
          </p:cNvPr>
          <p:cNvSpPr>
            <a:spLocks noChangeArrowheads="1"/>
          </p:cNvSpPr>
          <p:nvPr>
            <p:custDataLst>
              <p:tags r:id="rId3"/>
            </p:custDataLst>
          </p:nvPr>
        </p:nvSpPr>
        <p:spPr bwMode="auto">
          <a:xfrm>
            <a:off x="3724384" y="4099248"/>
            <a:ext cx="1590500"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102000"/>
              </a:lnSpc>
              <a:spcBef>
                <a:spcPct val="0"/>
              </a:spcBef>
              <a:buClrTx/>
              <a:buSzTx/>
              <a:buFontTx/>
              <a:buNone/>
            </a:pPr>
            <a:r>
              <a:rPr lang="en-US" altLang="en-US" sz="1800" b="1"/>
              <a:t>Instr. Set Proc.</a:t>
            </a:r>
          </a:p>
        </p:txBody>
      </p:sp>
      <p:sp>
        <p:nvSpPr>
          <p:cNvPr id="7" name="Rectangle 7">
            <a:extLst>
              <a:ext uri="{FF2B5EF4-FFF2-40B4-BE49-F238E27FC236}">
                <a16:creationId xmlns:a16="http://schemas.microsoft.com/office/drawing/2014/main" id="{1939BCAB-3A9A-7A42-8A67-6C09A7EBD1BD}"/>
              </a:ext>
            </a:extLst>
          </p:cNvPr>
          <p:cNvSpPr>
            <a:spLocks noChangeArrowheads="1"/>
          </p:cNvSpPr>
          <p:nvPr>
            <p:custDataLst>
              <p:tags r:id="rId4"/>
            </p:custDataLst>
          </p:nvPr>
        </p:nvSpPr>
        <p:spPr bwMode="auto">
          <a:xfrm>
            <a:off x="3692634" y="4080198"/>
            <a:ext cx="3111500" cy="381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8" name="Line 8">
            <a:extLst>
              <a:ext uri="{FF2B5EF4-FFF2-40B4-BE49-F238E27FC236}">
                <a16:creationId xmlns:a16="http://schemas.microsoft.com/office/drawing/2014/main" id="{3CF99019-D4B7-8843-968D-73DF78B641D5}"/>
              </a:ext>
            </a:extLst>
          </p:cNvPr>
          <p:cNvSpPr>
            <a:spLocks noChangeShapeType="1"/>
          </p:cNvSpPr>
          <p:nvPr>
            <p:custDataLst>
              <p:tags r:id="rId5"/>
            </p:custDataLst>
          </p:nvPr>
        </p:nvSpPr>
        <p:spPr bwMode="auto">
          <a:xfrm>
            <a:off x="5515083" y="4073848"/>
            <a:ext cx="0" cy="4191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9">
            <a:extLst>
              <a:ext uri="{FF2B5EF4-FFF2-40B4-BE49-F238E27FC236}">
                <a16:creationId xmlns:a16="http://schemas.microsoft.com/office/drawing/2014/main" id="{07386C93-2C6F-AA46-878A-4F4D2F6BCBE1}"/>
              </a:ext>
            </a:extLst>
          </p:cNvPr>
          <p:cNvSpPr>
            <a:spLocks noChangeArrowheads="1"/>
          </p:cNvSpPr>
          <p:nvPr>
            <p:custDataLst>
              <p:tags r:id="rId6"/>
            </p:custDataLst>
          </p:nvPr>
        </p:nvSpPr>
        <p:spPr bwMode="auto">
          <a:xfrm>
            <a:off x="4130783" y="3540448"/>
            <a:ext cx="1064394"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102000"/>
              </a:lnSpc>
              <a:spcBef>
                <a:spcPct val="0"/>
              </a:spcBef>
              <a:buClrTx/>
              <a:buSzTx/>
              <a:buFontTx/>
              <a:buNone/>
            </a:pPr>
            <a:r>
              <a:rPr lang="en-US" altLang="en-US" sz="1800" b="1"/>
              <a:t>Compiler</a:t>
            </a:r>
          </a:p>
        </p:txBody>
      </p:sp>
      <p:sp>
        <p:nvSpPr>
          <p:cNvPr id="10" name="Rectangle 10">
            <a:extLst>
              <a:ext uri="{FF2B5EF4-FFF2-40B4-BE49-F238E27FC236}">
                <a16:creationId xmlns:a16="http://schemas.microsoft.com/office/drawing/2014/main" id="{3EEB01B2-D700-BF4A-91DA-4244E292ABB6}"/>
              </a:ext>
            </a:extLst>
          </p:cNvPr>
          <p:cNvSpPr>
            <a:spLocks noChangeArrowheads="1"/>
          </p:cNvSpPr>
          <p:nvPr>
            <p:custDataLst>
              <p:tags r:id="rId7"/>
            </p:custDataLst>
          </p:nvPr>
        </p:nvSpPr>
        <p:spPr bwMode="auto">
          <a:xfrm>
            <a:off x="4086334" y="3559498"/>
            <a:ext cx="1130300" cy="33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11" name="Rectangle 11">
            <a:extLst>
              <a:ext uri="{FF2B5EF4-FFF2-40B4-BE49-F238E27FC236}">
                <a16:creationId xmlns:a16="http://schemas.microsoft.com/office/drawing/2014/main" id="{586CA5D4-F68B-DF47-A769-6828689314BF}"/>
              </a:ext>
            </a:extLst>
          </p:cNvPr>
          <p:cNvSpPr>
            <a:spLocks noChangeArrowheads="1"/>
          </p:cNvSpPr>
          <p:nvPr>
            <p:custDataLst>
              <p:tags r:id="rId8"/>
            </p:custDataLst>
          </p:nvPr>
        </p:nvSpPr>
        <p:spPr bwMode="auto">
          <a:xfrm>
            <a:off x="5235683" y="3235648"/>
            <a:ext cx="1141338"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102000"/>
              </a:lnSpc>
              <a:spcBef>
                <a:spcPct val="0"/>
              </a:spcBef>
              <a:buClrTx/>
              <a:buSzTx/>
              <a:buFontTx/>
              <a:buNone/>
            </a:pPr>
            <a:r>
              <a:rPr lang="en-US" altLang="en-US" sz="1800" b="1"/>
              <a:t>Operating</a:t>
            </a:r>
          </a:p>
        </p:txBody>
      </p:sp>
      <p:sp>
        <p:nvSpPr>
          <p:cNvPr id="12" name="Rectangle 12">
            <a:extLst>
              <a:ext uri="{FF2B5EF4-FFF2-40B4-BE49-F238E27FC236}">
                <a16:creationId xmlns:a16="http://schemas.microsoft.com/office/drawing/2014/main" id="{BDD6BF74-3915-EB4E-8C92-DCA8CB892F12}"/>
              </a:ext>
            </a:extLst>
          </p:cNvPr>
          <p:cNvSpPr>
            <a:spLocks noChangeArrowheads="1"/>
          </p:cNvSpPr>
          <p:nvPr>
            <p:custDataLst>
              <p:tags r:id="rId9"/>
            </p:custDataLst>
          </p:nvPr>
        </p:nvSpPr>
        <p:spPr bwMode="auto">
          <a:xfrm>
            <a:off x="5515085" y="3489648"/>
            <a:ext cx="833562"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102000"/>
              </a:lnSpc>
              <a:spcBef>
                <a:spcPct val="0"/>
              </a:spcBef>
              <a:buClrTx/>
              <a:buSzTx/>
              <a:buFontTx/>
              <a:buNone/>
            </a:pPr>
            <a:r>
              <a:rPr lang="en-US" altLang="en-US" sz="1800" b="1"/>
              <a:t>System</a:t>
            </a:r>
          </a:p>
        </p:txBody>
      </p:sp>
      <p:sp>
        <p:nvSpPr>
          <p:cNvPr id="13" name="Line 13">
            <a:extLst>
              <a:ext uri="{FF2B5EF4-FFF2-40B4-BE49-F238E27FC236}">
                <a16:creationId xmlns:a16="http://schemas.microsoft.com/office/drawing/2014/main" id="{4F051ACF-59AC-474F-BB46-BED059565B8E}"/>
              </a:ext>
            </a:extLst>
          </p:cNvPr>
          <p:cNvSpPr>
            <a:spLocks noChangeShapeType="1"/>
          </p:cNvSpPr>
          <p:nvPr>
            <p:custDataLst>
              <p:tags r:id="rId10"/>
            </p:custDataLst>
          </p:nvPr>
        </p:nvSpPr>
        <p:spPr bwMode="auto">
          <a:xfrm flipV="1">
            <a:off x="4740383" y="3146747"/>
            <a:ext cx="0" cy="38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4">
            <a:extLst>
              <a:ext uri="{FF2B5EF4-FFF2-40B4-BE49-F238E27FC236}">
                <a16:creationId xmlns:a16="http://schemas.microsoft.com/office/drawing/2014/main" id="{16FD7C79-9B69-404E-9248-66D8E8279900}"/>
              </a:ext>
            </a:extLst>
          </p:cNvPr>
          <p:cNvSpPr>
            <a:spLocks noChangeShapeType="1"/>
          </p:cNvSpPr>
          <p:nvPr>
            <p:custDataLst>
              <p:tags r:id="rId11"/>
            </p:custDataLst>
          </p:nvPr>
        </p:nvSpPr>
        <p:spPr bwMode="auto">
          <a:xfrm>
            <a:off x="4740383" y="3146747"/>
            <a:ext cx="1879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5">
            <a:extLst>
              <a:ext uri="{FF2B5EF4-FFF2-40B4-BE49-F238E27FC236}">
                <a16:creationId xmlns:a16="http://schemas.microsoft.com/office/drawing/2014/main" id="{34B34974-B742-3B43-B862-999701A7331F}"/>
              </a:ext>
            </a:extLst>
          </p:cNvPr>
          <p:cNvSpPr>
            <a:spLocks noChangeShapeType="1"/>
          </p:cNvSpPr>
          <p:nvPr>
            <p:custDataLst>
              <p:tags r:id="rId12"/>
            </p:custDataLst>
          </p:nvPr>
        </p:nvSpPr>
        <p:spPr bwMode="auto">
          <a:xfrm>
            <a:off x="6632683" y="3146747"/>
            <a:ext cx="0" cy="76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Rectangle 16">
            <a:extLst>
              <a:ext uri="{FF2B5EF4-FFF2-40B4-BE49-F238E27FC236}">
                <a16:creationId xmlns:a16="http://schemas.microsoft.com/office/drawing/2014/main" id="{7E55F931-171F-8842-BB3F-CF3B03624589}"/>
              </a:ext>
            </a:extLst>
          </p:cNvPr>
          <p:cNvSpPr>
            <a:spLocks noChangeArrowheads="1"/>
          </p:cNvSpPr>
          <p:nvPr>
            <p:custDataLst>
              <p:tags r:id="rId13"/>
            </p:custDataLst>
          </p:nvPr>
        </p:nvSpPr>
        <p:spPr bwMode="auto">
          <a:xfrm>
            <a:off x="3876783" y="2740348"/>
            <a:ext cx="1282402"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102000"/>
              </a:lnSpc>
              <a:spcBef>
                <a:spcPct val="0"/>
              </a:spcBef>
              <a:buClrTx/>
              <a:buSzTx/>
              <a:buFontTx/>
              <a:buNone/>
            </a:pPr>
            <a:r>
              <a:rPr lang="en-US" altLang="en-US" sz="1800" b="1"/>
              <a:t>Application</a:t>
            </a:r>
          </a:p>
        </p:txBody>
      </p:sp>
      <p:sp>
        <p:nvSpPr>
          <p:cNvPr id="17" name="Line 17">
            <a:extLst>
              <a:ext uri="{FF2B5EF4-FFF2-40B4-BE49-F238E27FC236}">
                <a16:creationId xmlns:a16="http://schemas.microsoft.com/office/drawing/2014/main" id="{AFDFCB00-6293-E74B-8A3E-1C1741561D56}"/>
              </a:ext>
            </a:extLst>
          </p:cNvPr>
          <p:cNvSpPr>
            <a:spLocks noChangeShapeType="1"/>
          </p:cNvSpPr>
          <p:nvPr>
            <p:custDataLst>
              <p:tags r:id="rId14"/>
            </p:custDataLst>
          </p:nvPr>
        </p:nvSpPr>
        <p:spPr bwMode="auto">
          <a:xfrm flipV="1">
            <a:off x="3635483" y="2651447"/>
            <a:ext cx="0" cy="1244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8">
            <a:extLst>
              <a:ext uri="{FF2B5EF4-FFF2-40B4-BE49-F238E27FC236}">
                <a16:creationId xmlns:a16="http://schemas.microsoft.com/office/drawing/2014/main" id="{F03D8F8D-7C7E-ED4D-8A88-340963C4F3CB}"/>
              </a:ext>
            </a:extLst>
          </p:cNvPr>
          <p:cNvSpPr>
            <a:spLocks noChangeShapeType="1"/>
          </p:cNvSpPr>
          <p:nvPr>
            <p:custDataLst>
              <p:tags r:id="rId15"/>
            </p:custDataLst>
          </p:nvPr>
        </p:nvSpPr>
        <p:spPr bwMode="auto">
          <a:xfrm>
            <a:off x="3660883" y="2651448"/>
            <a:ext cx="2755900" cy="127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9">
            <a:extLst>
              <a:ext uri="{FF2B5EF4-FFF2-40B4-BE49-F238E27FC236}">
                <a16:creationId xmlns:a16="http://schemas.microsoft.com/office/drawing/2014/main" id="{E4E09386-0856-334F-BBDB-DC05A0C7377A}"/>
              </a:ext>
            </a:extLst>
          </p:cNvPr>
          <p:cNvSpPr>
            <a:spLocks noChangeShapeType="1"/>
          </p:cNvSpPr>
          <p:nvPr>
            <p:custDataLst>
              <p:tags r:id="rId16"/>
            </p:custDataLst>
          </p:nvPr>
        </p:nvSpPr>
        <p:spPr bwMode="auto">
          <a:xfrm>
            <a:off x="6378683" y="2651448"/>
            <a:ext cx="0" cy="5207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Rectangle 20">
            <a:extLst>
              <a:ext uri="{FF2B5EF4-FFF2-40B4-BE49-F238E27FC236}">
                <a16:creationId xmlns:a16="http://schemas.microsoft.com/office/drawing/2014/main" id="{CE36A688-4B20-874D-895F-71EAA6076E68}"/>
              </a:ext>
            </a:extLst>
          </p:cNvPr>
          <p:cNvSpPr>
            <a:spLocks noChangeArrowheads="1"/>
          </p:cNvSpPr>
          <p:nvPr>
            <p:custDataLst>
              <p:tags r:id="rId17"/>
            </p:custDataLst>
          </p:nvPr>
        </p:nvSpPr>
        <p:spPr bwMode="auto">
          <a:xfrm>
            <a:off x="4321284" y="4531048"/>
            <a:ext cx="1519647"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102000"/>
              </a:lnSpc>
              <a:spcBef>
                <a:spcPct val="0"/>
              </a:spcBef>
              <a:buClrTx/>
              <a:buSzTx/>
              <a:buFontTx/>
              <a:buNone/>
            </a:pPr>
            <a:r>
              <a:rPr lang="en-US" altLang="en-US" sz="1800" b="1"/>
              <a:t>Digital Design</a:t>
            </a:r>
          </a:p>
        </p:txBody>
      </p:sp>
      <p:sp>
        <p:nvSpPr>
          <p:cNvPr id="21" name="Rectangle 21">
            <a:extLst>
              <a:ext uri="{FF2B5EF4-FFF2-40B4-BE49-F238E27FC236}">
                <a16:creationId xmlns:a16="http://schemas.microsoft.com/office/drawing/2014/main" id="{B89C3475-D50F-2F4F-A35B-A138A4C5FF98}"/>
              </a:ext>
            </a:extLst>
          </p:cNvPr>
          <p:cNvSpPr>
            <a:spLocks noChangeArrowheads="1"/>
          </p:cNvSpPr>
          <p:nvPr>
            <p:custDataLst>
              <p:tags r:id="rId18"/>
            </p:custDataLst>
          </p:nvPr>
        </p:nvSpPr>
        <p:spPr bwMode="auto">
          <a:xfrm>
            <a:off x="3857734" y="4499298"/>
            <a:ext cx="2654300" cy="342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22" name="Rectangle 22">
            <a:extLst>
              <a:ext uri="{FF2B5EF4-FFF2-40B4-BE49-F238E27FC236}">
                <a16:creationId xmlns:a16="http://schemas.microsoft.com/office/drawing/2014/main" id="{E5E0D285-A4A1-804D-A6F9-BDF2B10F4B00}"/>
              </a:ext>
            </a:extLst>
          </p:cNvPr>
          <p:cNvSpPr>
            <a:spLocks noChangeArrowheads="1"/>
          </p:cNvSpPr>
          <p:nvPr>
            <p:custDataLst>
              <p:tags r:id="rId19"/>
            </p:custDataLst>
          </p:nvPr>
        </p:nvSpPr>
        <p:spPr bwMode="auto">
          <a:xfrm>
            <a:off x="4105385" y="4899348"/>
            <a:ext cx="1553952"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102000"/>
              </a:lnSpc>
              <a:spcBef>
                <a:spcPct val="0"/>
              </a:spcBef>
              <a:buClrTx/>
              <a:buSzTx/>
              <a:buFontTx/>
              <a:buNone/>
            </a:pPr>
            <a:r>
              <a:rPr lang="en-US" altLang="en-US" sz="1800" b="1"/>
              <a:t>Circuit Design</a:t>
            </a:r>
          </a:p>
        </p:txBody>
      </p:sp>
      <p:sp>
        <p:nvSpPr>
          <p:cNvPr id="23" name="Rectangle 23">
            <a:extLst>
              <a:ext uri="{FF2B5EF4-FFF2-40B4-BE49-F238E27FC236}">
                <a16:creationId xmlns:a16="http://schemas.microsoft.com/office/drawing/2014/main" id="{EB1D393D-B4F2-C148-AB97-C9F1E6EAB7C3}"/>
              </a:ext>
            </a:extLst>
          </p:cNvPr>
          <p:cNvSpPr>
            <a:spLocks noChangeArrowheads="1"/>
          </p:cNvSpPr>
          <p:nvPr>
            <p:custDataLst>
              <p:tags r:id="rId20"/>
            </p:custDataLst>
          </p:nvPr>
        </p:nvSpPr>
        <p:spPr bwMode="auto">
          <a:xfrm>
            <a:off x="4010134" y="4880298"/>
            <a:ext cx="2247900" cy="393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24" name="Rectangle 24">
            <a:extLst>
              <a:ext uri="{FF2B5EF4-FFF2-40B4-BE49-F238E27FC236}">
                <a16:creationId xmlns:a16="http://schemas.microsoft.com/office/drawing/2014/main" id="{27888209-ABF7-3846-A864-B6550FADDEFA}"/>
              </a:ext>
            </a:extLst>
          </p:cNvPr>
          <p:cNvSpPr>
            <a:spLocks noChangeArrowheads="1"/>
          </p:cNvSpPr>
          <p:nvPr>
            <p:custDataLst>
              <p:tags r:id="rId21"/>
            </p:custDataLst>
          </p:nvPr>
        </p:nvSpPr>
        <p:spPr bwMode="auto">
          <a:xfrm>
            <a:off x="3425934" y="3915098"/>
            <a:ext cx="3924300" cy="139700"/>
          </a:xfrm>
          <a:prstGeom prst="rect">
            <a:avLst/>
          </a:prstGeom>
          <a:blipFill dpi="0" rotWithShape="0">
            <a:blip r:embed="rId25"/>
            <a:srcRect/>
            <a:tile tx="0" ty="0" sx="100000" sy="100000" flip="none" algn="tl"/>
          </a:blipFill>
          <a:ln w="12700">
            <a:solidFill>
              <a:schemeClr val="tx1"/>
            </a:solidFill>
            <a:miter lim="800000"/>
            <a:headEnd/>
            <a:tailEnd/>
          </a:ln>
        </p:spPr>
        <p:txBody>
          <a:bodyPr wrap="none" anchor="ct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25" name="Rectangle 25">
            <a:extLst>
              <a:ext uri="{FF2B5EF4-FFF2-40B4-BE49-F238E27FC236}">
                <a16:creationId xmlns:a16="http://schemas.microsoft.com/office/drawing/2014/main" id="{30FC4CE4-3C62-6E4E-87AC-35E881ADFF03}"/>
              </a:ext>
            </a:extLst>
          </p:cNvPr>
          <p:cNvSpPr>
            <a:spLocks noChangeArrowheads="1"/>
          </p:cNvSpPr>
          <p:nvPr>
            <p:custDataLst>
              <p:tags r:id="rId22"/>
            </p:custDataLst>
          </p:nvPr>
        </p:nvSpPr>
        <p:spPr bwMode="auto">
          <a:xfrm>
            <a:off x="7394684" y="3756347"/>
            <a:ext cx="1596591" cy="52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nSpc>
                <a:spcPct val="85000"/>
              </a:lnSpc>
              <a:spcBef>
                <a:spcPct val="0"/>
              </a:spcBef>
              <a:buClrTx/>
              <a:buSzTx/>
              <a:buFontTx/>
              <a:buNone/>
            </a:pPr>
            <a:r>
              <a:rPr lang="en-US" altLang="en-US" sz="1800" b="1"/>
              <a:t>Instruction Set</a:t>
            </a:r>
          </a:p>
          <a:p>
            <a:pPr>
              <a:lnSpc>
                <a:spcPct val="85000"/>
              </a:lnSpc>
              <a:spcBef>
                <a:spcPct val="0"/>
              </a:spcBef>
              <a:buClrTx/>
              <a:buSzTx/>
              <a:buFontTx/>
              <a:buNone/>
            </a:pPr>
            <a:r>
              <a:rPr lang="en-US" altLang="en-US" sz="1800" b="1"/>
              <a:t> Architecture</a:t>
            </a:r>
          </a:p>
        </p:txBody>
      </p:sp>
    </p:spTree>
    <p:extLst>
      <p:ext uri="{BB962C8B-B14F-4D97-AF65-F5344CB8AC3E}">
        <p14:creationId xmlns:p14="http://schemas.microsoft.com/office/powerpoint/2010/main" val="1979476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a:extLst>
              <a:ext uri="{FF2B5EF4-FFF2-40B4-BE49-F238E27FC236}">
                <a16:creationId xmlns:a16="http://schemas.microsoft.com/office/drawing/2014/main" id="{67490DD7-5043-7F41-81B6-F060FBC3BFFA}"/>
              </a:ext>
            </a:extLst>
          </p:cNvPr>
          <p:cNvSpPr/>
          <p:nvPr/>
        </p:nvSpPr>
        <p:spPr>
          <a:xfrm>
            <a:off x="2741566" y="3152596"/>
            <a:ext cx="2003407" cy="635993"/>
          </a:xfrm>
          <a:prstGeom prst="downArrow">
            <a:avLst>
              <a:gd name="adj1" fmla="val 70824"/>
              <a:gd name="adj2" fmla="val 48739"/>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67" dirty="0">
                <a:latin typeface="Seravek Light" panose="020B0503040000020004" pitchFamily="34" charset="0"/>
              </a:rPr>
              <a:t>Compiler</a:t>
            </a:r>
          </a:p>
        </p:txBody>
      </p:sp>
      <p:sp>
        <p:nvSpPr>
          <p:cNvPr id="35842" name="Rectangle 2">
            <a:extLst>
              <a:ext uri="{FF2B5EF4-FFF2-40B4-BE49-F238E27FC236}">
                <a16:creationId xmlns:a16="http://schemas.microsoft.com/office/drawing/2014/main" id="{AC0BA630-E5A0-1740-969D-61125A03FE93}"/>
              </a:ext>
            </a:extLst>
          </p:cNvPr>
          <p:cNvSpPr>
            <a:spLocks noGrp="1" noChangeArrowheads="1"/>
          </p:cNvSpPr>
          <p:nvPr>
            <p:ph type="title"/>
            <p:custDataLst>
              <p:tags r:id="rId1"/>
            </p:custDataLst>
          </p:nvPr>
        </p:nvSpPr>
        <p:spPr/>
        <p:txBody>
          <a:bodyPr>
            <a:noAutofit/>
          </a:bodyPr>
          <a:lstStyle/>
          <a:p>
            <a:r>
              <a:rPr lang="en-US" altLang="en-US" sz="2800" dirty="0"/>
              <a:t>Computers do not speak English</a:t>
            </a:r>
            <a:br>
              <a:rPr lang="en-US" altLang="en-US" sz="2800" dirty="0"/>
            </a:br>
            <a:r>
              <a:rPr lang="en-US" altLang="en-US" sz="2800" i="1" dirty="0"/>
              <a:t>And they do not speak C or Java or Python or Haskell (or…) either</a:t>
            </a:r>
            <a:endParaRPr lang="en-US" altLang="en-US" sz="2800" dirty="0"/>
          </a:p>
        </p:txBody>
      </p:sp>
      <p:sp>
        <p:nvSpPr>
          <p:cNvPr id="35843" name="Rectangle 3">
            <a:extLst>
              <a:ext uri="{FF2B5EF4-FFF2-40B4-BE49-F238E27FC236}">
                <a16:creationId xmlns:a16="http://schemas.microsoft.com/office/drawing/2014/main" id="{DF642FD5-DB27-CA47-8153-8433DAAAF1CE}"/>
              </a:ext>
            </a:extLst>
          </p:cNvPr>
          <p:cNvSpPr>
            <a:spLocks noChangeArrowheads="1"/>
          </p:cNvSpPr>
          <p:nvPr>
            <p:custDataLst>
              <p:tags r:id="rId2"/>
            </p:custDataLst>
          </p:nvPr>
        </p:nvSpPr>
        <p:spPr bwMode="auto">
          <a:xfrm>
            <a:off x="2011310" y="1844615"/>
            <a:ext cx="7429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35844" name="Rectangle 4">
            <a:extLst>
              <a:ext uri="{FF2B5EF4-FFF2-40B4-BE49-F238E27FC236}">
                <a16:creationId xmlns:a16="http://schemas.microsoft.com/office/drawing/2014/main" id="{48FDA321-2438-B543-BB0F-98D4D205DA9D}"/>
              </a:ext>
            </a:extLst>
          </p:cNvPr>
          <p:cNvSpPr>
            <a:spLocks noChangeArrowheads="1"/>
          </p:cNvSpPr>
          <p:nvPr>
            <p:custDataLst>
              <p:tags r:id="rId3"/>
            </p:custDataLst>
          </p:nvPr>
        </p:nvSpPr>
        <p:spPr bwMode="auto">
          <a:xfrm>
            <a:off x="2271659" y="2498005"/>
            <a:ext cx="2793999" cy="6357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marL="342900" indent="-342900">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85000"/>
              </a:lnSpc>
              <a:spcBef>
                <a:spcPct val="41000"/>
              </a:spcBef>
              <a:buClrTx/>
              <a:buSzTx/>
              <a:buFontTx/>
              <a:buNone/>
            </a:pPr>
            <a:r>
              <a:rPr lang="en-US" altLang="en-US" sz="1800" dirty="0">
                <a:latin typeface="Arial" panose="020B0604020202020204" pitchFamily="34" charset="0"/>
              </a:rPr>
              <a:t>High Level Language</a:t>
            </a:r>
          </a:p>
          <a:p>
            <a:pPr algn="ctr">
              <a:lnSpc>
                <a:spcPct val="85000"/>
              </a:lnSpc>
              <a:spcBef>
                <a:spcPct val="41000"/>
              </a:spcBef>
              <a:buClrTx/>
              <a:buSzTx/>
              <a:buFontTx/>
              <a:buNone/>
            </a:pPr>
            <a:r>
              <a:rPr lang="en-US" altLang="en-US" sz="1800" dirty="0">
                <a:latin typeface="Arial" panose="020B0604020202020204" pitchFamily="34" charset="0"/>
              </a:rPr>
              <a:t>(C, Java, Rust, </a:t>
            </a:r>
            <a:r>
              <a:rPr lang="en-US" altLang="en-US" sz="1800" dirty="0" err="1">
                <a:latin typeface="Arial" panose="020B0604020202020204" pitchFamily="34" charset="0"/>
              </a:rPr>
              <a:t>etc</a:t>
            </a:r>
            <a:r>
              <a:rPr lang="en-US" altLang="en-US" sz="1800" dirty="0">
                <a:latin typeface="Arial" panose="020B0604020202020204" pitchFamily="34" charset="0"/>
              </a:rPr>
              <a:t>)</a:t>
            </a:r>
          </a:p>
        </p:txBody>
      </p:sp>
      <p:sp>
        <p:nvSpPr>
          <p:cNvPr id="35858" name="Rectangle 6">
            <a:extLst>
              <a:ext uri="{FF2B5EF4-FFF2-40B4-BE49-F238E27FC236}">
                <a16:creationId xmlns:a16="http://schemas.microsoft.com/office/drawing/2014/main" id="{02AEA887-753E-A643-A497-E68812A89E82}"/>
              </a:ext>
            </a:extLst>
          </p:cNvPr>
          <p:cNvSpPr>
            <a:spLocks noChangeArrowheads="1"/>
          </p:cNvSpPr>
          <p:nvPr>
            <p:custDataLst>
              <p:tags r:id="rId4"/>
            </p:custDataLst>
          </p:nvPr>
        </p:nvSpPr>
        <p:spPr bwMode="auto">
          <a:xfrm>
            <a:off x="2293881" y="3809056"/>
            <a:ext cx="2794000" cy="28674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marL="342900" indent="-342900">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85000"/>
              </a:lnSpc>
              <a:spcBef>
                <a:spcPct val="41000"/>
              </a:spcBef>
              <a:buClrTx/>
              <a:buSzTx/>
              <a:buFontTx/>
              <a:buNone/>
            </a:pPr>
            <a:r>
              <a:rPr lang="en-US" altLang="en-US" sz="1800" b="1" dirty="0">
                <a:latin typeface="Andale Mono" panose="020B0509000000000004" pitchFamily="49" charset="0"/>
                <a:cs typeface="Calibri" panose="020F0502020204030204" pitchFamily="34" charset="0"/>
              </a:rPr>
              <a:t>Assembly Language</a:t>
            </a:r>
          </a:p>
        </p:txBody>
      </p:sp>
      <p:sp>
        <p:nvSpPr>
          <p:cNvPr id="35861" name="Rectangle 9">
            <a:extLst>
              <a:ext uri="{FF2B5EF4-FFF2-40B4-BE49-F238E27FC236}">
                <a16:creationId xmlns:a16="http://schemas.microsoft.com/office/drawing/2014/main" id="{B0C79F10-02CA-9A4C-921D-452709F06BC1}"/>
              </a:ext>
            </a:extLst>
          </p:cNvPr>
          <p:cNvSpPr>
            <a:spLocks noChangeArrowheads="1"/>
          </p:cNvSpPr>
          <p:nvPr>
            <p:custDataLst>
              <p:tags r:id="rId5"/>
            </p:custDataLst>
          </p:nvPr>
        </p:nvSpPr>
        <p:spPr bwMode="auto">
          <a:xfrm>
            <a:off x="6576961" y="3586405"/>
            <a:ext cx="3086100" cy="7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lvl1pPr marL="342900" indent="-342900">
              <a:spcBef>
                <a:spcPct val="20000"/>
              </a:spcBef>
              <a:buClr>
                <a:schemeClr val="tx1"/>
              </a:buClr>
              <a:buSzPct val="130000"/>
              <a:buChar char="•"/>
              <a:tabLst>
                <a:tab pos="1066800" algn="l"/>
              </a:tabLst>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tabLst>
                <a:tab pos="1066800" algn="l"/>
              </a:tabLst>
              <a:defRPr sz="2000">
                <a:solidFill>
                  <a:schemeClr val="tx1"/>
                </a:solidFill>
                <a:latin typeface="Times New Roman" panose="02020603050405020304" pitchFamily="18" charset="0"/>
              </a:defRPr>
            </a:lvl2pPr>
            <a:lvl3pPr marL="1143000" indent="-228600">
              <a:spcBef>
                <a:spcPct val="20000"/>
              </a:spcBef>
              <a:buClr>
                <a:schemeClr val="tx2"/>
              </a:buClr>
              <a:buChar char="•"/>
              <a:tabLst>
                <a:tab pos="1066800" algn="l"/>
              </a:tabLst>
              <a:defRPr>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066800" algn="l"/>
              </a:tabLst>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tabLst>
                <a:tab pos="1066800" algn="l"/>
              </a:tabLst>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tabLst>
                <a:tab pos="1066800" algn="l"/>
              </a:tabLst>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tabLst>
                <a:tab pos="1066800" algn="l"/>
              </a:tabLst>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tabLst>
                <a:tab pos="1066800" algn="l"/>
              </a:tabLst>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tabLst>
                <a:tab pos="1066800" algn="l"/>
              </a:tabLst>
              <a:defRPr sz="1600">
                <a:solidFill>
                  <a:schemeClr val="tx1"/>
                </a:solidFill>
                <a:latin typeface="Times New Roman" panose="02020603050405020304" pitchFamily="18" charset="0"/>
              </a:defRPr>
            </a:lvl9pPr>
          </a:lstStyle>
          <a:p>
            <a:pPr>
              <a:lnSpc>
                <a:spcPct val="0"/>
              </a:lnSpc>
              <a:spcBef>
                <a:spcPct val="45000"/>
              </a:spcBef>
              <a:buClrTx/>
              <a:buSzTx/>
              <a:buFontTx/>
              <a:buNone/>
            </a:pPr>
            <a:r>
              <a:rPr lang="en-US" altLang="en-US" sz="1467" dirty="0" err="1">
                <a:latin typeface="Andale Mono" panose="020B0509000000000004" pitchFamily="49" charset="0"/>
              </a:rPr>
              <a:t>lw</a:t>
            </a:r>
            <a:r>
              <a:rPr lang="en-US" altLang="en-US" sz="1467" dirty="0">
                <a:latin typeface="Andale Mono" panose="020B0509000000000004" pitchFamily="49" charset="0"/>
              </a:rPr>
              <a:t>	$15, 0($2)</a:t>
            </a:r>
          </a:p>
          <a:p>
            <a:pPr>
              <a:lnSpc>
                <a:spcPct val="0"/>
              </a:lnSpc>
              <a:spcBef>
                <a:spcPct val="100000"/>
              </a:spcBef>
              <a:buClrTx/>
              <a:buSzTx/>
              <a:buFontTx/>
              <a:buNone/>
            </a:pPr>
            <a:r>
              <a:rPr lang="en-US" altLang="en-US" sz="1467" dirty="0" err="1">
                <a:latin typeface="Andale Mono" panose="020B0509000000000004" pitchFamily="49" charset="0"/>
              </a:rPr>
              <a:t>lw</a:t>
            </a:r>
            <a:r>
              <a:rPr lang="en-US" altLang="en-US" sz="1467" dirty="0">
                <a:latin typeface="Andale Mono" panose="020B0509000000000004" pitchFamily="49" charset="0"/>
              </a:rPr>
              <a:t>	$16, 4($2)</a:t>
            </a:r>
          </a:p>
          <a:p>
            <a:pPr>
              <a:lnSpc>
                <a:spcPct val="0"/>
              </a:lnSpc>
              <a:spcBef>
                <a:spcPct val="100000"/>
              </a:spcBef>
              <a:buClrTx/>
              <a:buSzTx/>
              <a:buFontTx/>
              <a:buNone/>
            </a:pPr>
            <a:r>
              <a:rPr lang="en-US" altLang="en-US" sz="1467" dirty="0" err="1">
                <a:latin typeface="Andale Mono" panose="020B0509000000000004" pitchFamily="49" charset="0"/>
              </a:rPr>
              <a:t>sw</a:t>
            </a:r>
            <a:r>
              <a:rPr lang="en-US" altLang="en-US" sz="1467" dirty="0">
                <a:latin typeface="Andale Mono" panose="020B0509000000000004" pitchFamily="49" charset="0"/>
              </a:rPr>
              <a:t>	$16, 0($2)</a:t>
            </a:r>
          </a:p>
          <a:p>
            <a:pPr>
              <a:lnSpc>
                <a:spcPct val="0"/>
              </a:lnSpc>
              <a:spcBef>
                <a:spcPct val="100000"/>
              </a:spcBef>
              <a:buClrTx/>
              <a:buSzTx/>
              <a:buFontTx/>
              <a:buNone/>
            </a:pPr>
            <a:r>
              <a:rPr lang="en-US" altLang="en-US" sz="1467" dirty="0" err="1">
                <a:latin typeface="Andale Mono" panose="020B0509000000000004" pitchFamily="49" charset="0"/>
              </a:rPr>
              <a:t>sw</a:t>
            </a:r>
            <a:r>
              <a:rPr lang="en-US" altLang="en-US" sz="1467" dirty="0">
                <a:latin typeface="Andale Mono" panose="020B0509000000000004" pitchFamily="49" charset="0"/>
              </a:rPr>
              <a:t>	$15, 4($2)</a:t>
            </a:r>
          </a:p>
        </p:txBody>
      </p:sp>
      <p:sp>
        <p:nvSpPr>
          <p:cNvPr id="35846" name="Rectangle 10">
            <a:extLst>
              <a:ext uri="{FF2B5EF4-FFF2-40B4-BE49-F238E27FC236}">
                <a16:creationId xmlns:a16="http://schemas.microsoft.com/office/drawing/2014/main" id="{FD10C15A-7AB1-9E4E-BFB9-EB8CF8A630D5}"/>
              </a:ext>
            </a:extLst>
          </p:cNvPr>
          <p:cNvSpPr>
            <a:spLocks noChangeArrowheads="1"/>
          </p:cNvSpPr>
          <p:nvPr>
            <p:custDataLst>
              <p:tags r:id="rId6"/>
            </p:custDataLst>
          </p:nvPr>
        </p:nvSpPr>
        <p:spPr bwMode="auto">
          <a:xfrm>
            <a:off x="6576961" y="2406525"/>
            <a:ext cx="4753649" cy="8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lvl1pPr marL="342900" indent="-342900">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marL="0" indent="0">
              <a:buNone/>
            </a:pPr>
            <a:r>
              <a:rPr lang="en-US" sz="1467" dirty="0" err="1">
                <a:solidFill>
                  <a:srgbClr val="B00040"/>
                </a:solidFill>
                <a:latin typeface="Arial" panose="020B0604020202020204" pitchFamily="34" charset="0"/>
                <a:cs typeface="Arial" panose="020B0604020202020204" pitchFamily="34" charset="0"/>
              </a:rPr>
              <a:t>int</a:t>
            </a:r>
            <a:r>
              <a:rPr lang="en-US" sz="1467" dirty="0">
                <a:latin typeface="Arial" panose="020B0604020202020204" pitchFamily="34" charset="0"/>
                <a:cs typeface="Arial" panose="020B0604020202020204" pitchFamily="34" charset="0"/>
              </a:rPr>
              <a:t> temp </a:t>
            </a:r>
            <a:r>
              <a:rPr lang="en-US" sz="1467" dirty="0">
                <a:solidFill>
                  <a:srgbClr val="666666"/>
                </a:solidFill>
                <a:latin typeface="Arial" panose="020B0604020202020204" pitchFamily="34" charset="0"/>
                <a:cs typeface="Arial" panose="020B0604020202020204" pitchFamily="34" charset="0"/>
              </a:rPr>
              <a:t>=</a:t>
            </a:r>
            <a:r>
              <a:rPr lang="en-US" sz="1467" dirty="0">
                <a:latin typeface="Arial" panose="020B0604020202020204" pitchFamily="34" charset="0"/>
                <a:cs typeface="Arial" panose="020B0604020202020204" pitchFamily="34" charset="0"/>
              </a:rPr>
              <a:t> array[index];</a:t>
            </a:r>
          </a:p>
          <a:p>
            <a:pPr marL="0" indent="0">
              <a:buNone/>
            </a:pPr>
            <a:r>
              <a:rPr lang="en-US" sz="1467" dirty="0">
                <a:latin typeface="Arial" panose="020B0604020202020204" pitchFamily="34" charset="0"/>
                <a:cs typeface="Arial" panose="020B0604020202020204" pitchFamily="34" charset="0"/>
              </a:rPr>
              <a:t>array[index] </a:t>
            </a:r>
            <a:r>
              <a:rPr lang="en-US" sz="1467" dirty="0">
                <a:solidFill>
                  <a:srgbClr val="666666"/>
                </a:solidFill>
                <a:latin typeface="Arial" panose="020B0604020202020204" pitchFamily="34" charset="0"/>
                <a:cs typeface="Arial" panose="020B0604020202020204" pitchFamily="34" charset="0"/>
              </a:rPr>
              <a:t>=</a:t>
            </a:r>
            <a:r>
              <a:rPr lang="en-US" sz="1467" dirty="0">
                <a:latin typeface="Arial" panose="020B0604020202020204" pitchFamily="34" charset="0"/>
                <a:cs typeface="Arial" panose="020B0604020202020204" pitchFamily="34" charset="0"/>
              </a:rPr>
              <a:t> array[index </a:t>
            </a:r>
            <a:r>
              <a:rPr lang="en-US" sz="1467" dirty="0">
                <a:solidFill>
                  <a:srgbClr val="666666"/>
                </a:solidFill>
                <a:latin typeface="Arial" panose="020B0604020202020204" pitchFamily="34" charset="0"/>
                <a:cs typeface="Arial" panose="020B0604020202020204" pitchFamily="34" charset="0"/>
              </a:rPr>
              <a:t>+</a:t>
            </a:r>
            <a:r>
              <a:rPr lang="en-US" sz="1467" dirty="0">
                <a:latin typeface="Arial" panose="020B0604020202020204" pitchFamily="34" charset="0"/>
                <a:cs typeface="Arial" panose="020B0604020202020204" pitchFamily="34" charset="0"/>
              </a:rPr>
              <a:t> </a:t>
            </a:r>
            <a:r>
              <a:rPr lang="en-US" sz="1467" dirty="0">
                <a:solidFill>
                  <a:srgbClr val="666666"/>
                </a:solidFill>
                <a:latin typeface="Arial" panose="020B0604020202020204" pitchFamily="34" charset="0"/>
                <a:cs typeface="Arial" panose="020B0604020202020204" pitchFamily="34" charset="0"/>
              </a:rPr>
              <a:t>1</a:t>
            </a:r>
            <a:r>
              <a:rPr lang="en-US" sz="1467" dirty="0">
                <a:latin typeface="Arial" panose="020B0604020202020204" pitchFamily="34" charset="0"/>
                <a:cs typeface="Arial" panose="020B0604020202020204" pitchFamily="34" charset="0"/>
              </a:rPr>
              <a:t>];</a:t>
            </a:r>
          </a:p>
          <a:p>
            <a:pPr marL="0" indent="0">
              <a:buNone/>
            </a:pPr>
            <a:r>
              <a:rPr lang="en-US" sz="1467" dirty="0">
                <a:latin typeface="Arial" panose="020B0604020202020204" pitchFamily="34" charset="0"/>
                <a:cs typeface="Arial" panose="020B0604020202020204" pitchFamily="34" charset="0"/>
              </a:rPr>
              <a:t>array[index </a:t>
            </a:r>
            <a:r>
              <a:rPr lang="en-US" sz="1467" dirty="0">
                <a:solidFill>
                  <a:srgbClr val="666666"/>
                </a:solidFill>
                <a:latin typeface="Arial" panose="020B0604020202020204" pitchFamily="34" charset="0"/>
                <a:cs typeface="Arial" panose="020B0604020202020204" pitchFamily="34" charset="0"/>
              </a:rPr>
              <a:t>+</a:t>
            </a:r>
            <a:r>
              <a:rPr lang="en-US" sz="1467" dirty="0">
                <a:latin typeface="Arial" panose="020B0604020202020204" pitchFamily="34" charset="0"/>
                <a:cs typeface="Arial" panose="020B0604020202020204" pitchFamily="34" charset="0"/>
              </a:rPr>
              <a:t> </a:t>
            </a:r>
            <a:r>
              <a:rPr lang="en-US" sz="1467" dirty="0">
                <a:solidFill>
                  <a:srgbClr val="666666"/>
                </a:solidFill>
                <a:latin typeface="Arial" panose="020B0604020202020204" pitchFamily="34" charset="0"/>
                <a:cs typeface="Arial" panose="020B0604020202020204" pitchFamily="34" charset="0"/>
              </a:rPr>
              <a:t>1</a:t>
            </a:r>
            <a:r>
              <a:rPr lang="en-US" sz="1467" dirty="0">
                <a:latin typeface="Arial" panose="020B0604020202020204" pitchFamily="34" charset="0"/>
                <a:cs typeface="Arial" panose="020B0604020202020204" pitchFamily="34" charset="0"/>
              </a:rPr>
              <a:t>] </a:t>
            </a:r>
            <a:r>
              <a:rPr lang="en-US" sz="1467" dirty="0">
                <a:solidFill>
                  <a:srgbClr val="666666"/>
                </a:solidFill>
                <a:latin typeface="Arial" panose="020B0604020202020204" pitchFamily="34" charset="0"/>
                <a:cs typeface="Arial" panose="020B0604020202020204" pitchFamily="34" charset="0"/>
              </a:rPr>
              <a:t>=</a:t>
            </a:r>
            <a:r>
              <a:rPr lang="en-US" sz="1467" dirty="0">
                <a:latin typeface="Arial" panose="020B0604020202020204" pitchFamily="34" charset="0"/>
                <a:cs typeface="Arial" panose="020B0604020202020204" pitchFamily="34" charset="0"/>
              </a:rPr>
              <a:t> temp;</a:t>
            </a:r>
          </a:p>
        </p:txBody>
      </p:sp>
      <p:sp>
        <p:nvSpPr>
          <p:cNvPr id="35857" name="Rectangle 15">
            <a:extLst>
              <a:ext uri="{FF2B5EF4-FFF2-40B4-BE49-F238E27FC236}">
                <a16:creationId xmlns:a16="http://schemas.microsoft.com/office/drawing/2014/main" id="{B458FB2E-33ED-3A40-9155-1172039108AB}"/>
              </a:ext>
            </a:extLst>
          </p:cNvPr>
          <p:cNvSpPr>
            <a:spLocks noChangeArrowheads="1"/>
          </p:cNvSpPr>
          <p:nvPr>
            <p:custDataLst>
              <p:tags r:id="rId7"/>
            </p:custDataLst>
          </p:nvPr>
        </p:nvSpPr>
        <p:spPr bwMode="auto">
          <a:xfrm>
            <a:off x="6576961" y="5937028"/>
            <a:ext cx="4106895" cy="3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800" dirty="0">
                <a:latin typeface="DotumChe" panose="020B0609000101010101" pitchFamily="49" charset="-127"/>
                <a:ea typeface="DotumChe" panose="020B0609000101010101" pitchFamily="49" charset="-127"/>
              </a:rPr>
              <a:t>ALUOP[0:3] &lt;= </a:t>
            </a:r>
            <a:r>
              <a:rPr lang="en-US" altLang="en-US" sz="1800" dirty="0" err="1">
                <a:latin typeface="DotumChe" panose="020B0609000101010101" pitchFamily="49" charset="-127"/>
                <a:ea typeface="DotumChe" panose="020B0609000101010101" pitchFamily="49" charset="-127"/>
              </a:rPr>
              <a:t>InstReg</a:t>
            </a:r>
            <a:r>
              <a:rPr lang="en-US" altLang="en-US" sz="1800" dirty="0">
                <a:latin typeface="DotumChe" panose="020B0609000101010101" pitchFamily="49" charset="-127"/>
                <a:ea typeface="DotumChe" panose="020B0609000101010101" pitchFamily="49" charset="-127"/>
              </a:rPr>
              <a:t>[9:11] &amp; MASK</a:t>
            </a:r>
          </a:p>
        </p:txBody>
      </p:sp>
      <p:sp>
        <p:nvSpPr>
          <p:cNvPr id="35849" name="Rectangle 17">
            <a:extLst>
              <a:ext uri="{FF2B5EF4-FFF2-40B4-BE49-F238E27FC236}">
                <a16:creationId xmlns:a16="http://schemas.microsoft.com/office/drawing/2014/main" id="{C5E14D21-5BB0-3B4B-8A41-3AB8F1FBDBBF}"/>
              </a:ext>
            </a:extLst>
          </p:cNvPr>
          <p:cNvSpPr>
            <a:spLocks noChangeArrowheads="1"/>
          </p:cNvSpPr>
          <p:nvPr>
            <p:custDataLst>
              <p:tags r:id="rId8"/>
            </p:custDataLst>
          </p:nvPr>
        </p:nvSpPr>
        <p:spPr bwMode="auto">
          <a:xfrm>
            <a:off x="2316107" y="4729817"/>
            <a:ext cx="2749551" cy="29713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marL="342900" indent="-342900">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85000"/>
              </a:lnSpc>
              <a:spcBef>
                <a:spcPct val="41000"/>
              </a:spcBef>
              <a:buClrTx/>
              <a:buSzTx/>
              <a:buFontTx/>
              <a:buNone/>
            </a:pPr>
            <a:r>
              <a:rPr lang="en-US" altLang="en-US" sz="1800" dirty="0">
                <a:latin typeface="Times" pitchFamily="2" charset="0"/>
              </a:rPr>
              <a:t>Machine  Language</a:t>
            </a:r>
          </a:p>
        </p:txBody>
      </p:sp>
      <p:sp>
        <p:nvSpPr>
          <p:cNvPr id="35852" name="Rectangle 20">
            <a:extLst>
              <a:ext uri="{FF2B5EF4-FFF2-40B4-BE49-F238E27FC236}">
                <a16:creationId xmlns:a16="http://schemas.microsoft.com/office/drawing/2014/main" id="{2BEF70CF-B586-A649-A77D-7B3BC554573E}"/>
              </a:ext>
            </a:extLst>
          </p:cNvPr>
          <p:cNvSpPr>
            <a:spLocks noChangeArrowheads="1"/>
          </p:cNvSpPr>
          <p:nvPr>
            <p:custDataLst>
              <p:tags r:id="rId9"/>
            </p:custDataLst>
          </p:nvPr>
        </p:nvSpPr>
        <p:spPr bwMode="auto">
          <a:xfrm>
            <a:off x="6576961" y="4519459"/>
            <a:ext cx="3347841"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spcBef>
                <a:spcPct val="0"/>
              </a:spcBef>
              <a:buClrTx/>
              <a:buSzTx/>
              <a:buFontTx/>
              <a:buNone/>
            </a:pPr>
            <a:r>
              <a:rPr lang="en-US" altLang="en-US" sz="1600" dirty="0"/>
              <a:t>1000110001100010000000000000000</a:t>
            </a:r>
          </a:p>
          <a:p>
            <a:pPr>
              <a:spcBef>
                <a:spcPct val="0"/>
              </a:spcBef>
              <a:buClrTx/>
              <a:buSzTx/>
              <a:buFontTx/>
              <a:buNone/>
            </a:pPr>
            <a:r>
              <a:rPr lang="en-US" altLang="en-US" sz="1600" dirty="0"/>
              <a:t>1000110011110010000000000000100</a:t>
            </a:r>
          </a:p>
          <a:p>
            <a:pPr>
              <a:spcBef>
                <a:spcPct val="0"/>
              </a:spcBef>
              <a:buClrTx/>
              <a:buSzTx/>
              <a:buFontTx/>
              <a:buNone/>
            </a:pPr>
            <a:r>
              <a:rPr lang="en-US" altLang="en-US" sz="1600" dirty="0"/>
              <a:t>1010110011110010000000000000000</a:t>
            </a:r>
          </a:p>
          <a:p>
            <a:pPr>
              <a:spcBef>
                <a:spcPct val="0"/>
              </a:spcBef>
              <a:buClrTx/>
              <a:buSzTx/>
              <a:buFontTx/>
              <a:buNone/>
            </a:pPr>
            <a:r>
              <a:rPr lang="en-US" altLang="en-US" sz="1600" dirty="0"/>
              <a:t>1010110001100010000000000000100</a:t>
            </a:r>
          </a:p>
        </p:txBody>
      </p:sp>
      <p:sp>
        <p:nvSpPr>
          <p:cNvPr id="30" name="Rectangle 17">
            <a:extLst>
              <a:ext uri="{FF2B5EF4-FFF2-40B4-BE49-F238E27FC236}">
                <a16:creationId xmlns:a16="http://schemas.microsoft.com/office/drawing/2014/main" id="{D5016ADB-E094-1044-BF8C-0E38C773A883}"/>
              </a:ext>
            </a:extLst>
          </p:cNvPr>
          <p:cNvSpPr>
            <a:spLocks noChangeArrowheads="1"/>
          </p:cNvSpPr>
          <p:nvPr>
            <p:custDataLst>
              <p:tags r:id="rId10"/>
            </p:custDataLst>
          </p:nvPr>
        </p:nvSpPr>
        <p:spPr bwMode="auto">
          <a:xfrm>
            <a:off x="2293882" y="5937028"/>
            <a:ext cx="2749551" cy="28674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marL="342900" indent="-342900">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85000"/>
              </a:lnSpc>
              <a:spcBef>
                <a:spcPct val="41000"/>
              </a:spcBef>
              <a:buClrTx/>
              <a:buSzTx/>
              <a:buNone/>
            </a:pPr>
            <a:r>
              <a:rPr lang="en-US" altLang="en-US" sz="1800" dirty="0">
                <a:latin typeface="DotumChe" panose="020B0609000101010101" pitchFamily="49" charset="-127"/>
                <a:ea typeface="DotumChe" panose="020B0609000101010101" pitchFamily="49" charset="-127"/>
              </a:rPr>
              <a:t>Control Signal Spec</a:t>
            </a:r>
          </a:p>
        </p:txBody>
      </p:sp>
      <p:sp>
        <p:nvSpPr>
          <p:cNvPr id="32" name="Down Arrow 31">
            <a:extLst>
              <a:ext uri="{FF2B5EF4-FFF2-40B4-BE49-F238E27FC236}">
                <a16:creationId xmlns:a16="http://schemas.microsoft.com/office/drawing/2014/main" id="{45282E4E-21EF-F04F-BB1D-1B06441246A7}"/>
              </a:ext>
            </a:extLst>
          </p:cNvPr>
          <p:cNvSpPr/>
          <p:nvPr/>
        </p:nvSpPr>
        <p:spPr>
          <a:xfrm>
            <a:off x="2741569" y="4094182"/>
            <a:ext cx="2003407" cy="635633"/>
          </a:xfrm>
          <a:prstGeom prst="downArrow">
            <a:avLst>
              <a:gd name="adj1" fmla="val 70824"/>
              <a:gd name="adj2" fmla="val 48739"/>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67" dirty="0">
                <a:latin typeface="Seravek Light" panose="020B0503040000020004" pitchFamily="34" charset="0"/>
              </a:rPr>
              <a:t>Assembler</a:t>
            </a:r>
          </a:p>
        </p:txBody>
      </p:sp>
      <p:sp>
        <p:nvSpPr>
          <p:cNvPr id="33" name="Down Arrow 32">
            <a:extLst>
              <a:ext uri="{FF2B5EF4-FFF2-40B4-BE49-F238E27FC236}">
                <a16:creationId xmlns:a16="http://schemas.microsoft.com/office/drawing/2014/main" id="{E56236D7-72FD-D946-9415-8E34D89A57BE}"/>
              </a:ext>
            </a:extLst>
          </p:cNvPr>
          <p:cNvSpPr/>
          <p:nvPr/>
        </p:nvSpPr>
        <p:spPr>
          <a:xfrm>
            <a:off x="2741569" y="5026679"/>
            <a:ext cx="2003407" cy="911051"/>
          </a:xfrm>
          <a:prstGeom prst="downArrow">
            <a:avLst>
              <a:gd name="adj1" fmla="val 70824"/>
              <a:gd name="adj2" fmla="val 48739"/>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67" dirty="0">
                <a:latin typeface="Seravek Light" panose="020B0503040000020004" pitchFamily="34" charset="0"/>
              </a:rPr>
              <a:t>Machine Interpretation</a:t>
            </a:r>
          </a:p>
        </p:txBody>
      </p:sp>
      <p:sp>
        <p:nvSpPr>
          <p:cNvPr id="34" name="Rectangle 4">
            <a:extLst>
              <a:ext uri="{FF2B5EF4-FFF2-40B4-BE49-F238E27FC236}">
                <a16:creationId xmlns:a16="http://schemas.microsoft.com/office/drawing/2014/main" id="{F8DB15CE-AAD7-1647-81AB-D4234DD8A338}"/>
              </a:ext>
            </a:extLst>
          </p:cNvPr>
          <p:cNvSpPr>
            <a:spLocks noChangeArrowheads="1"/>
          </p:cNvSpPr>
          <p:nvPr>
            <p:custDataLst>
              <p:tags r:id="rId11"/>
            </p:custDataLst>
          </p:nvPr>
        </p:nvSpPr>
        <p:spPr bwMode="auto">
          <a:xfrm>
            <a:off x="2316107" y="1682378"/>
            <a:ext cx="2793999" cy="29713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63500" tIns="25400" rIns="63500" bIns="25400">
            <a:spAutoFit/>
          </a:bodyPr>
          <a:lstStyle>
            <a:lvl1pPr marL="342900" indent="-342900">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algn="ctr">
              <a:lnSpc>
                <a:spcPct val="85000"/>
              </a:lnSpc>
              <a:spcBef>
                <a:spcPct val="41000"/>
              </a:spcBef>
              <a:buClrTx/>
              <a:buSzTx/>
              <a:buFontTx/>
              <a:buNone/>
            </a:pPr>
            <a:r>
              <a:rPr lang="en-US" altLang="en-US" sz="1800" dirty="0">
                <a:latin typeface="Bangla MN" pitchFamily="2" charset="0"/>
                <a:cs typeface="Bangla MN" pitchFamily="2" charset="0"/>
              </a:rPr>
              <a:t>Specification</a:t>
            </a:r>
          </a:p>
        </p:txBody>
      </p:sp>
      <p:sp>
        <p:nvSpPr>
          <p:cNvPr id="35" name="Down Arrow 34">
            <a:extLst>
              <a:ext uri="{FF2B5EF4-FFF2-40B4-BE49-F238E27FC236}">
                <a16:creationId xmlns:a16="http://schemas.microsoft.com/office/drawing/2014/main" id="{4B436763-B009-584C-ABDD-4511AB9B58C4}"/>
              </a:ext>
            </a:extLst>
          </p:cNvPr>
          <p:cNvSpPr/>
          <p:nvPr/>
        </p:nvSpPr>
        <p:spPr>
          <a:xfrm>
            <a:off x="2741567" y="1968422"/>
            <a:ext cx="2003407" cy="506333"/>
          </a:xfrm>
          <a:prstGeom prst="downArrow">
            <a:avLst>
              <a:gd name="adj1" fmla="val 70824"/>
              <a:gd name="adj2" fmla="val 48739"/>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67" dirty="0">
                <a:latin typeface="Seravek Light" panose="020B0503040000020004" pitchFamily="34" charset="0"/>
              </a:rPr>
              <a:t>Programmer</a:t>
            </a:r>
          </a:p>
        </p:txBody>
      </p:sp>
      <p:sp>
        <p:nvSpPr>
          <p:cNvPr id="36" name="Rectangle 10">
            <a:extLst>
              <a:ext uri="{FF2B5EF4-FFF2-40B4-BE49-F238E27FC236}">
                <a16:creationId xmlns:a16="http://schemas.microsoft.com/office/drawing/2014/main" id="{04D543B9-EF04-4046-9693-52F57756B67A}"/>
              </a:ext>
            </a:extLst>
          </p:cNvPr>
          <p:cNvSpPr>
            <a:spLocks noChangeArrowheads="1"/>
          </p:cNvSpPr>
          <p:nvPr>
            <p:custDataLst>
              <p:tags r:id="rId12"/>
            </p:custDataLst>
          </p:nvPr>
        </p:nvSpPr>
        <p:spPr bwMode="auto">
          <a:xfrm>
            <a:off x="6576961" y="1703297"/>
            <a:ext cx="4753649" cy="27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lvl1pPr marL="342900" indent="-342900">
              <a:spcBef>
                <a:spcPct val="20000"/>
              </a:spcBef>
              <a:buClr>
                <a:schemeClr val="tx1"/>
              </a:buClr>
              <a:buSzPct val="130000"/>
              <a:buChar char="•"/>
              <a:defRPr sz="2400">
                <a:solidFill>
                  <a:schemeClr val="tx1"/>
                </a:solidFill>
                <a:latin typeface="Times New Roman" panose="02020603050405020304" pitchFamily="18" charset="0"/>
              </a:defRPr>
            </a:lvl1pPr>
            <a:lvl2pPr marL="742950" indent="-285750">
              <a:spcBef>
                <a:spcPct val="20000"/>
              </a:spcBef>
              <a:buClr>
                <a:schemeClr val="tx1"/>
              </a:buClr>
              <a:buSzPct val="100000"/>
              <a:buChar char="–"/>
              <a:defRPr sz="2000">
                <a:solidFill>
                  <a:schemeClr val="tx1"/>
                </a:solidFill>
                <a:latin typeface="Times New Roman" panose="02020603050405020304" pitchFamily="18" charset="0"/>
              </a:defRPr>
            </a:lvl2pPr>
            <a:lvl3pPr marL="1143000" indent="-228600">
              <a:spcBef>
                <a:spcPct val="20000"/>
              </a:spcBef>
              <a:buClr>
                <a:schemeClr val="tx2"/>
              </a:buClr>
              <a:buChar char="•"/>
              <a:defRPr>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1600">
                <a:solidFill>
                  <a:schemeClr val="tx1"/>
                </a:solidFill>
                <a:latin typeface="Times New Roman" panose="02020603050405020304" pitchFamily="18" charset="0"/>
              </a:defRPr>
            </a:lvl4pPr>
            <a:lvl5pPr marL="2057400" indent="-228600">
              <a:spcBef>
                <a:spcPct val="20000"/>
              </a:spcBef>
              <a:buClr>
                <a:schemeClr val="accent1"/>
              </a:buClr>
              <a:buSzPct val="100000"/>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100000"/>
              <a:buChar char="•"/>
              <a:defRPr sz="1600">
                <a:solidFill>
                  <a:schemeClr val="tx1"/>
                </a:solidFill>
                <a:latin typeface="Times New Roman" panose="02020603050405020304" pitchFamily="18" charset="0"/>
              </a:defRPr>
            </a:lvl9pPr>
          </a:lstStyle>
          <a:p>
            <a:pPr marL="0" indent="0">
              <a:buNone/>
            </a:pPr>
            <a:r>
              <a:rPr lang="en-US" sz="1467" dirty="0">
                <a:latin typeface="Bangla MN" pitchFamily="2" charset="0"/>
                <a:cs typeface="Bangla MN" pitchFamily="2" charset="0"/>
              </a:rPr>
              <a:t>“Swap two array elements.”</a:t>
            </a:r>
          </a:p>
        </p:txBody>
      </p:sp>
    </p:spTree>
    <p:extLst>
      <p:ext uri="{BB962C8B-B14F-4D97-AF65-F5344CB8AC3E}">
        <p14:creationId xmlns:p14="http://schemas.microsoft.com/office/powerpoint/2010/main" val="2307011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8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8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8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8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8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5844" grpId="0" animBg="1"/>
      <p:bldP spid="35858" grpId="0" animBg="1"/>
      <p:bldP spid="35861" grpId="0"/>
      <p:bldP spid="35846" grpId="0"/>
      <p:bldP spid="35857" grpId="0"/>
      <p:bldP spid="35849" grpId="0" animBg="1"/>
      <p:bldP spid="35852" grpId="0"/>
      <p:bldP spid="30" grpId="0" animBg="1"/>
      <p:bldP spid="32" grpId="0" animBg="1"/>
      <p:bldP spid="33" grpId="0" animBg="1"/>
      <p:bldP spid="34" grpId="0" animBg="1"/>
      <p:bldP spid="35"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embedded system?</a:t>
            </a:r>
          </a:p>
        </p:txBody>
      </p:sp>
      <p:sp>
        <p:nvSpPr>
          <p:cNvPr id="3" name="Text Placeholder 2"/>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3BD42B7D-18E6-454F-8C5A-05AEAF75672F}"/>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1D593D4-58C7-1146-A037-DCE8D85F7838}"/>
              </a:ext>
            </a:extLst>
          </p:cNvPr>
          <p:cNvSpPr>
            <a:spLocks noGrp="1" noChangeArrowheads="1"/>
          </p:cNvSpPr>
          <p:nvPr>
            <p:ph type="title"/>
            <p:custDataLst>
              <p:tags r:id="rId1"/>
            </p:custDataLst>
          </p:nvPr>
        </p:nvSpPr>
        <p:spPr/>
        <p:txBody>
          <a:bodyPr/>
          <a:lstStyle/>
          <a:p>
            <a:r>
              <a:rPr lang="en-US" altLang="en-US"/>
              <a:t>The Instruction Set Architecture</a:t>
            </a:r>
          </a:p>
        </p:txBody>
      </p:sp>
      <p:sp>
        <p:nvSpPr>
          <p:cNvPr id="37891" name="Rectangle 3">
            <a:extLst>
              <a:ext uri="{FF2B5EF4-FFF2-40B4-BE49-F238E27FC236}">
                <a16:creationId xmlns:a16="http://schemas.microsoft.com/office/drawing/2014/main" id="{3FDB0F8A-1214-874B-BDB9-6BB1D1F9FFC6}"/>
              </a:ext>
            </a:extLst>
          </p:cNvPr>
          <p:cNvSpPr>
            <a:spLocks noGrp="1" noChangeArrowheads="1"/>
          </p:cNvSpPr>
          <p:nvPr>
            <p:ph type="body" idx="1"/>
            <p:custDataLst>
              <p:tags r:id="rId2"/>
            </p:custDataLst>
          </p:nvPr>
        </p:nvSpPr>
        <p:spPr/>
        <p:txBody>
          <a:bodyPr/>
          <a:lstStyle/>
          <a:p>
            <a:r>
              <a:rPr lang="en-US" altLang="en-US" dirty="0"/>
              <a:t>that part of the architecture that is visible to the programmer</a:t>
            </a:r>
          </a:p>
          <a:p>
            <a:pPr lvl="1"/>
            <a:r>
              <a:rPr lang="en-US" altLang="en-US" dirty="0"/>
              <a:t>available instructions (“opcodes”)</a:t>
            </a:r>
          </a:p>
          <a:p>
            <a:pPr lvl="1"/>
            <a:r>
              <a:rPr lang="en-US" altLang="en-US" dirty="0"/>
              <a:t>number and types of registers</a:t>
            </a:r>
          </a:p>
          <a:p>
            <a:pPr lvl="1"/>
            <a:r>
              <a:rPr lang="en-US" altLang="en-US" dirty="0"/>
              <a:t>instruction formats</a:t>
            </a:r>
          </a:p>
          <a:p>
            <a:pPr lvl="1"/>
            <a:r>
              <a:rPr lang="en-US" altLang="en-US" dirty="0"/>
              <a:t>storage access, addressing modes</a:t>
            </a:r>
          </a:p>
          <a:p>
            <a:pPr lvl="1"/>
            <a:r>
              <a:rPr lang="en-US" altLang="en-US" dirty="0"/>
              <a:t>exceptional conditions</a:t>
            </a:r>
          </a:p>
        </p:txBody>
      </p:sp>
    </p:spTree>
    <p:extLst>
      <p:ext uri="{BB962C8B-B14F-4D97-AF65-F5344CB8AC3E}">
        <p14:creationId xmlns:p14="http://schemas.microsoft.com/office/powerpoint/2010/main" val="148981139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Compute Units</a:t>
            </a:r>
          </a:p>
        </p:txBody>
      </p:sp>
      <p:graphicFrame>
        <p:nvGraphicFramePr>
          <p:cNvPr id="4" name="Table 3"/>
          <p:cNvGraphicFramePr>
            <a:graphicFrameLocks noGrp="1"/>
          </p:cNvGraphicFramePr>
          <p:nvPr>
            <p:extLst>
              <p:ext uri="{D42A27DB-BD31-4B8C-83A1-F6EECF244321}">
                <p14:modId xmlns:p14="http://schemas.microsoft.com/office/powerpoint/2010/main" val="2856474889"/>
              </p:ext>
            </p:extLst>
          </p:nvPr>
        </p:nvGraphicFramePr>
        <p:xfrm>
          <a:off x="77819" y="1393042"/>
          <a:ext cx="12046085" cy="4333240"/>
        </p:xfrm>
        <a:graphic>
          <a:graphicData uri="http://schemas.openxmlformats.org/drawingml/2006/table">
            <a:tbl>
              <a:tblPr firstRow="1" bandRow="1">
                <a:tableStyleId>{5C22544A-7EE6-4342-B048-85BDC9FD1C3A}</a:tableStyleId>
              </a:tblPr>
              <a:tblGrid>
                <a:gridCol w="3605626">
                  <a:extLst>
                    <a:ext uri="{9D8B030D-6E8A-4147-A177-3AD203B41FA5}">
                      <a16:colId xmlns:a16="http://schemas.microsoft.com/office/drawing/2014/main" val="20000"/>
                    </a:ext>
                  </a:extLst>
                </a:gridCol>
                <a:gridCol w="4550635">
                  <a:extLst>
                    <a:ext uri="{9D8B030D-6E8A-4147-A177-3AD203B41FA5}">
                      <a16:colId xmlns:a16="http://schemas.microsoft.com/office/drawing/2014/main" val="20001"/>
                    </a:ext>
                  </a:extLst>
                </a:gridCol>
                <a:gridCol w="3889824">
                  <a:extLst>
                    <a:ext uri="{9D8B030D-6E8A-4147-A177-3AD203B41FA5}">
                      <a16:colId xmlns:a16="http://schemas.microsoft.com/office/drawing/2014/main" val="20002"/>
                    </a:ext>
                  </a:extLst>
                </a:gridCol>
              </a:tblGrid>
              <a:tr h="370840">
                <a:tc>
                  <a:txBody>
                    <a:bodyPr/>
                    <a:lstStyle/>
                    <a:p>
                      <a:r>
                        <a:rPr lang="en-US" sz="1600" dirty="0"/>
                        <a:t>Processor </a:t>
                      </a:r>
                    </a:p>
                  </a:txBody>
                  <a:tcPr/>
                </a:tc>
                <a:tc>
                  <a:txBody>
                    <a:bodyPr/>
                    <a:lstStyle/>
                    <a:p>
                      <a:r>
                        <a:rPr lang="en-US" sz="1600" dirty="0"/>
                        <a:t>Description</a:t>
                      </a:r>
                    </a:p>
                  </a:txBody>
                  <a:tcPr/>
                </a:tc>
                <a:tc>
                  <a:txBody>
                    <a:bodyPr/>
                    <a:lstStyle/>
                    <a:p>
                      <a:r>
                        <a:rPr lang="en-US" sz="1600" dirty="0"/>
                        <a:t>Applications</a:t>
                      </a:r>
                    </a:p>
                  </a:txBody>
                  <a:tcPr/>
                </a:tc>
                <a:extLst>
                  <a:ext uri="{0D108BD9-81ED-4DB2-BD59-A6C34878D82A}">
                    <a16:rowId xmlns:a16="http://schemas.microsoft.com/office/drawing/2014/main" val="10000"/>
                  </a:ext>
                </a:extLst>
              </a:tr>
              <a:tr h="370840">
                <a:tc>
                  <a:txBody>
                    <a:bodyPr/>
                    <a:lstStyle/>
                    <a:p>
                      <a:r>
                        <a:rPr lang="en-US" sz="1800" dirty="0"/>
                        <a:t>Microcontroller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Microcontrollers is a small computer (CPU, memory I/O)</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Suitable for application that require small memory and less computation</a:t>
                      </a:r>
                    </a:p>
                    <a:p>
                      <a:endParaRPr lang="en-US" sz="1800" dirty="0"/>
                    </a:p>
                  </a:txBody>
                  <a:tcPr/>
                </a:tc>
                <a:extLst>
                  <a:ext uri="{0D108BD9-81ED-4DB2-BD59-A6C34878D82A}">
                    <a16:rowId xmlns:a16="http://schemas.microsoft.com/office/drawing/2014/main" val="10001"/>
                  </a:ext>
                </a:extLst>
              </a:tr>
              <a:tr h="370840">
                <a:tc>
                  <a:txBody>
                    <a:bodyPr/>
                    <a:lstStyle/>
                    <a:p>
                      <a:r>
                        <a:rPr lang="en-US" sz="1800" dirty="0"/>
                        <a:t>DSP </a:t>
                      </a:r>
                    </a:p>
                  </a:txBody>
                  <a:tcPr/>
                </a:tc>
                <a:tc>
                  <a:txBody>
                    <a:bodyPr/>
                    <a:lstStyle/>
                    <a:p>
                      <a:r>
                        <a:rPr lang="en-US" sz="1600" dirty="0"/>
                        <a:t>Processors specifically designed for signal processing</a:t>
                      </a:r>
                    </a:p>
                    <a:p>
                      <a:pPr lvl="1"/>
                      <a:r>
                        <a:rPr lang="en-US" sz="1600" dirty="0"/>
                        <a:t>Repetitive numeric computations</a:t>
                      </a:r>
                    </a:p>
                    <a:p>
                      <a:pPr lvl="1"/>
                      <a:r>
                        <a:rPr lang="en-US" sz="1600" dirty="0"/>
                        <a:t>High memory bandwidth (arrays)</a:t>
                      </a:r>
                    </a:p>
                    <a:p>
                      <a:pPr lvl="1"/>
                      <a:r>
                        <a:rPr lang="en-US" sz="1600" dirty="0"/>
                        <a:t>Real-time processing</a:t>
                      </a:r>
                    </a:p>
                    <a:p>
                      <a:r>
                        <a:rPr lang="en-US" sz="1600" dirty="0"/>
                        <a:t>DSP objectives</a:t>
                      </a:r>
                    </a:p>
                    <a:p>
                      <a:pPr lvl="1"/>
                      <a:r>
                        <a:rPr lang="en-US" sz="1600" dirty="0"/>
                        <a:t>Power</a:t>
                      </a:r>
                    </a:p>
                    <a:p>
                      <a:pPr lvl="1"/>
                      <a:r>
                        <a:rPr lang="en-US" sz="1600" dirty="0"/>
                        <a:t>Development time</a:t>
                      </a:r>
                    </a:p>
                    <a:p>
                      <a:pPr lvl="1"/>
                      <a:r>
                        <a:rPr lang="en-US" sz="1600" dirty="0"/>
                        <a:t>Throughput (Processing)</a:t>
                      </a:r>
                    </a:p>
                  </a:txBody>
                  <a:tcPr/>
                </a:tc>
                <a:tc>
                  <a:txBody>
                    <a:bodyPr/>
                    <a:lstStyle/>
                    <a:p>
                      <a:r>
                        <a:rPr lang="en-US" sz="1600" dirty="0"/>
                        <a:t>Audio</a:t>
                      </a:r>
                    </a:p>
                    <a:p>
                      <a:pPr lvl="1"/>
                      <a:r>
                        <a:rPr lang="en-US" sz="1600" dirty="0"/>
                        <a:t>Coding/Decoding</a:t>
                      </a:r>
                    </a:p>
                    <a:p>
                      <a:r>
                        <a:rPr lang="en-US" sz="1600" dirty="0"/>
                        <a:t>Video/Image/ Computer Vision</a:t>
                      </a:r>
                    </a:p>
                    <a:p>
                      <a:pPr lvl="1"/>
                      <a:r>
                        <a:rPr lang="en-US" sz="1600" dirty="0"/>
                        <a:t>Convolution</a:t>
                      </a:r>
                    </a:p>
                    <a:p>
                      <a:r>
                        <a:rPr lang="en-US" sz="1600" dirty="0"/>
                        <a:t>Communications</a:t>
                      </a:r>
                    </a:p>
                    <a:p>
                      <a:pPr lvl="1"/>
                      <a:r>
                        <a:rPr lang="en-US" sz="1600" dirty="0"/>
                        <a:t>FIR, FFT</a:t>
                      </a:r>
                    </a:p>
                    <a:p>
                      <a:endParaRPr lang="en-US" sz="1800" dirty="0"/>
                    </a:p>
                  </a:txBody>
                  <a:tcPr/>
                </a:tc>
                <a:extLst>
                  <a:ext uri="{0D108BD9-81ED-4DB2-BD59-A6C34878D82A}">
                    <a16:rowId xmlns:a16="http://schemas.microsoft.com/office/drawing/2014/main" val="10002"/>
                  </a:ext>
                </a:extLst>
              </a:tr>
              <a:tr h="370840">
                <a:tc>
                  <a:txBody>
                    <a:bodyPr/>
                    <a:lstStyle/>
                    <a:p>
                      <a:r>
                        <a:rPr lang="en-US" sz="1800" dirty="0"/>
                        <a:t>GPU </a:t>
                      </a:r>
                    </a:p>
                  </a:txBody>
                  <a:tcPr/>
                </a:tc>
                <a:tc>
                  <a:txBody>
                    <a:bodyPr/>
                    <a:lstStyle/>
                    <a:p>
                      <a:r>
                        <a:rPr lang="en-US" sz="1800" dirty="0"/>
                        <a:t>Graphics processors (GPGPU)</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General</a:t>
                      </a:r>
                      <a:r>
                        <a:rPr lang="en-US" sz="1800" baseline="0" dirty="0"/>
                        <a:t> (embedded </a:t>
                      </a:r>
                      <a:r>
                        <a:rPr lang="en-US" sz="1800" baseline="0" dirty="0">
                          <a:sym typeface="Wingdings" pitchFamily="2" charset="2"/>
                        </a:rPr>
                        <a:t> data center)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10003"/>
                  </a:ext>
                </a:extLst>
              </a:tr>
              <a:tr h="274610">
                <a:tc>
                  <a:txBody>
                    <a:bodyPr/>
                    <a:lstStyle/>
                    <a:p>
                      <a:r>
                        <a:rPr lang="en-US" sz="1800" dirty="0"/>
                        <a:t>FPGA</a:t>
                      </a:r>
                    </a:p>
                  </a:txBody>
                  <a:tcPr/>
                </a:tc>
                <a:tc>
                  <a:txBody>
                    <a:bodyPr/>
                    <a:lstStyle/>
                    <a:p>
                      <a:r>
                        <a:rPr lang="en-US" sz="1800" dirty="0"/>
                        <a:t>Programmable Custom Hardware</a:t>
                      </a:r>
                    </a:p>
                  </a:txBody>
                  <a:tcPr/>
                </a:tc>
                <a:tc>
                  <a:txBody>
                    <a:bodyPr/>
                    <a:lstStyle/>
                    <a:p>
                      <a:r>
                        <a:rPr lang="en-US" sz="1800" dirty="0"/>
                        <a:t>General</a:t>
                      </a:r>
                      <a:r>
                        <a:rPr lang="en-US" sz="1800" baseline="0" dirty="0"/>
                        <a:t> (embedded </a:t>
                      </a:r>
                      <a:r>
                        <a:rPr lang="en-US" sz="1800" baseline="0" dirty="0">
                          <a:sym typeface="Wingdings" pitchFamily="2" charset="2"/>
                        </a:rPr>
                        <a:t> data center)</a:t>
                      </a:r>
                      <a:endParaRPr lang="en-US" sz="1800" dirty="0"/>
                    </a:p>
                  </a:txBody>
                  <a:tcPr/>
                </a:tc>
                <a:extLst>
                  <a:ext uri="{0D108BD9-81ED-4DB2-BD59-A6C34878D82A}">
                    <a16:rowId xmlns:a16="http://schemas.microsoft.com/office/drawing/2014/main" val="10004"/>
                  </a:ext>
                </a:extLst>
              </a:tr>
            </a:tbl>
          </a:graphicData>
        </a:graphic>
      </p:graphicFrame>
      <p:sp>
        <p:nvSpPr>
          <p:cNvPr id="3" name="Footer Placeholder 2">
            <a:extLst>
              <a:ext uri="{FF2B5EF4-FFF2-40B4-BE49-F238E27FC236}">
                <a16:creationId xmlns:a16="http://schemas.microsoft.com/office/drawing/2014/main" id="{DBF1F00D-4578-EF4F-9B17-53C78EF03A1C}"/>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61CF-4AA8-5544-9965-3155B0728E0F}"/>
              </a:ext>
            </a:extLst>
          </p:cNvPr>
          <p:cNvSpPr>
            <a:spLocks noGrp="1"/>
          </p:cNvSpPr>
          <p:nvPr>
            <p:ph type="title"/>
          </p:nvPr>
        </p:nvSpPr>
        <p:spPr/>
        <p:txBody>
          <a:bodyPr/>
          <a:lstStyle/>
          <a:p>
            <a:r>
              <a:rPr lang="en-US" dirty="0"/>
              <a:t>Design tradeoffs…</a:t>
            </a:r>
          </a:p>
        </p:txBody>
      </p:sp>
      <p:sp>
        <p:nvSpPr>
          <p:cNvPr id="4" name="Footer Placeholder 3">
            <a:extLst>
              <a:ext uri="{FF2B5EF4-FFF2-40B4-BE49-F238E27FC236}">
                <a16:creationId xmlns:a16="http://schemas.microsoft.com/office/drawing/2014/main" id="{DBCD8158-8122-0042-AD5B-FB74BC56A7BC}"/>
              </a:ext>
            </a:extLst>
          </p:cNvPr>
          <p:cNvSpPr>
            <a:spLocks noGrp="1"/>
          </p:cNvSpPr>
          <p:nvPr>
            <p:ph type="ftr" sz="quarter" idx="11"/>
          </p:nvPr>
        </p:nvSpPr>
        <p:spPr/>
        <p:txBody>
          <a:bodyPr/>
          <a:lstStyle/>
          <a:p>
            <a:r>
              <a:rPr lang="en-US" dirty="0"/>
              <a:t>CC BY-NC-ND Pat </a:t>
            </a:r>
            <a:r>
              <a:rPr lang="en-US" dirty="0" err="1"/>
              <a:t>Pannuto</a:t>
            </a:r>
            <a:r>
              <a:rPr lang="en-US" dirty="0"/>
              <a:t> – Many slides adapted from </a:t>
            </a:r>
            <a:r>
              <a:rPr lang="en-US" dirty="0" err="1"/>
              <a:t>Janarbek</a:t>
            </a:r>
            <a:r>
              <a:rPr lang="en-US" dirty="0"/>
              <a:t> Matai</a:t>
            </a:r>
          </a:p>
        </p:txBody>
      </p:sp>
      <p:sp>
        <p:nvSpPr>
          <p:cNvPr id="6" name="Rounded Rectangle 5">
            <a:extLst>
              <a:ext uri="{FF2B5EF4-FFF2-40B4-BE49-F238E27FC236}">
                <a16:creationId xmlns:a16="http://schemas.microsoft.com/office/drawing/2014/main" id="{AC6E29A5-5670-EE4C-99C0-3DB0D1167041}"/>
              </a:ext>
            </a:extLst>
          </p:cNvPr>
          <p:cNvSpPr/>
          <p:nvPr/>
        </p:nvSpPr>
        <p:spPr>
          <a:xfrm>
            <a:off x="1295400" y="2133600"/>
            <a:ext cx="1582220" cy="1263721"/>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CPU</a:t>
            </a:r>
          </a:p>
        </p:txBody>
      </p:sp>
      <p:sp>
        <p:nvSpPr>
          <p:cNvPr id="7" name="Rounded Rectangle 6">
            <a:extLst>
              <a:ext uri="{FF2B5EF4-FFF2-40B4-BE49-F238E27FC236}">
                <a16:creationId xmlns:a16="http://schemas.microsoft.com/office/drawing/2014/main" id="{CE561A2F-5505-794A-ABC8-9EB379020C2B}"/>
              </a:ext>
            </a:extLst>
          </p:cNvPr>
          <p:cNvSpPr/>
          <p:nvPr/>
        </p:nvSpPr>
        <p:spPr>
          <a:xfrm>
            <a:off x="3276600" y="2133600"/>
            <a:ext cx="1582220" cy="1263721"/>
          </a:xfrm>
          <a:prstGeom prst="roundRect">
            <a:avLst/>
          </a:prstGeom>
          <a:solidFill>
            <a:schemeClr val="bg2">
              <a:lumMod val="1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DSP</a:t>
            </a:r>
          </a:p>
        </p:txBody>
      </p:sp>
      <p:sp>
        <p:nvSpPr>
          <p:cNvPr id="8" name="Rounded Rectangle 7">
            <a:extLst>
              <a:ext uri="{FF2B5EF4-FFF2-40B4-BE49-F238E27FC236}">
                <a16:creationId xmlns:a16="http://schemas.microsoft.com/office/drawing/2014/main" id="{BA73AD41-7C0C-8D48-97C8-31699361C7F6}"/>
              </a:ext>
            </a:extLst>
          </p:cNvPr>
          <p:cNvSpPr/>
          <p:nvPr/>
        </p:nvSpPr>
        <p:spPr>
          <a:xfrm>
            <a:off x="5257800" y="2133600"/>
            <a:ext cx="1582220" cy="1263721"/>
          </a:xfrm>
          <a:prstGeom prst="roundRect">
            <a:avLst/>
          </a:prstGeom>
          <a:solidFill>
            <a:schemeClr val="accent4">
              <a:lumMod val="20000"/>
              <a:lumOff val="8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GPU</a:t>
            </a:r>
          </a:p>
        </p:txBody>
      </p:sp>
      <p:sp>
        <p:nvSpPr>
          <p:cNvPr id="9" name="Rounded Rectangle 8">
            <a:extLst>
              <a:ext uri="{FF2B5EF4-FFF2-40B4-BE49-F238E27FC236}">
                <a16:creationId xmlns:a16="http://schemas.microsoft.com/office/drawing/2014/main" id="{807ACA3E-9F4B-C745-91DF-B2D3DD5D9CEC}"/>
              </a:ext>
            </a:extLst>
          </p:cNvPr>
          <p:cNvSpPr/>
          <p:nvPr/>
        </p:nvSpPr>
        <p:spPr>
          <a:xfrm>
            <a:off x="7239000" y="2133600"/>
            <a:ext cx="1582220" cy="1263721"/>
          </a:xfrm>
          <a:prstGeom prst="roundRect">
            <a:avLst/>
          </a:prstGeom>
          <a:solidFill>
            <a:schemeClr val="accent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FPGA</a:t>
            </a:r>
          </a:p>
        </p:txBody>
      </p:sp>
      <p:sp>
        <p:nvSpPr>
          <p:cNvPr id="10" name="Rounded Rectangle 9">
            <a:extLst>
              <a:ext uri="{FF2B5EF4-FFF2-40B4-BE49-F238E27FC236}">
                <a16:creationId xmlns:a16="http://schemas.microsoft.com/office/drawing/2014/main" id="{0C86DD42-8726-FB41-8BE2-73811B0CEDD7}"/>
              </a:ext>
            </a:extLst>
          </p:cNvPr>
          <p:cNvSpPr/>
          <p:nvPr/>
        </p:nvSpPr>
        <p:spPr>
          <a:xfrm>
            <a:off x="9296400" y="2133600"/>
            <a:ext cx="1582220" cy="1263721"/>
          </a:xfrm>
          <a:prstGeom prst="roundRect">
            <a:avLst/>
          </a:prstGeom>
          <a:solidFill>
            <a:schemeClr val="accent6">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ASIC</a:t>
            </a:r>
          </a:p>
        </p:txBody>
      </p:sp>
      <p:sp>
        <p:nvSpPr>
          <p:cNvPr id="11" name="Right Arrow 10">
            <a:extLst>
              <a:ext uri="{FF2B5EF4-FFF2-40B4-BE49-F238E27FC236}">
                <a16:creationId xmlns:a16="http://schemas.microsoft.com/office/drawing/2014/main" id="{95492953-BD70-9C4C-8581-42284CC630A2}"/>
              </a:ext>
            </a:extLst>
          </p:cNvPr>
          <p:cNvSpPr/>
          <p:nvPr/>
        </p:nvSpPr>
        <p:spPr>
          <a:xfrm>
            <a:off x="1295400" y="3886200"/>
            <a:ext cx="9677400" cy="1066800"/>
          </a:xfrm>
          <a:prstGeom prst="rightArrow">
            <a:avLst/>
          </a:prstGeom>
          <a:gradFill flip="none" rotWithShape="1">
            <a:gsLst>
              <a:gs pos="0">
                <a:schemeClr val="accent5">
                  <a:lumMod val="20000"/>
                  <a:lumOff val="80000"/>
                </a:schemeClr>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chemeClr val="tx1"/>
                </a:solidFill>
              </a:rPr>
              <a:t>Efficiency, performance </a:t>
            </a:r>
            <a:r>
              <a:rPr lang="en-US" sz="2000" dirty="0">
                <a:solidFill>
                  <a:schemeClr val="tx1"/>
                </a:solidFill>
              </a:rPr>
              <a:t>(</a:t>
            </a:r>
            <a:r>
              <a:rPr lang="en-US" sz="2000" i="1" dirty="0">
                <a:solidFill>
                  <a:schemeClr val="tx1"/>
                </a:solidFill>
              </a:rPr>
              <a:t>given workload..)</a:t>
            </a:r>
            <a:endParaRPr lang="en-US" sz="2000" dirty="0">
              <a:solidFill>
                <a:schemeClr val="tx1"/>
              </a:solidFill>
            </a:endParaRPr>
          </a:p>
        </p:txBody>
      </p:sp>
      <p:sp>
        <p:nvSpPr>
          <p:cNvPr id="12" name="Right Arrow 11">
            <a:extLst>
              <a:ext uri="{FF2B5EF4-FFF2-40B4-BE49-F238E27FC236}">
                <a16:creationId xmlns:a16="http://schemas.microsoft.com/office/drawing/2014/main" id="{1A502D89-5EF9-BB43-8EC4-9B3CA72F7F55}"/>
              </a:ext>
            </a:extLst>
          </p:cNvPr>
          <p:cNvSpPr/>
          <p:nvPr/>
        </p:nvSpPr>
        <p:spPr>
          <a:xfrm flipH="1">
            <a:off x="1295400" y="4876800"/>
            <a:ext cx="9677400" cy="1066800"/>
          </a:xfrm>
          <a:prstGeom prst="rightArrow">
            <a:avLst/>
          </a:prstGeom>
          <a:gradFill flip="none" rotWithShape="1">
            <a:gsLst>
              <a:gs pos="0">
                <a:schemeClr val="accent5">
                  <a:lumMod val="20000"/>
                  <a:lumOff val="80000"/>
                </a:schemeClr>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Generality, flexibility</a:t>
            </a:r>
          </a:p>
        </p:txBody>
      </p:sp>
    </p:spTree>
    <p:extLst>
      <p:ext uri="{BB962C8B-B14F-4D97-AF65-F5344CB8AC3E}">
        <p14:creationId xmlns:p14="http://schemas.microsoft.com/office/powerpoint/2010/main" val="2360220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field-programmable gate array (FPGA)</a:t>
            </a:r>
          </a:p>
        </p:txBody>
      </p:sp>
      <p:sp>
        <p:nvSpPr>
          <p:cNvPr id="3" name="Content Placeholder 2"/>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352F705-3F77-2A45-A1A6-7788141B9D4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an FPGA? </a:t>
            </a:r>
          </a:p>
        </p:txBody>
      </p:sp>
      <p:pic>
        <p:nvPicPr>
          <p:cNvPr id="4" name="Picture 3" descr="Virtex7_V2000T.jpg"/>
          <p:cNvPicPr>
            <a:picLocks noChangeAspect="1"/>
          </p:cNvPicPr>
          <p:nvPr/>
        </p:nvPicPr>
        <p:blipFill>
          <a:blip r:embed="rId2" cstate="print"/>
          <a:stretch>
            <a:fillRect/>
          </a:stretch>
        </p:blipFill>
        <p:spPr>
          <a:xfrm>
            <a:off x="1606559" y="2535846"/>
            <a:ext cx="4421815" cy="3407754"/>
          </a:xfrm>
          <a:prstGeom prst="rect">
            <a:avLst/>
          </a:prstGeom>
        </p:spPr>
      </p:pic>
      <p:sp>
        <p:nvSpPr>
          <p:cNvPr id="5" name="TextBox 4"/>
          <p:cNvSpPr txBox="1"/>
          <p:nvPr/>
        </p:nvSpPr>
        <p:spPr>
          <a:xfrm>
            <a:off x="1073270" y="1424353"/>
            <a:ext cx="10555518" cy="830997"/>
          </a:xfrm>
          <a:prstGeom prst="rect">
            <a:avLst/>
          </a:prstGeom>
          <a:noFill/>
        </p:spPr>
        <p:txBody>
          <a:bodyPr wrap="none" rtlCol="0">
            <a:spAutoFit/>
          </a:bodyPr>
          <a:lstStyle/>
          <a:p>
            <a:pPr algn="ctr"/>
            <a:r>
              <a:rPr lang="en-US" sz="4800" b="1" i="1" dirty="0"/>
              <a:t>A field-programmable gate array (FPGA)</a:t>
            </a:r>
          </a:p>
        </p:txBody>
      </p:sp>
      <p:pic>
        <p:nvPicPr>
          <p:cNvPr id="6" name="Picture 5" descr="Stratix-10-device.png"/>
          <p:cNvPicPr>
            <a:picLocks noChangeAspect="1"/>
          </p:cNvPicPr>
          <p:nvPr/>
        </p:nvPicPr>
        <p:blipFill>
          <a:blip r:embed="rId3" cstate="print"/>
          <a:stretch>
            <a:fillRect/>
          </a:stretch>
        </p:blipFill>
        <p:spPr>
          <a:xfrm>
            <a:off x="7716389" y="2571365"/>
            <a:ext cx="3313561" cy="3316124"/>
          </a:xfrm>
          <a:prstGeom prst="rect">
            <a:avLst/>
          </a:prstGeom>
        </p:spPr>
      </p:pic>
      <p:sp>
        <p:nvSpPr>
          <p:cNvPr id="3" name="Footer Placeholder 2">
            <a:extLst>
              <a:ext uri="{FF2B5EF4-FFF2-40B4-BE49-F238E27FC236}">
                <a16:creationId xmlns:a16="http://schemas.microsoft.com/office/drawing/2014/main" id="{0D433B1B-84AC-C844-BCB3-09FE233F4662}"/>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an FPGA? </a:t>
            </a:r>
          </a:p>
        </p:txBody>
      </p:sp>
      <p:pic>
        <p:nvPicPr>
          <p:cNvPr id="4" name="Picture 3" descr="Virtex7_V2000T.jpg"/>
          <p:cNvPicPr>
            <a:picLocks noChangeAspect="1"/>
          </p:cNvPicPr>
          <p:nvPr/>
        </p:nvPicPr>
        <p:blipFill>
          <a:blip r:embed="rId2" cstate="print"/>
          <a:stretch>
            <a:fillRect/>
          </a:stretch>
        </p:blipFill>
        <p:spPr>
          <a:xfrm>
            <a:off x="4645034" y="3516921"/>
            <a:ext cx="2826629" cy="1977463"/>
          </a:xfrm>
          <a:prstGeom prst="rect">
            <a:avLst/>
          </a:prstGeom>
        </p:spPr>
      </p:pic>
      <p:sp>
        <p:nvSpPr>
          <p:cNvPr id="5" name="TextBox 4"/>
          <p:cNvSpPr txBox="1"/>
          <p:nvPr/>
        </p:nvSpPr>
        <p:spPr>
          <a:xfrm>
            <a:off x="1073270" y="1424353"/>
            <a:ext cx="10555518" cy="830997"/>
          </a:xfrm>
          <a:prstGeom prst="rect">
            <a:avLst/>
          </a:prstGeom>
          <a:noFill/>
        </p:spPr>
        <p:txBody>
          <a:bodyPr wrap="none" rtlCol="0">
            <a:spAutoFit/>
          </a:bodyPr>
          <a:lstStyle/>
          <a:p>
            <a:pPr algn="ctr"/>
            <a:r>
              <a:rPr lang="en-US" sz="4800" b="1" i="1" dirty="0"/>
              <a:t>A field-programmable gate array (FPGA)</a:t>
            </a:r>
          </a:p>
        </p:txBody>
      </p:sp>
      <p:pic>
        <p:nvPicPr>
          <p:cNvPr id="6" name="Picture 5" descr="bobz-01.gif"/>
          <p:cNvPicPr>
            <a:picLocks noChangeAspect="1"/>
          </p:cNvPicPr>
          <p:nvPr/>
        </p:nvPicPr>
        <p:blipFill>
          <a:blip r:embed="rId3" cstate="print"/>
          <a:stretch>
            <a:fillRect/>
          </a:stretch>
        </p:blipFill>
        <p:spPr>
          <a:xfrm>
            <a:off x="7638505" y="2653981"/>
            <a:ext cx="4307305" cy="3359698"/>
          </a:xfrm>
          <a:prstGeom prst="rect">
            <a:avLst/>
          </a:prstGeom>
        </p:spPr>
      </p:pic>
      <p:sp>
        <p:nvSpPr>
          <p:cNvPr id="3" name="Footer Placeholder 2">
            <a:extLst>
              <a:ext uri="{FF2B5EF4-FFF2-40B4-BE49-F238E27FC236}">
                <a16:creationId xmlns:a16="http://schemas.microsoft.com/office/drawing/2014/main" id="{33ECFC0F-069D-1842-80CC-1DC766EC93E7}"/>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FPGA</a:t>
            </a:r>
          </a:p>
        </p:txBody>
      </p:sp>
      <p:sp>
        <p:nvSpPr>
          <p:cNvPr id="3" name="Content Placeholder 2"/>
          <p:cNvSpPr>
            <a:spLocks noGrp="1"/>
          </p:cNvSpPr>
          <p:nvPr>
            <p:ph idx="1"/>
          </p:nvPr>
        </p:nvSpPr>
        <p:spPr>
          <a:xfrm>
            <a:off x="838200" y="1355558"/>
            <a:ext cx="9275618" cy="1304515"/>
          </a:xfrm>
        </p:spPr>
        <p:txBody>
          <a:bodyPr>
            <a:normAutofit fontScale="92500" lnSpcReduction="20000"/>
          </a:bodyPr>
          <a:lstStyle/>
          <a:p>
            <a:r>
              <a:rPr lang="en-US" sz="3600" dirty="0"/>
              <a:t>Flexibility to implement any logic</a:t>
            </a:r>
          </a:p>
          <a:p>
            <a:pPr lvl="1"/>
            <a:r>
              <a:rPr lang="en-US" sz="3200" dirty="0">
                <a:latin typeface="Courier" pitchFamily="2" charset="0"/>
              </a:rPr>
              <a:t>F(</a:t>
            </a:r>
            <a:r>
              <a:rPr lang="en-US" sz="3200" dirty="0" err="1">
                <a:latin typeface="Courier" pitchFamily="2" charset="0"/>
              </a:rPr>
              <a:t>x,y,z</a:t>
            </a:r>
            <a:r>
              <a:rPr lang="en-US" sz="3200" dirty="0">
                <a:latin typeface="Courier" pitchFamily="2" charset="0"/>
              </a:rPr>
              <a:t>) = </a:t>
            </a:r>
            <a:r>
              <a:rPr lang="en-US" sz="3200" dirty="0" err="1">
                <a:latin typeface="Courier" pitchFamily="2" charset="0"/>
              </a:rPr>
              <a:t>xy</a:t>
            </a:r>
            <a:r>
              <a:rPr lang="en-US" sz="3200" dirty="0">
                <a:latin typeface="Courier" pitchFamily="2" charset="0"/>
              </a:rPr>
              <a:t> + z’ </a:t>
            </a:r>
          </a:p>
          <a:p>
            <a:pPr lvl="1"/>
            <a:r>
              <a:rPr lang="en-US" sz="3200" dirty="0">
                <a:latin typeface="Courier" pitchFamily="2" charset="0"/>
              </a:rPr>
              <a:t>F(</a:t>
            </a:r>
            <a:r>
              <a:rPr lang="en-US" sz="3200" dirty="0" err="1">
                <a:latin typeface="Courier" pitchFamily="2" charset="0"/>
              </a:rPr>
              <a:t>x,y,z</a:t>
            </a:r>
            <a:r>
              <a:rPr lang="en-US" sz="3200" dirty="0">
                <a:latin typeface="Courier" pitchFamily="2" charset="0"/>
              </a:rPr>
              <a:t>) = xyz  </a:t>
            </a:r>
          </a:p>
        </p:txBody>
      </p:sp>
      <p:sp>
        <p:nvSpPr>
          <p:cNvPr id="4" name="Footer Placeholder 3">
            <a:extLst>
              <a:ext uri="{FF2B5EF4-FFF2-40B4-BE49-F238E27FC236}">
                <a16:creationId xmlns:a16="http://schemas.microsoft.com/office/drawing/2014/main" id="{28CD4277-3A44-7540-AC73-DBDED065FC5A}"/>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FPGA</a:t>
            </a:r>
          </a:p>
        </p:txBody>
      </p:sp>
      <p:sp>
        <p:nvSpPr>
          <p:cNvPr id="3" name="Content Placeholder 2"/>
          <p:cNvSpPr>
            <a:spLocks noGrp="1"/>
          </p:cNvSpPr>
          <p:nvPr>
            <p:ph idx="1"/>
          </p:nvPr>
        </p:nvSpPr>
        <p:spPr>
          <a:xfrm>
            <a:off x="838200" y="1355558"/>
            <a:ext cx="9275618" cy="1304515"/>
          </a:xfrm>
        </p:spPr>
        <p:txBody>
          <a:bodyPr>
            <a:normAutofit fontScale="92500" lnSpcReduction="20000"/>
          </a:bodyPr>
          <a:lstStyle/>
          <a:p>
            <a:r>
              <a:rPr lang="en-US" sz="3600" dirty="0"/>
              <a:t>Flexibility to implement any logic</a:t>
            </a:r>
          </a:p>
          <a:p>
            <a:pPr lvl="1"/>
            <a:r>
              <a:rPr lang="en-US" sz="3200" dirty="0">
                <a:latin typeface="Courier" pitchFamily="2" charset="0"/>
              </a:rPr>
              <a:t>F(</a:t>
            </a:r>
            <a:r>
              <a:rPr lang="en-US" sz="3200" dirty="0" err="1">
                <a:latin typeface="Courier" pitchFamily="2" charset="0"/>
              </a:rPr>
              <a:t>x,y,z</a:t>
            </a:r>
            <a:r>
              <a:rPr lang="en-US" sz="3200" dirty="0">
                <a:latin typeface="Courier" pitchFamily="2" charset="0"/>
              </a:rPr>
              <a:t>) = </a:t>
            </a:r>
            <a:r>
              <a:rPr lang="en-US" sz="3200" dirty="0" err="1">
                <a:latin typeface="Courier" pitchFamily="2" charset="0"/>
              </a:rPr>
              <a:t>xy</a:t>
            </a:r>
            <a:r>
              <a:rPr lang="en-US" sz="3200" dirty="0">
                <a:latin typeface="Courier" pitchFamily="2" charset="0"/>
              </a:rPr>
              <a:t> + z’ </a:t>
            </a:r>
          </a:p>
          <a:p>
            <a:pPr lvl="1"/>
            <a:r>
              <a:rPr lang="en-US" sz="3200" dirty="0">
                <a:latin typeface="Courier" pitchFamily="2" charset="0"/>
              </a:rPr>
              <a:t>F(</a:t>
            </a:r>
            <a:r>
              <a:rPr lang="en-US" sz="3200" dirty="0" err="1">
                <a:latin typeface="Courier" pitchFamily="2" charset="0"/>
              </a:rPr>
              <a:t>x,y,z</a:t>
            </a:r>
            <a:r>
              <a:rPr lang="en-US" sz="3200" dirty="0">
                <a:latin typeface="Courier" pitchFamily="2" charset="0"/>
              </a:rPr>
              <a:t>) = xyz  </a:t>
            </a:r>
          </a:p>
        </p:txBody>
      </p:sp>
      <p:pic>
        <p:nvPicPr>
          <p:cNvPr id="5" name="Picture 4" descr="image.jpg"/>
          <p:cNvPicPr>
            <a:picLocks noChangeAspect="1"/>
          </p:cNvPicPr>
          <p:nvPr/>
        </p:nvPicPr>
        <p:blipFill>
          <a:blip r:embed="rId2" cstate="print"/>
          <a:stretch>
            <a:fillRect/>
          </a:stretch>
        </p:blipFill>
        <p:spPr>
          <a:xfrm>
            <a:off x="330110" y="2667000"/>
            <a:ext cx="5329402" cy="3997052"/>
          </a:xfrm>
          <a:prstGeom prst="rect">
            <a:avLst/>
          </a:prstGeom>
        </p:spPr>
      </p:pic>
      <p:sp>
        <p:nvSpPr>
          <p:cNvPr id="4" name="Footer Placeholder 3">
            <a:extLst>
              <a:ext uri="{FF2B5EF4-FFF2-40B4-BE49-F238E27FC236}">
                <a16:creationId xmlns:a16="http://schemas.microsoft.com/office/drawing/2014/main" id="{25F42479-3269-5D45-8DCB-F52FE9A494D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FPGA</a:t>
            </a:r>
          </a:p>
        </p:txBody>
      </p:sp>
      <p:sp>
        <p:nvSpPr>
          <p:cNvPr id="3" name="Content Placeholder 2"/>
          <p:cNvSpPr>
            <a:spLocks noGrp="1"/>
          </p:cNvSpPr>
          <p:nvPr>
            <p:ph idx="1"/>
          </p:nvPr>
        </p:nvSpPr>
        <p:spPr>
          <a:xfrm>
            <a:off x="838200" y="1355558"/>
            <a:ext cx="9275618" cy="1304515"/>
          </a:xfrm>
        </p:spPr>
        <p:txBody>
          <a:bodyPr>
            <a:normAutofit fontScale="92500" lnSpcReduction="20000"/>
          </a:bodyPr>
          <a:lstStyle/>
          <a:p>
            <a:r>
              <a:rPr lang="en-US" sz="3600" dirty="0"/>
              <a:t>Flexibility to implement any logic</a:t>
            </a:r>
          </a:p>
          <a:p>
            <a:pPr lvl="1"/>
            <a:r>
              <a:rPr lang="en-US" sz="3200" dirty="0">
                <a:latin typeface="Courier" pitchFamily="2" charset="0"/>
              </a:rPr>
              <a:t>F(</a:t>
            </a:r>
            <a:r>
              <a:rPr lang="en-US" sz="3200" dirty="0" err="1">
                <a:latin typeface="Courier" pitchFamily="2" charset="0"/>
              </a:rPr>
              <a:t>x,y,z</a:t>
            </a:r>
            <a:r>
              <a:rPr lang="en-US" sz="3200" dirty="0">
                <a:latin typeface="Courier" pitchFamily="2" charset="0"/>
              </a:rPr>
              <a:t>) = </a:t>
            </a:r>
            <a:r>
              <a:rPr lang="en-US" sz="3200" dirty="0" err="1">
                <a:latin typeface="Courier" pitchFamily="2" charset="0"/>
              </a:rPr>
              <a:t>xy</a:t>
            </a:r>
            <a:r>
              <a:rPr lang="en-US" sz="3200" dirty="0">
                <a:latin typeface="Courier" pitchFamily="2" charset="0"/>
              </a:rPr>
              <a:t> + z’ </a:t>
            </a:r>
          </a:p>
          <a:p>
            <a:pPr lvl="1"/>
            <a:r>
              <a:rPr lang="en-US" sz="3200" dirty="0">
                <a:latin typeface="Courier" pitchFamily="2" charset="0"/>
              </a:rPr>
              <a:t>F(</a:t>
            </a:r>
            <a:r>
              <a:rPr lang="en-US" sz="3200" dirty="0" err="1">
                <a:latin typeface="Courier" pitchFamily="2" charset="0"/>
              </a:rPr>
              <a:t>x,y,z</a:t>
            </a:r>
            <a:r>
              <a:rPr lang="en-US" sz="3200" dirty="0">
                <a:latin typeface="Courier" pitchFamily="2" charset="0"/>
              </a:rPr>
              <a:t>) = xyz  </a:t>
            </a:r>
          </a:p>
        </p:txBody>
      </p:sp>
      <p:pic>
        <p:nvPicPr>
          <p:cNvPr id="4" name="Picture 3" descr="image (1).jpg"/>
          <p:cNvPicPr>
            <a:picLocks noChangeAspect="1"/>
          </p:cNvPicPr>
          <p:nvPr/>
        </p:nvPicPr>
        <p:blipFill>
          <a:blip r:embed="rId2" cstate="print"/>
          <a:stretch>
            <a:fillRect/>
          </a:stretch>
        </p:blipFill>
        <p:spPr>
          <a:xfrm>
            <a:off x="6303820" y="2424559"/>
            <a:ext cx="5708075" cy="4281056"/>
          </a:xfrm>
          <a:prstGeom prst="rect">
            <a:avLst/>
          </a:prstGeom>
        </p:spPr>
      </p:pic>
      <p:pic>
        <p:nvPicPr>
          <p:cNvPr id="5" name="Picture 4" descr="image.jpg"/>
          <p:cNvPicPr>
            <a:picLocks noChangeAspect="1"/>
          </p:cNvPicPr>
          <p:nvPr/>
        </p:nvPicPr>
        <p:blipFill>
          <a:blip r:embed="rId3" cstate="print"/>
          <a:stretch>
            <a:fillRect/>
          </a:stretch>
        </p:blipFill>
        <p:spPr>
          <a:xfrm>
            <a:off x="330110" y="2590800"/>
            <a:ext cx="5431002" cy="4073252"/>
          </a:xfrm>
          <a:prstGeom prst="rect">
            <a:avLst/>
          </a:prstGeom>
        </p:spPr>
      </p:pic>
      <p:sp>
        <p:nvSpPr>
          <p:cNvPr id="6" name="Footer Placeholder 5">
            <a:extLst>
              <a:ext uri="{FF2B5EF4-FFF2-40B4-BE49-F238E27FC236}">
                <a16:creationId xmlns:a16="http://schemas.microsoft.com/office/drawing/2014/main" id="{3D76D943-422A-BB44-9C1D-2DC9CC11BFC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FPGAs?</a:t>
            </a:r>
          </a:p>
        </p:txBody>
      </p:sp>
      <p:pic>
        <p:nvPicPr>
          <p:cNvPr id="4" name="Picture 3" descr="Virtex7_V2000T.jpg"/>
          <p:cNvPicPr>
            <a:picLocks noChangeAspect="1"/>
          </p:cNvPicPr>
          <p:nvPr/>
        </p:nvPicPr>
        <p:blipFill>
          <a:blip r:embed="rId2" cstate="print"/>
          <a:stretch>
            <a:fillRect/>
          </a:stretch>
        </p:blipFill>
        <p:spPr>
          <a:xfrm>
            <a:off x="4645034" y="3516921"/>
            <a:ext cx="2826629" cy="1977463"/>
          </a:xfrm>
          <a:prstGeom prst="rect">
            <a:avLst/>
          </a:prstGeom>
        </p:spPr>
      </p:pic>
      <p:sp>
        <p:nvSpPr>
          <p:cNvPr id="5" name="TextBox 4"/>
          <p:cNvSpPr txBox="1"/>
          <p:nvPr/>
        </p:nvSpPr>
        <p:spPr>
          <a:xfrm>
            <a:off x="1073270" y="1424353"/>
            <a:ext cx="10555518" cy="830997"/>
          </a:xfrm>
          <a:prstGeom prst="rect">
            <a:avLst/>
          </a:prstGeom>
          <a:noFill/>
        </p:spPr>
        <p:txBody>
          <a:bodyPr wrap="none" rtlCol="0">
            <a:spAutoFit/>
          </a:bodyPr>
          <a:lstStyle/>
          <a:p>
            <a:pPr algn="ctr"/>
            <a:r>
              <a:rPr lang="en-US" sz="4800" b="1" i="1" dirty="0"/>
              <a:t>A field-programmable gate array (FPGA)</a:t>
            </a:r>
          </a:p>
        </p:txBody>
      </p:sp>
      <p:pic>
        <p:nvPicPr>
          <p:cNvPr id="6" name="Picture 5" descr="face_recognition.png"/>
          <p:cNvPicPr>
            <a:picLocks noChangeAspect="1"/>
          </p:cNvPicPr>
          <p:nvPr/>
        </p:nvPicPr>
        <p:blipFill>
          <a:blip r:embed="rId3" cstate="print"/>
          <a:stretch>
            <a:fillRect/>
          </a:stretch>
        </p:blipFill>
        <p:spPr>
          <a:xfrm>
            <a:off x="270678" y="2173416"/>
            <a:ext cx="3299000" cy="2434237"/>
          </a:xfrm>
          <a:prstGeom prst="rect">
            <a:avLst/>
          </a:prstGeom>
        </p:spPr>
      </p:pic>
      <p:sp>
        <p:nvSpPr>
          <p:cNvPr id="7" name="Right Arrow 6"/>
          <p:cNvSpPr/>
          <p:nvPr/>
        </p:nvSpPr>
        <p:spPr>
          <a:xfrm rot="1580515">
            <a:off x="3657599" y="2620108"/>
            <a:ext cx="1248508" cy="949569"/>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 name="TextBox 7"/>
          <p:cNvSpPr txBox="1"/>
          <p:nvPr/>
        </p:nvSpPr>
        <p:spPr>
          <a:xfrm>
            <a:off x="91236" y="5744306"/>
            <a:ext cx="11980331" cy="707886"/>
          </a:xfrm>
          <a:prstGeom prst="rect">
            <a:avLst/>
          </a:prstGeom>
          <a:noFill/>
        </p:spPr>
        <p:txBody>
          <a:bodyPr wrap="none" rtlCol="0">
            <a:spAutoFit/>
          </a:bodyPr>
          <a:lstStyle/>
          <a:p>
            <a:pPr algn="ctr"/>
            <a:r>
              <a:rPr lang="en-US" sz="4000" b="1" i="1" dirty="0"/>
              <a:t>Vision (image) </a:t>
            </a:r>
            <a:r>
              <a:rPr lang="en-US" sz="4000" b="1" i="1" dirty="0">
                <a:sym typeface="Wingdings" pitchFamily="2" charset="2"/>
              </a:rPr>
              <a:t> High performance and low (</a:t>
            </a:r>
            <a:r>
              <a:rPr lang="en-US" sz="4000" b="1" i="1" dirty="0" err="1">
                <a:sym typeface="Wingdings" pitchFamily="2" charset="2"/>
              </a:rPr>
              <a:t>er</a:t>
            </a:r>
            <a:r>
              <a:rPr lang="en-US" sz="4000" b="1" i="1" dirty="0">
                <a:sym typeface="Wingdings" pitchFamily="2" charset="2"/>
              </a:rPr>
              <a:t>) power</a:t>
            </a:r>
            <a:endParaRPr lang="en-US" sz="4000" b="1" i="1" dirty="0"/>
          </a:p>
        </p:txBody>
      </p:sp>
      <p:sp>
        <p:nvSpPr>
          <p:cNvPr id="3" name="Footer Placeholder 2">
            <a:extLst>
              <a:ext uri="{FF2B5EF4-FFF2-40B4-BE49-F238E27FC236}">
                <a16:creationId xmlns:a16="http://schemas.microsoft.com/office/drawing/2014/main" id="{667560B1-75D2-9A48-A3D6-D6E171FFF44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embedded system?</a:t>
            </a:r>
          </a:p>
        </p:txBody>
      </p:sp>
      <p:sp>
        <p:nvSpPr>
          <p:cNvPr id="5" name="Rounded Rectangle 4"/>
          <p:cNvSpPr/>
          <p:nvPr/>
        </p:nvSpPr>
        <p:spPr>
          <a:xfrm>
            <a:off x="240387" y="1602104"/>
            <a:ext cx="6493788" cy="40274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ü"/>
            </a:pPr>
            <a:r>
              <a:rPr lang="en-US" sz="4800" i="1" dirty="0">
                <a:solidFill>
                  <a:schemeClr val="accent5">
                    <a:lumMod val="50000"/>
                  </a:schemeClr>
                </a:solidFill>
                <a:sym typeface="Wingdings" pitchFamily="2" charset="2"/>
              </a:rPr>
              <a:t>Specialized</a:t>
            </a:r>
          </a:p>
          <a:p>
            <a:pPr algn="ctr">
              <a:buFont typeface="Wingdings" pitchFamily="2" charset="2"/>
              <a:buChar char="ü"/>
            </a:pPr>
            <a:r>
              <a:rPr lang="en-US" sz="4800" i="1" dirty="0">
                <a:solidFill>
                  <a:schemeClr val="accent5">
                    <a:lumMod val="50000"/>
                  </a:schemeClr>
                </a:solidFill>
                <a:sym typeface="Wingdings" pitchFamily="2" charset="2"/>
              </a:rPr>
              <a:t>Low power</a:t>
            </a:r>
          </a:p>
          <a:p>
            <a:pPr algn="ctr">
              <a:buFont typeface="Wingdings" pitchFamily="2" charset="2"/>
              <a:buChar char="ü"/>
            </a:pPr>
            <a:r>
              <a:rPr lang="en-US" sz="4800" i="1" dirty="0">
                <a:solidFill>
                  <a:schemeClr val="accent5">
                    <a:lumMod val="50000"/>
                  </a:schemeClr>
                </a:solidFill>
                <a:sym typeface="Wingdings" pitchFamily="2" charset="2"/>
              </a:rPr>
              <a:t>Real-time</a:t>
            </a:r>
          </a:p>
        </p:txBody>
      </p:sp>
      <p:sp>
        <p:nvSpPr>
          <p:cNvPr id="6" name="TextBox 5">
            <a:extLst>
              <a:ext uri="{FF2B5EF4-FFF2-40B4-BE49-F238E27FC236}">
                <a16:creationId xmlns:a16="http://schemas.microsoft.com/office/drawing/2014/main" id="{28675D7B-CA8D-454C-B5F9-25E6E71C06CB}"/>
              </a:ext>
            </a:extLst>
          </p:cNvPr>
          <p:cNvSpPr txBox="1"/>
          <p:nvPr/>
        </p:nvSpPr>
        <p:spPr>
          <a:xfrm>
            <a:off x="662437" y="5708683"/>
            <a:ext cx="5649688" cy="584775"/>
          </a:xfrm>
          <a:prstGeom prst="rect">
            <a:avLst/>
          </a:prstGeom>
          <a:noFill/>
        </p:spPr>
        <p:txBody>
          <a:bodyPr wrap="none" rtlCol="0">
            <a:spAutoFit/>
          </a:bodyPr>
          <a:lstStyle/>
          <a:p>
            <a:r>
              <a:rPr lang="en-US" sz="3200" dirty="0"/>
              <a:t>Properties of embedded systems</a:t>
            </a:r>
          </a:p>
        </p:txBody>
      </p:sp>
      <p:sp>
        <p:nvSpPr>
          <p:cNvPr id="3" name="Footer Placeholder 2">
            <a:extLst>
              <a:ext uri="{FF2B5EF4-FFF2-40B4-BE49-F238E27FC236}">
                <a16:creationId xmlns:a16="http://schemas.microsoft.com/office/drawing/2014/main" id="{1560A874-954B-8247-9EC8-484D08CEFD5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Applications of FPGA</a:t>
            </a:r>
          </a:p>
        </p:txBody>
      </p:sp>
      <p:sp>
        <p:nvSpPr>
          <p:cNvPr id="13" name="TextBox 12"/>
          <p:cNvSpPr txBox="1"/>
          <p:nvPr/>
        </p:nvSpPr>
        <p:spPr>
          <a:xfrm>
            <a:off x="1010652" y="2999232"/>
            <a:ext cx="1533690" cy="369332"/>
          </a:xfrm>
          <a:prstGeom prst="rect">
            <a:avLst/>
          </a:prstGeom>
          <a:noFill/>
        </p:spPr>
        <p:txBody>
          <a:bodyPr wrap="none" rtlCol="0">
            <a:spAutoFit/>
          </a:bodyPr>
          <a:lstStyle/>
          <a:p>
            <a:r>
              <a:rPr lang="en-US" dirty="0"/>
              <a:t>Data centers</a:t>
            </a:r>
            <a:r>
              <a:rPr lang="en-US" baseline="30000" dirty="0"/>
              <a:t>[1]</a:t>
            </a:r>
          </a:p>
        </p:txBody>
      </p:sp>
      <p:pic>
        <p:nvPicPr>
          <p:cNvPr id="19" name="Picture 18" descr="Virtex7_V2000T.jpg"/>
          <p:cNvPicPr>
            <a:picLocks noChangeAspect="1"/>
          </p:cNvPicPr>
          <p:nvPr/>
        </p:nvPicPr>
        <p:blipFill>
          <a:blip r:embed="rId3" cstate="print"/>
          <a:stretch>
            <a:fillRect/>
          </a:stretch>
        </p:blipFill>
        <p:spPr>
          <a:xfrm>
            <a:off x="4645034" y="3516921"/>
            <a:ext cx="2826629" cy="1977463"/>
          </a:xfrm>
          <a:prstGeom prst="rect">
            <a:avLst/>
          </a:prstGeom>
        </p:spPr>
      </p:pic>
      <p:pic>
        <p:nvPicPr>
          <p:cNvPr id="21" name="Picture 20" descr="google-datacenter-tech-21.jpg"/>
          <p:cNvPicPr>
            <a:picLocks noChangeAspect="1"/>
          </p:cNvPicPr>
          <p:nvPr/>
        </p:nvPicPr>
        <p:blipFill>
          <a:blip r:embed="rId4" cstate="print"/>
          <a:stretch>
            <a:fillRect/>
          </a:stretch>
        </p:blipFill>
        <p:spPr>
          <a:xfrm>
            <a:off x="625463" y="1437977"/>
            <a:ext cx="2073158" cy="1381760"/>
          </a:xfrm>
          <a:prstGeom prst="rect">
            <a:avLst/>
          </a:prstGeom>
        </p:spPr>
      </p:pic>
      <p:cxnSp>
        <p:nvCxnSpPr>
          <p:cNvPr id="31" name="Straight Arrow Connector 30"/>
          <p:cNvCxnSpPr>
            <a:stCxn id="13" idx="3"/>
            <a:endCxn id="19" idx="1"/>
          </p:cNvCxnSpPr>
          <p:nvPr/>
        </p:nvCxnSpPr>
        <p:spPr>
          <a:xfrm>
            <a:off x="2544342" y="3183898"/>
            <a:ext cx="2100692" cy="13217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5448" y="5639195"/>
            <a:ext cx="11693769" cy="369332"/>
          </a:xfrm>
          <a:prstGeom prst="rect">
            <a:avLst/>
          </a:prstGeom>
        </p:spPr>
        <p:txBody>
          <a:bodyPr wrap="square">
            <a:spAutoFit/>
          </a:bodyPr>
          <a:lstStyle/>
          <a:p>
            <a:r>
              <a:rPr lang="en-US" i="1" dirty="0"/>
              <a:t>[1] Andrew Putnam et al. “ A Reconfigurable Fabric for Accelerating Large-Scale Datacenter Services,”, ISCA, 2014</a:t>
            </a:r>
          </a:p>
        </p:txBody>
      </p:sp>
      <p:sp>
        <p:nvSpPr>
          <p:cNvPr id="3" name="Footer Placeholder 2">
            <a:extLst>
              <a:ext uri="{FF2B5EF4-FFF2-40B4-BE49-F238E27FC236}">
                <a16:creationId xmlns:a16="http://schemas.microsoft.com/office/drawing/2014/main" id="{1B671734-A217-7A47-B8DF-A0F44540A422}"/>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Applications of FPGA</a:t>
            </a:r>
          </a:p>
        </p:txBody>
      </p:sp>
      <p:pic>
        <p:nvPicPr>
          <p:cNvPr id="11" name="Picture 10" descr="microsoft_sql_server_icon.jpg"/>
          <p:cNvPicPr>
            <a:picLocks noChangeAspect="1"/>
          </p:cNvPicPr>
          <p:nvPr/>
        </p:nvPicPr>
        <p:blipFill>
          <a:blip r:embed="rId3" cstate="print"/>
          <a:stretch>
            <a:fillRect/>
          </a:stretch>
        </p:blipFill>
        <p:spPr>
          <a:xfrm>
            <a:off x="4039116" y="1370638"/>
            <a:ext cx="1521324" cy="1642681"/>
          </a:xfrm>
          <a:prstGeom prst="rect">
            <a:avLst/>
          </a:prstGeom>
        </p:spPr>
      </p:pic>
      <p:sp>
        <p:nvSpPr>
          <p:cNvPr id="13" name="TextBox 12"/>
          <p:cNvSpPr txBox="1"/>
          <p:nvPr/>
        </p:nvSpPr>
        <p:spPr>
          <a:xfrm>
            <a:off x="1010652" y="2999232"/>
            <a:ext cx="1533690" cy="369332"/>
          </a:xfrm>
          <a:prstGeom prst="rect">
            <a:avLst/>
          </a:prstGeom>
          <a:noFill/>
        </p:spPr>
        <p:txBody>
          <a:bodyPr wrap="none" rtlCol="0">
            <a:spAutoFit/>
          </a:bodyPr>
          <a:lstStyle/>
          <a:p>
            <a:r>
              <a:rPr lang="en-US" dirty="0"/>
              <a:t>Data centers</a:t>
            </a:r>
            <a:r>
              <a:rPr lang="en-US" baseline="30000" dirty="0"/>
              <a:t>[1]</a:t>
            </a:r>
          </a:p>
        </p:txBody>
      </p:sp>
      <p:sp>
        <p:nvSpPr>
          <p:cNvPr id="14" name="TextBox 13"/>
          <p:cNvSpPr txBox="1"/>
          <p:nvPr/>
        </p:nvSpPr>
        <p:spPr>
          <a:xfrm>
            <a:off x="4393069" y="2999232"/>
            <a:ext cx="1229696" cy="369332"/>
          </a:xfrm>
          <a:prstGeom prst="rect">
            <a:avLst/>
          </a:prstGeom>
          <a:noFill/>
        </p:spPr>
        <p:txBody>
          <a:bodyPr wrap="none" rtlCol="0">
            <a:spAutoFit/>
          </a:bodyPr>
          <a:lstStyle/>
          <a:p>
            <a:r>
              <a:rPr lang="en-US" dirty="0"/>
              <a:t>Database</a:t>
            </a:r>
            <a:r>
              <a:rPr lang="en-US" baseline="30000" dirty="0"/>
              <a:t>[2]</a:t>
            </a:r>
          </a:p>
        </p:txBody>
      </p:sp>
      <p:pic>
        <p:nvPicPr>
          <p:cNvPr id="21" name="Picture 20" descr="google-datacenter-tech-21.jpg"/>
          <p:cNvPicPr>
            <a:picLocks noChangeAspect="1"/>
          </p:cNvPicPr>
          <p:nvPr/>
        </p:nvPicPr>
        <p:blipFill>
          <a:blip r:embed="rId4" cstate="print"/>
          <a:stretch>
            <a:fillRect/>
          </a:stretch>
        </p:blipFill>
        <p:spPr>
          <a:xfrm>
            <a:off x="625463" y="1437977"/>
            <a:ext cx="2073158" cy="1381760"/>
          </a:xfrm>
          <a:prstGeom prst="rect">
            <a:avLst/>
          </a:prstGeom>
        </p:spPr>
      </p:pic>
      <p:cxnSp>
        <p:nvCxnSpPr>
          <p:cNvPr id="16" name="Straight Arrow Connector 15"/>
          <p:cNvCxnSpPr>
            <a:endCxn id="18" idx="0"/>
          </p:cNvCxnSpPr>
          <p:nvPr/>
        </p:nvCxnSpPr>
        <p:spPr>
          <a:xfrm>
            <a:off x="5556738" y="2971800"/>
            <a:ext cx="501611" cy="54512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Virtex7_V2000T.jpg"/>
          <p:cNvPicPr>
            <a:picLocks noChangeAspect="1"/>
          </p:cNvPicPr>
          <p:nvPr/>
        </p:nvPicPr>
        <p:blipFill>
          <a:blip r:embed="rId5" cstate="print"/>
          <a:stretch>
            <a:fillRect/>
          </a:stretch>
        </p:blipFill>
        <p:spPr>
          <a:xfrm>
            <a:off x="4645034" y="3516921"/>
            <a:ext cx="2826629" cy="1977463"/>
          </a:xfrm>
          <a:prstGeom prst="rect">
            <a:avLst/>
          </a:prstGeom>
        </p:spPr>
      </p:pic>
      <p:cxnSp>
        <p:nvCxnSpPr>
          <p:cNvPr id="23" name="Straight Arrow Connector 22"/>
          <p:cNvCxnSpPr/>
          <p:nvPr/>
        </p:nvCxnSpPr>
        <p:spPr>
          <a:xfrm>
            <a:off x="2544342" y="3183898"/>
            <a:ext cx="2100692" cy="13217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5448" y="5639195"/>
            <a:ext cx="11693769" cy="369332"/>
          </a:xfrm>
          <a:prstGeom prst="rect">
            <a:avLst/>
          </a:prstGeom>
        </p:spPr>
        <p:txBody>
          <a:bodyPr wrap="square">
            <a:spAutoFit/>
          </a:bodyPr>
          <a:lstStyle/>
          <a:p>
            <a:r>
              <a:rPr lang="en-US" i="1" dirty="0"/>
              <a:t>[1] Andrew Putnam et al. “ A Reconfigurable Fabric for Accelerating Large-Scale Datacenter Services,”, ISCA, 2014</a:t>
            </a:r>
          </a:p>
        </p:txBody>
      </p:sp>
      <p:sp>
        <p:nvSpPr>
          <p:cNvPr id="17" name="Rectangle 16"/>
          <p:cNvSpPr/>
          <p:nvPr/>
        </p:nvSpPr>
        <p:spPr>
          <a:xfrm>
            <a:off x="155448" y="5920939"/>
            <a:ext cx="10773507" cy="369332"/>
          </a:xfrm>
          <a:prstGeom prst="rect">
            <a:avLst/>
          </a:prstGeom>
        </p:spPr>
        <p:txBody>
          <a:bodyPr wrap="square">
            <a:spAutoFit/>
          </a:bodyPr>
          <a:lstStyle/>
          <a:p>
            <a:r>
              <a:rPr lang="en-US" i="1" dirty="0"/>
              <a:t>[2] Casper et al. "Hardware acceleration of database operations", FPGA''14</a:t>
            </a:r>
          </a:p>
        </p:txBody>
      </p:sp>
      <p:sp>
        <p:nvSpPr>
          <p:cNvPr id="3" name="Footer Placeholder 2">
            <a:extLst>
              <a:ext uri="{FF2B5EF4-FFF2-40B4-BE49-F238E27FC236}">
                <a16:creationId xmlns:a16="http://schemas.microsoft.com/office/drawing/2014/main" id="{7457F2FD-88AC-4242-8B91-9E6FA9747FD8}"/>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Applications of FPGA</a:t>
            </a:r>
          </a:p>
        </p:txBody>
      </p:sp>
      <p:pic>
        <p:nvPicPr>
          <p:cNvPr id="11" name="Picture 10" descr="microsoft_sql_server_icon.jpg"/>
          <p:cNvPicPr>
            <a:picLocks noChangeAspect="1"/>
          </p:cNvPicPr>
          <p:nvPr/>
        </p:nvPicPr>
        <p:blipFill>
          <a:blip r:embed="rId3" cstate="print"/>
          <a:stretch>
            <a:fillRect/>
          </a:stretch>
        </p:blipFill>
        <p:spPr>
          <a:xfrm>
            <a:off x="4039116" y="1370638"/>
            <a:ext cx="1521324" cy="1642681"/>
          </a:xfrm>
          <a:prstGeom prst="rect">
            <a:avLst/>
          </a:prstGeom>
        </p:spPr>
      </p:pic>
      <p:sp>
        <p:nvSpPr>
          <p:cNvPr id="13" name="TextBox 12"/>
          <p:cNvSpPr txBox="1"/>
          <p:nvPr/>
        </p:nvSpPr>
        <p:spPr>
          <a:xfrm>
            <a:off x="1010652" y="2999232"/>
            <a:ext cx="1533690" cy="369332"/>
          </a:xfrm>
          <a:prstGeom prst="rect">
            <a:avLst/>
          </a:prstGeom>
          <a:noFill/>
        </p:spPr>
        <p:txBody>
          <a:bodyPr wrap="none" rtlCol="0">
            <a:spAutoFit/>
          </a:bodyPr>
          <a:lstStyle/>
          <a:p>
            <a:r>
              <a:rPr lang="en-US" dirty="0"/>
              <a:t>Data centers</a:t>
            </a:r>
            <a:r>
              <a:rPr lang="en-US" baseline="30000" dirty="0"/>
              <a:t>[1]</a:t>
            </a:r>
          </a:p>
        </p:txBody>
      </p:sp>
      <p:sp>
        <p:nvSpPr>
          <p:cNvPr id="14" name="TextBox 13"/>
          <p:cNvSpPr txBox="1"/>
          <p:nvPr/>
        </p:nvSpPr>
        <p:spPr>
          <a:xfrm>
            <a:off x="4393069" y="2999232"/>
            <a:ext cx="1229696" cy="369332"/>
          </a:xfrm>
          <a:prstGeom prst="rect">
            <a:avLst/>
          </a:prstGeom>
          <a:noFill/>
        </p:spPr>
        <p:txBody>
          <a:bodyPr wrap="none" rtlCol="0">
            <a:spAutoFit/>
          </a:bodyPr>
          <a:lstStyle/>
          <a:p>
            <a:r>
              <a:rPr lang="en-US" dirty="0"/>
              <a:t>Database</a:t>
            </a:r>
            <a:r>
              <a:rPr lang="en-US" baseline="30000" dirty="0"/>
              <a:t>[2]</a:t>
            </a:r>
          </a:p>
        </p:txBody>
      </p:sp>
      <p:sp>
        <p:nvSpPr>
          <p:cNvPr id="15" name="TextBox 14"/>
          <p:cNvSpPr txBox="1"/>
          <p:nvPr/>
        </p:nvSpPr>
        <p:spPr>
          <a:xfrm>
            <a:off x="7600888" y="2999232"/>
            <a:ext cx="830677" cy="369332"/>
          </a:xfrm>
          <a:prstGeom prst="rect">
            <a:avLst/>
          </a:prstGeom>
          <a:noFill/>
        </p:spPr>
        <p:txBody>
          <a:bodyPr wrap="none" rtlCol="0">
            <a:spAutoFit/>
          </a:bodyPr>
          <a:lstStyle/>
          <a:p>
            <a:r>
              <a:rPr lang="en-US" dirty="0"/>
              <a:t>CNN </a:t>
            </a:r>
            <a:r>
              <a:rPr lang="en-US" baseline="30000" dirty="0"/>
              <a:t>[3]</a:t>
            </a:r>
          </a:p>
        </p:txBody>
      </p:sp>
      <p:pic>
        <p:nvPicPr>
          <p:cNvPr id="52" name="Picture 51" descr="machine_learning.png"/>
          <p:cNvPicPr>
            <a:picLocks noChangeAspect="1"/>
          </p:cNvPicPr>
          <p:nvPr/>
        </p:nvPicPr>
        <p:blipFill>
          <a:blip r:embed="rId4" cstate="print"/>
          <a:stretch>
            <a:fillRect/>
          </a:stretch>
        </p:blipFill>
        <p:spPr>
          <a:xfrm>
            <a:off x="6917229" y="1510426"/>
            <a:ext cx="2244115" cy="1311441"/>
          </a:xfrm>
          <a:prstGeom prst="rect">
            <a:avLst/>
          </a:prstGeom>
        </p:spPr>
      </p:pic>
      <p:pic>
        <p:nvPicPr>
          <p:cNvPr id="54" name="Picture 53" descr="big_data.jpg"/>
          <p:cNvPicPr>
            <a:picLocks noChangeAspect="1"/>
          </p:cNvPicPr>
          <p:nvPr/>
        </p:nvPicPr>
        <p:blipFill>
          <a:blip r:embed="rId5" cstate="print"/>
          <a:stretch>
            <a:fillRect/>
          </a:stretch>
        </p:blipFill>
        <p:spPr>
          <a:xfrm>
            <a:off x="10616452" y="1431758"/>
            <a:ext cx="1329358" cy="1383594"/>
          </a:xfrm>
          <a:prstGeom prst="rect">
            <a:avLst/>
          </a:prstGeom>
        </p:spPr>
      </p:pic>
      <p:pic>
        <p:nvPicPr>
          <p:cNvPr id="21" name="Picture 20" descr="google-datacenter-tech-21.jpg"/>
          <p:cNvPicPr>
            <a:picLocks noChangeAspect="1"/>
          </p:cNvPicPr>
          <p:nvPr/>
        </p:nvPicPr>
        <p:blipFill>
          <a:blip r:embed="rId6" cstate="print"/>
          <a:stretch>
            <a:fillRect/>
          </a:stretch>
        </p:blipFill>
        <p:spPr>
          <a:xfrm>
            <a:off x="625463" y="1437977"/>
            <a:ext cx="2073158" cy="1381760"/>
          </a:xfrm>
          <a:prstGeom prst="rect">
            <a:avLst/>
          </a:prstGeom>
        </p:spPr>
      </p:pic>
      <p:sp>
        <p:nvSpPr>
          <p:cNvPr id="22" name="Rectangle 21"/>
          <p:cNvSpPr/>
          <p:nvPr/>
        </p:nvSpPr>
        <p:spPr>
          <a:xfrm>
            <a:off x="155448" y="6503908"/>
            <a:ext cx="12036552" cy="369332"/>
          </a:xfrm>
          <a:prstGeom prst="rect">
            <a:avLst/>
          </a:prstGeom>
        </p:spPr>
        <p:txBody>
          <a:bodyPr wrap="square">
            <a:spAutoFit/>
          </a:bodyPr>
          <a:lstStyle/>
          <a:p>
            <a:r>
              <a:rPr lang="en-US" i="1" dirty="0"/>
              <a:t>[4] </a:t>
            </a:r>
            <a:r>
              <a:rPr lang="en-US" i="1" dirty="0" err="1"/>
              <a:t>Rouhani</a:t>
            </a:r>
            <a:r>
              <a:rPr lang="en-US" i="1" dirty="0"/>
              <a:t> et al. "</a:t>
            </a:r>
            <a:r>
              <a:rPr lang="en-US" i="1" dirty="0" err="1"/>
              <a:t>SSketch</a:t>
            </a:r>
            <a:r>
              <a:rPr lang="en-US" i="1" dirty="0"/>
              <a:t>: An Automated Framework for Streaming Sketch-based Analysis of Big Data on FPGA.", FCCM 2015</a:t>
            </a:r>
          </a:p>
        </p:txBody>
      </p:sp>
      <p:sp>
        <p:nvSpPr>
          <p:cNvPr id="24" name="Rectangle 23"/>
          <p:cNvSpPr/>
          <p:nvPr/>
        </p:nvSpPr>
        <p:spPr>
          <a:xfrm>
            <a:off x="155448" y="5639195"/>
            <a:ext cx="11693769" cy="369332"/>
          </a:xfrm>
          <a:prstGeom prst="rect">
            <a:avLst/>
          </a:prstGeom>
        </p:spPr>
        <p:txBody>
          <a:bodyPr wrap="square">
            <a:spAutoFit/>
          </a:bodyPr>
          <a:lstStyle/>
          <a:p>
            <a:r>
              <a:rPr lang="en-US" i="1" dirty="0"/>
              <a:t>[1] Andrew Putnam et al. “ A Reconfigurable Fabric for Accelerating Large-Scale Datacenter Services,”, ISCA, 2014</a:t>
            </a:r>
          </a:p>
        </p:txBody>
      </p:sp>
      <p:sp>
        <p:nvSpPr>
          <p:cNvPr id="25" name="Rectangle 24"/>
          <p:cNvSpPr/>
          <p:nvPr/>
        </p:nvSpPr>
        <p:spPr>
          <a:xfrm>
            <a:off x="155448" y="5920939"/>
            <a:ext cx="10773507" cy="369332"/>
          </a:xfrm>
          <a:prstGeom prst="rect">
            <a:avLst/>
          </a:prstGeom>
        </p:spPr>
        <p:txBody>
          <a:bodyPr wrap="square">
            <a:spAutoFit/>
          </a:bodyPr>
          <a:lstStyle/>
          <a:p>
            <a:r>
              <a:rPr lang="en-US" i="1" dirty="0"/>
              <a:t>[2] Casper et al. "Hardware acceleration of database operations", FPGA''14</a:t>
            </a:r>
          </a:p>
        </p:txBody>
      </p:sp>
      <p:sp>
        <p:nvSpPr>
          <p:cNvPr id="27" name="Rectangle 26"/>
          <p:cNvSpPr/>
          <p:nvPr/>
        </p:nvSpPr>
        <p:spPr>
          <a:xfrm>
            <a:off x="155448" y="6231209"/>
            <a:ext cx="12127524" cy="369332"/>
          </a:xfrm>
          <a:prstGeom prst="rect">
            <a:avLst/>
          </a:prstGeom>
        </p:spPr>
        <p:txBody>
          <a:bodyPr wrap="square">
            <a:spAutoFit/>
          </a:bodyPr>
          <a:lstStyle/>
          <a:p>
            <a:r>
              <a:rPr lang="en-US" i="1" dirty="0"/>
              <a:t>[3] Zhang et al. "Optimizing </a:t>
            </a:r>
            <a:r>
              <a:rPr lang="en-US" i="1" dirty="0" err="1"/>
              <a:t>fpga</a:t>
            </a:r>
            <a:r>
              <a:rPr lang="en-US" i="1" dirty="0"/>
              <a:t>-based accelerator design for deep </a:t>
            </a:r>
            <a:r>
              <a:rPr lang="en-US" i="1" dirty="0" err="1"/>
              <a:t>convolutional</a:t>
            </a:r>
            <a:r>
              <a:rPr lang="en-US" i="1" dirty="0"/>
              <a:t> neural networks.", FPGA 2015</a:t>
            </a:r>
          </a:p>
        </p:txBody>
      </p:sp>
      <p:sp>
        <p:nvSpPr>
          <p:cNvPr id="28" name="TextBox 27"/>
          <p:cNvSpPr txBox="1"/>
          <p:nvPr/>
        </p:nvSpPr>
        <p:spPr>
          <a:xfrm>
            <a:off x="10789545" y="2999232"/>
            <a:ext cx="1131913" cy="369332"/>
          </a:xfrm>
          <a:prstGeom prst="rect">
            <a:avLst/>
          </a:prstGeom>
          <a:noFill/>
        </p:spPr>
        <p:txBody>
          <a:bodyPr wrap="none" rtlCol="0">
            <a:spAutoFit/>
          </a:bodyPr>
          <a:lstStyle/>
          <a:p>
            <a:r>
              <a:rPr lang="en-US" dirty="0"/>
              <a:t>Big Data</a:t>
            </a:r>
            <a:r>
              <a:rPr lang="en-US" baseline="30000" dirty="0"/>
              <a:t>[4]</a:t>
            </a:r>
          </a:p>
        </p:txBody>
      </p:sp>
      <p:cxnSp>
        <p:nvCxnSpPr>
          <p:cNvPr id="16" name="Straight Arrow Connector 15"/>
          <p:cNvCxnSpPr/>
          <p:nvPr/>
        </p:nvCxnSpPr>
        <p:spPr>
          <a:xfrm>
            <a:off x="5556738" y="2971800"/>
            <a:ext cx="501611" cy="54512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44342" y="3183898"/>
            <a:ext cx="2100692" cy="13217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Virtex7_V2000T.jpg"/>
          <p:cNvPicPr>
            <a:picLocks noChangeAspect="1"/>
          </p:cNvPicPr>
          <p:nvPr/>
        </p:nvPicPr>
        <p:blipFill>
          <a:blip r:embed="rId7" cstate="print"/>
          <a:stretch>
            <a:fillRect/>
          </a:stretch>
        </p:blipFill>
        <p:spPr>
          <a:xfrm>
            <a:off x="4645034" y="3516921"/>
            <a:ext cx="2826629" cy="1977463"/>
          </a:xfrm>
          <a:prstGeom prst="rect">
            <a:avLst/>
          </a:prstGeom>
        </p:spPr>
      </p:pic>
      <p:cxnSp>
        <p:nvCxnSpPr>
          <p:cNvPr id="20" name="Straight Arrow Connector 19"/>
          <p:cNvCxnSpPr/>
          <p:nvPr/>
        </p:nvCxnSpPr>
        <p:spPr>
          <a:xfrm flipH="1">
            <a:off x="6312877" y="2831123"/>
            <a:ext cx="1037492" cy="59787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4" idx="1"/>
            <a:endCxn id="18" idx="3"/>
          </p:cNvCxnSpPr>
          <p:nvPr/>
        </p:nvCxnSpPr>
        <p:spPr>
          <a:xfrm flipH="1">
            <a:off x="7471663" y="2123555"/>
            <a:ext cx="3144789" cy="238209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66FB16D-4397-D54E-A4BE-6E49663864CA}"/>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Applications of FPGA</a:t>
            </a:r>
          </a:p>
        </p:txBody>
      </p:sp>
      <p:pic>
        <p:nvPicPr>
          <p:cNvPr id="11" name="Picture 10" descr="microsoft_sql_server_icon.jpg"/>
          <p:cNvPicPr>
            <a:picLocks noChangeAspect="1"/>
          </p:cNvPicPr>
          <p:nvPr/>
        </p:nvPicPr>
        <p:blipFill>
          <a:blip r:embed="rId3" cstate="print"/>
          <a:stretch>
            <a:fillRect/>
          </a:stretch>
        </p:blipFill>
        <p:spPr>
          <a:xfrm>
            <a:off x="4039116" y="1370638"/>
            <a:ext cx="1521324" cy="1642681"/>
          </a:xfrm>
          <a:prstGeom prst="rect">
            <a:avLst/>
          </a:prstGeom>
        </p:spPr>
      </p:pic>
      <p:sp>
        <p:nvSpPr>
          <p:cNvPr id="13" name="TextBox 12"/>
          <p:cNvSpPr txBox="1"/>
          <p:nvPr/>
        </p:nvSpPr>
        <p:spPr>
          <a:xfrm>
            <a:off x="1010652" y="2999232"/>
            <a:ext cx="1533690" cy="369332"/>
          </a:xfrm>
          <a:prstGeom prst="rect">
            <a:avLst/>
          </a:prstGeom>
          <a:noFill/>
        </p:spPr>
        <p:txBody>
          <a:bodyPr wrap="none" rtlCol="0">
            <a:spAutoFit/>
          </a:bodyPr>
          <a:lstStyle/>
          <a:p>
            <a:r>
              <a:rPr lang="en-US" dirty="0"/>
              <a:t>Data centers</a:t>
            </a:r>
            <a:r>
              <a:rPr lang="en-US" baseline="30000" dirty="0"/>
              <a:t>[1]</a:t>
            </a:r>
          </a:p>
        </p:txBody>
      </p:sp>
      <p:sp>
        <p:nvSpPr>
          <p:cNvPr id="14" name="TextBox 13"/>
          <p:cNvSpPr txBox="1"/>
          <p:nvPr/>
        </p:nvSpPr>
        <p:spPr>
          <a:xfrm>
            <a:off x="4393069" y="2999232"/>
            <a:ext cx="1229696" cy="369332"/>
          </a:xfrm>
          <a:prstGeom prst="rect">
            <a:avLst/>
          </a:prstGeom>
          <a:noFill/>
        </p:spPr>
        <p:txBody>
          <a:bodyPr wrap="none" rtlCol="0">
            <a:spAutoFit/>
          </a:bodyPr>
          <a:lstStyle/>
          <a:p>
            <a:r>
              <a:rPr lang="en-US" dirty="0"/>
              <a:t>Database</a:t>
            </a:r>
            <a:r>
              <a:rPr lang="en-US" baseline="30000" dirty="0"/>
              <a:t>[2]</a:t>
            </a:r>
          </a:p>
        </p:txBody>
      </p:sp>
      <p:pic>
        <p:nvPicPr>
          <p:cNvPr id="52" name="Picture 51" descr="machine_learning.png"/>
          <p:cNvPicPr>
            <a:picLocks noChangeAspect="1"/>
          </p:cNvPicPr>
          <p:nvPr/>
        </p:nvPicPr>
        <p:blipFill>
          <a:blip r:embed="rId4" cstate="print"/>
          <a:stretch>
            <a:fillRect/>
          </a:stretch>
        </p:blipFill>
        <p:spPr>
          <a:xfrm>
            <a:off x="6917229" y="1510426"/>
            <a:ext cx="2244115" cy="1311441"/>
          </a:xfrm>
          <a:prstGeom prst="rect">
            <a:avLst/>
          </a:prstGeom>
        </p:spPr>
      </p:pic>
      <p:pic>
        <p:nvPicPr>
          <p:cNvPr id="54" name="Picture 53" descr="big_data.jpg"/>
          <p:cNvPicPr>
            <a:picLocks noChangeAspect="1"/>
          </p:cNvPicPr>
          <p:nvPr/>
        </p:nvPicPr>
        <p:blipFill>
          <a:blip r:embed="rId5" cstate="print"/>
          <a:stretch>
            <a:fillRect/>
          </a:stretch>
        </p:blipFill>
        <p:spPr>
          <a:xfrm>
            <a:off x="10616452" y="1431758"/>
            <a:ext cx="1329358" cy="1383594"/>
          </a:xfrm>
          <a:prstGeom prst="rect">
            <a:avLst/>
          </a:prstGeom>
        </p:spPr>
      </p:pic>
      <p:pic>
        <p:nvPicPr>
          <p:cNvPr id="21" name="Picture 20" descr="google-datacenter-tech-21.jpg"/>
          <p:cNvPicPr>
            <a:picLocks noChangeAspect="1"/>
          </p:cNvPicPr>
          <p:nvPr/>
        </p:nvPicPr>
        <p:blipFill>
          <a:blip r:embed="rId6" cstate="print"/>
          <a:stretch>
            <a:fillRect/>
          </a:stretch>
        </p:blipFill>
        <p:spPr>
          <a:xfrm>
            <a:off x="625463" y="1437977"/>
            <a:ext cx="2073158" cy="1381760"/>
          </a:xfrm>
          <a:prstGeom prst="rect">
            <a:avLst/>
          </a:prstGeom>
        </p:spPr>
      </p:pic>
      <p:sp>
        <p:nvSpPr>
          <p:cNvPr id="28" name="TextBox 27"/>
          <p:cNvSpPr txBox="1"/>
          <p:nvPr/>
        </p:nvSpPr>
        <p:spPr>
          <a:xfrm>
            <a:off x="10789545" y="2999232"/>
            <a:ext cx="1131913" cy="369332"/>
          </a:xfrm>
          <a:prstGeom prst="rect">
            <a:avLst/>
          </a:prstGeom>
          <a:noFill/>
        </p:spPr>
        <p:txBody>
          <a:bodyPr wrap="none" rtlCol="0">
            <a:spAutoFit/>
          </a:bodyPr>
          <a:lstStyle/>
          <a:p>
            <a:r>
              <a:rPr lang="en-US" dirty="0"/>
              <a:t>Big Data</a:t>
            </a:r>
            <a:r>
              <a:rPr lang="en-US" baseline="30000" dirty="0"/>
              <a:t>[4]</a:t>
            </a:r>
          </a:p>
        </p:txBody>
      </p:sp>
      <p:cxnSp>
        <p:nvCxnSpPr>
          <p:cNvPr id="16" name="Straight Arrow Connector 15"/>
          <p:cNvCxnSpPr/>
          <p:nvPr/>
        </p:nvCxnSpPr>
        <p:spPr>
          <a:xfrm>
            <a:off x="5556738" y="2971800"/>
            <a:ext cx="501611" cy="54512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44342" y="3183898"/>
            <a:ext cx="2100692" cy="13217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Virtex7_V2000T.jpg"/>
          <p:cNvPicPr>
            <a:picLocks noChangeAspect="1"/>
          </p:cNvPicPr>
          <p:nvPr/>
        </p:nvPicPr>
        <p:blipFill>
          <a:blip r:embed="rId7" cstate="print"/>
          <a:stretch>
            <a:fillRect/>
          </a:stretch>
        </p:blipFill>
        <p:spPr>
          <a:xfrm>
            <a:off x="4645034" y="3516921"/>
            <a:ext cx="2826629" cy="1977463"/>
          </a:xfrm>
          <a:prstGeom prst="rect">
            <a:avLst/>
          </a:prstGeom>
        </p:spPr>
      </p:pic>
      <p:cxnSp>
        <p:nvCxnSpPr>
          <p:cNvPr id="20" name="Straight Arrow Connector 19"/>
          <p:cNvCxnSpPr/>
          <p:nvPr/>
        </p:nvCxnSpPr>
        <p:spPr>
          <a:xfrm flipH="1">
            <a:off x="6312877" y="2831123"/>
            <a:ext cx="1037492" cy="59787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4" idx="1"/>
            <a:endCxn id="18" idx="3"/>
          </p:cNvCxnSpPr>
          <p:nvPr/>
        </p:nvCxnSpPr>
        <p:spPr>
          <a:xfrm flipH="1">
            <a:off x="7471663" y="2123555"/>
            <a:ext cx="3144789" cy="238209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55448" y="6503908"/>
            <a:ext cx="12036552" cy="369332"/>
          </a:xfrm>
          <a:prstGeom prst="rect">
            <a:avLst/>
          </a:prstGeom>
        </p:spPr>
        <p:txBody>
          <a:bodyPr wrap="square">
            <a:spAutoFit/>
          </a:bodyPr>
          <a:lstStyle/>
          <a:p>
            <a:r>
              <a:rPr lang="en-US" i="1" dirty="0"/>
              <a:t>[4] </a:t>
            </a:r>
            <a:r>
              <a:rPr lang="en-US" i="1" dirty="0" err="1"/>
              <a:t>Rouhani</a:t>
            </a:r>
            <a:r>
              <a:rPr lang="en-US" i="1" dirty="0"/>
              <a:t> et al. "</a:t>
            </a:r>
            <a:r>
              <a:rPr lang="en-US" i="1" dirty="0" err="1"/>
              <a:t>SSketch</a:t>
            </a:r>
            <a:r>
              <a:rPr lang="en-US" i="1" dirty="0"/>
              <a:t>: An Automated Framework for Streaming Sketch-based Analysis of Big Data on FPGA.", FCCM 2015</a:t>
            </a:r>
          </a:p>
        </p:txBody>
      </p:sp>
      <p:sp>
        <p:nvSpPr>
          <p:cNvPr id="29" name="Rectangle 28"/>
          <p:cNvSpPr/>
          <p:nvPr/>
        </p:nvSpPr>
        <p:spPr>
          <a:xfrm>
            <a:off x="155448" y="5639195"/>
            <a:ext cx="11693769" cy="369332"/>
          </a:xfrm>
          <a:prstGeom prst="rect">
            <a:avLst/>
          </a:prstGeom>
        </p:spPr>
        <p:txBody>
          <a:bodyPr wrap="square">
            <a:spAutoFit/>
          </a:bodyPr>
          <a:lstStyle/>
          <a:p>
            <a:r>
              <a:rPr lang="en-US" i="1" dirty="0"/>
              <a:t>[1] Andrew Putnam et al. “ A Reconfigurable Fabric for Accelerating Large-Scale Datacenter Services,”, ISCA, 2014</a:t>
            </a:r>
          </a:p>
        </p:txBody>
      </p:sp>
      <p:sp>
        <p:nvSpPr>
          <p:cNvPr id="31" name="Rectangle 30"/>
          <p:cNvSpPr/>
          <p:nvPr/>
        </p:nvSpPr>
        <p:spPr>
          <a:xfrm>
            <a:off x="155448" y="5920939"/>
            <a:ext cx="10773507" cy="369332"/>
          </a:xfrm>
          <a:prstGeom prst="rect">
            <a:avLst/>
          </a:prstGeom>
        </p:spPr>
        <p:txBody>
          <a:bodyPr wrap="square">
            <a:spAutoFit/>
          </a:bodyPr>
          <a:lstStyle/>
          <a:p>
            <a:r>
              <a:rPr lang="en-US" i="1" dirty="0"/>
              <a:t>[2] Casper et al. "Hardware acceleration of database operations", FPGA''14</a:t>
            </a:r>
          </a:p>
        </p:txBody>
      </p:sp>
      <p:sp>
        <p:nvSpPr>
          <p:cNvPr id="32" name="Rectangle 31"/>
          <p:cNvSpPr/>
          <p:nvPr/>
        </p:nvSpPr>
        <p:spPr>
          <a:xfrm>
            <a:off x="155448" y="6231209"/>
            <a:ext cx="12127524" cy="369332"/>
          </a:xfrm>
          <a:prstGeom prst="rect">
            <a:avLst/>
          </a:prstGeom>
        </p:spPr>
        <p:txBody>
          <a:bodyPr wrap="square">
            <a:spAutoFit/>
          </a:bodyPr>
          <a:lstStyle/>
          <a:p>
            <a:r>
              <a:rPr lang="en-US" i="1" dirty="0"/>
              <a:t>[3] Zhang et al. "Optimizing </a:t>
            </a:r>
            <a:r>
              <a:rPr lang="en-US" i="1" dirty="0" err="1"/>
              <a:t>fpga</a:t>
            </a:r>
            <a:r>
              <a:rPr lang="en-US" i="1" dirty="0"/>
              <a:t>-based accelerator design for deep </a:t>
            </a:r>
            <a:r>
              <a:rPr lang="en-US" i="1" dirty="0" err="1"/>
              <a:t>convolutional</a:t>
            </a:r>
            <a:r>
              <a:rPr lang="en-US" i="1" dirty="0"/>
              <a:t> neural networks.", FPGA 2015</a:t>
            </a:r>
          </a:p>
        </p:txBody>
      </p:sp>
      <p:sp>
        <p:nvSpPr>
          <p:cNvPr id="23" name="TextBox 22"/>
          <p:cNvSpPr txBox="1"/>
          <p:nvPr/>
        </p:nvSpPr>
        <p:spPr>
          <a:xfrm>
            <a:off x="7600888" y="2999232"/>
            <a:ext cx="830677" cy="369332"/>
          </a:xfrm>
          <a:prstGeom prst="rect">
            <a:avLst/>
          </a:prstGeom>
          <a:noFill/>
        </p:spPr>
        <p:txBody>
          <a:bodyPr wrap="none" rtlCol="0">
            <a:spAutoFit/>
          </a:bodyPr>
          <a:lstStyle/>
          <a:p>
            <a:r>
              <a:rPr lang="en-US" dirty="0"/>
              <a:t>CNN </a:t>
            </a:r>
            <a:r>
              <a:rPr lang="en-US" baseline="30000" dirty="0"/>
              <a:t>[3]</a:t>
            </a:r>
          </a:p>
        </p:txBody>
      </p:sp>
      <p:sp>
        <p:nvSpPr>
          <p:cNvPr id="3" name="Footer Placeholder 2">
            <a:extLst>
              <a:ext uri="{FF2B5EF4-FFF2-40B4-BE49-F238E27FC236}">
                <a16:creationId xmlns:a16="http://schemas.microsoft.com/office/drawing/2014/main" id="{710B4F9C-B69B-D84F-A6A4-3490543295B3}"/>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6"/>
            <a:ext cx="10515600" cy="894180"/>
          </a:xfrm>
        </p:spPr>
        <p:txBody>
          <a:bodyPr/>
          <a:lstStyle/>
          <a:p>
            <a:r>
              <a:rPr lang="en-US" dirty="0"/>
              <a:t>Applications</a:t>
            </a:r>
          </a:p>
        </p:txBody>
      </p:sp>
      <p:sp>
        <p:nvSpPr>
          <p:cNvPr id="2" name="Footer Placeholder 1">
            <a:extLst>
              <a:ext uri="{FF2B5EF4-FFF2-40B4-BE49-F238E27FC236}">
                <a16:creationId xmlns:a16="http://schemas.microsoft.com/office/drawing/2014/main" id="{8139EA6A-81BC-9E47-89B7-B4D6F1D53124}"/>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an FPGA? </a:t>
            </a:r>
          </a:p>
        </p:txBody>
      </p:sp>
      <p:sp>
        <p:nvSpPr>
          <p:cNvPr id="3" name="Content Placeholder 2"/>
          <p:cNvSpPr>
            <a:spLocks noGrp="1"/>
          </p:cNvSpPr>
          <p:nvPr>
            <p:ph idx="1"/>
          </p:nvPr>
        </p:nvSpPr>
        <p:spPr/>
        <p:txBody>
          <a:bodyPr>
            <a:normAutofit/>
          </a:bodyPr>
          <a:lstStyle/>
          <a:p>
            <a:pPr algn="ctr">
              <a:buNone/>
            </a:pPr>
            <a:r>
              <a:rPr lang="en-US" sz="6000" dirty="0"/>
              <a:t>You will learn in WES 237C!</a:t>
            </a:r>
            <a:br>
              <a:rPr lang="en-US" sz="6000" dirty="0"/>
            </a:br>
            <a:endParaRPr lang="en-US" sz="6000" dirty="0"/>
          </a:p>
        </p:txBody>
      </p:sp>
      <p:sp>
        <p:nvSpPr>
          <p:cNvPr id="4" name="Footer Placeholder 3">
            <a:extLst>
              <a:ext uri="{FF2B5EF4-FFF2-40B4-BE49-F238E27FC236}">
                <a16:creationId xmlns:a16="http://schemas.microsoft.com/office/drawing/2014/main" id="{576AD5C8-82B6-DE48-8434-F9375AE509C7}"/>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Designing an FPGA ? </a:t>
            </a:r>
          </a:p>
        </p:txBody>
      </p:sp>
      <p:sp>
        <p:nvSpPr>
          <p:cNvPr id="3" name="Content Placeholder 2"/>
          <p:cNvSpPr>
            <a:spLocks noGrp="1"/>
          </p:cNvSpPr>
          <p:nvPr>
            <p:ph idx="1"/>
          </p:nvPr>
        </p:nvSpPr>
        <p:spPr>
          <a:xfrm>
            <a:off x="838200" y="1355558"/>
            <a:ext cx="10515600" cy="4821405"/>
          </a:xfrm>
        </p:spPr>
        <p:txBody>
          <a:bodyPr>
            <a:normAutofit/>
          </a:bodyPr>
          <a:lstStyle/>
          <a:p>
            <a:pPr algn="ctr">
              <a:buNone/>
            </a:pPr>
            <a:r>
              <a:rPr lang="en-US" sz="8000" dirty="0"/>
              <a:t>VHDL,</a:t>
            </a:r>
          </a:p>
          <a:p>
            <a:pPr algn="ctr">
              <a:buNone/>
            </a:pPr>
            <a:endParaRPr lang="en-US" sz="8000" dirty="0"/>
          </a:p>
        </p:txBody>
      </p:sp>
      <p:sp>
        <p:nvSpPr>
          <p:cNvPr id="4" name="Footer Placeholder 3">
            <a:extLst>
              <a:ext uri="{FF2B5EF4-FFF2-40B4-BE49-F238E27FC236}">
                <a16:creationId xmlns:a16="http://schemas.microsoft.com/office/drawing/2014/main" id="{914F3A96-C70B-904C-9328-B91C999B19D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Designing an FPGA? </a:t>
            </a:r>
          </a:p>
        </p:txBody>
      </p:sp>
      <p:sp>
        <p:nvSpPr>
          <p:cNvPr id="3" name="Content Placeholder 2"/>
          <p:cNvSpPr>
            <a:spLocks noGrp="1"/>
          </p:cNvSpPr>
          <p:nvPr>
            <p:ph idx="1"/>
          </p:nvPr>
        </p:nvSpPr>
        <p:spPr>
          <a:xfrm>
            <a:off x="838200" y="1355558"/>
            <a:ext cx="10515600" cy="4821405"/>
          </a:xfrm>
        </p:spPr>
        <p:txBody>
          <a:bodyPr>
            <a:normAutofit lnSpcReduction="10000"/>
          </a:bodyPr>
          <a:lstStyle/>
          <a:p>
            <a:pPr algn="ctr">
              <a:buNone/>
            </a:pPr>
            <a:r>
              <a:rPr lang="en-US" sz="8000" dirty="0"/>
              <a:t>VHDL,</a:t>
            </a:r>
          </a:p>
          <a:p>
            <a:pPr algn="ctr">
              <a:buNone/>
            </a:pPr>
            <a:r>
              <a:rPr lang="en-US" sz="8000" dirty="0" err="1"/>
              <a:t>Verilog</a:t>
            </a:r>
            <a:r>
              <a:rPr lang="en-US" sz="8000" dirty="0"/>
              <a:t>,</a:t>
            </a:r>
          </a:p>
          <a:p>
            <a:pPr algn="ctr">
              <a:buNone/>
            </a:pPr>
            <a:r>
              <a:rPr lang="en-US" sz="8000" dirty="0" err="1"/>
              <a:t>SystemVerilog</a:t>
            </a:r>
            <a:r>
              <a:rPr lang="en-US" sz="8000" dirty="0"/>
              <a:t>,</a:t>
            </a:r>
          </a:p>
          <a:p>
            <a:pPr algn="ctr">
              <a:buNone/>
            </a:pPr>
            <a:r>
              <a:rPr lang="en-US" sz="8000" dirty="0"/>
              <a:t>….</a:t>
            </a:r>
          </a:p>
        </p:txBody>
      </p:sp>
      <p:sp>
        <p:nvSpPr>
          <p:cNvPr id="4" name="Footer Placeholder 3">
            <a:extLst>
              <a:ext uri="{FF2B5EF4-FFF2-40B4-BE49-F238E27FC236}">
                <a16:creationId xmlns:a16="http://schemas.microsoft.com/office/drawing/2014/main" id="{9EFA37DE-8751-F744-9627-4927285B3459}"/>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VHDL???</a:t>
            </a:r>
          </a:p>
        </p:txBody>
      </p:sp>
      <p:pic>
        <p:nvPicPr>
          <p:cNvPr id="1028" name="Picture 4"/>
          <p:cNvPicPr>
            <a:picLocks noChangeAspect="1" noChangeArrowheads="1"/>
          </p:cNvPicPr>
          <p:nvPr/>
        </p:nvPicPr>
        <p:blipFill>
          <a:blip r:embed="rId2" cstate="print"/>
          <a:srcRect/>
          <a:stretch>
            <a:fillRect/>
          </a:stretch>
        </p:blipFill>
        <p:spPr bwMode="auto">
          <a:xfrm>
            <a:off x="5867400" y="1371600"/>
            <a:ext cx="5778918" cy="5126607"/>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762000" y="2438400"/>
            <a:ext cx="4810125" cy="2085975"/>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FA7009A0-389C-1042-883D-DD2EBB49A811}"/>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839450" cy="894180"/>
          </a:xfrm>
        </p:spPr>
        <p:txBody>
          <a:bodyPr>
            <a:noAutofit/>
          </a:bodyPr>
          <a:lstStyle/>
          <a:p>
            <a:r>
              <a:rPr lang="en-US" sz="3600" dirty="0"/>
              <a:t>High-Level Synthesis: A way to program FPGA from C</a:t>
            </a:r>
          </a:p>
        </p:txBody>
      </p:sp>
      <p:sp>
        <p:nvSpPr>
          <p:cNvPr id="10" name="Parallelogram 9"/>
          <p:cNvSpPr/>
          <p:nvPr/>
        </p:nvSpPr>
        <p:spPr>
          <a:xfrm>
            <a:off x="1550321" y="1820780"/>
            <a:ext cx="1951566"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C/C++</a:t>
            </a:r>
          </a:p>
        </p:txBody>
      </p:sp>
      <p:sp>
        <p:nvSpPr>
          <p:cNvPr id="6" name="Rounded Rectangle 5"/>
          <p:cNvSpPr/>
          <p:nvPr/>
        </p:nvSpPr>
        <p:spPr>
          <a:xfrm>
            <a:off x="905927" y="3466328"/>
            <a:ext cx="3220084" cy="803993"/>
          </a:xfrm>
          <a:prstGeom prst="round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Magic</a:t>
            </a:r>
          </a:p>
        </p:txBody>
      </p:sp>
      <p:cxnSp>
        <p:nvCxnSpPr>
          <p:cNvPr id="7" name="Straight Arrow Connector 6"/>
          <p:cNvCxnSpPr>
            <a:stCxn id="10" idx="4"/>
            <a:endCxn id="6" idx="0"/>
          </p:cNvCxnSpPr>
          <p:nvPr/>
        </p:nvCxnSpPr>
        <p:spPr>
          <a:xfrm flipH="1">
            <a:off x="2515969" y="2413920"/>
            <a:ext cx="10135" cy="10524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Parallelogram 11"/>
          <p:cNvSpPr/>
          <p:nvPr/>
        </p:nvSpPr>
        <p:spPr>
          <a:xfrm>
            <a:off x="1484115" y="5257704"/>
            <a:ext cx="2049145" cy="770118"/>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VHDL (</a:t>
            </a:r>
            <a:r>
              <a:rPr lang="en-US" dirty="0" err="1">
                <a:solidFill>
                  <a:schemeClr val="tx1"/>
                </a:solidFill>
              </a:rPr>
              <a:t>Verilog</a:t>
            </a:r>
            <a:r>
              <a:rPr lang="en-US" dirty="0">
                <a:solidFill>
                  <a:schemeClr val="tx1"/>
                </a:solidFill>
              </a:rPr>
              <a:t>)</a:t>
            </a:r>
          </a:p>
        </p:txBody>
      </p:sp>
      <p:cxnSp>
        <p:nvCxnSpPr>
          <p:cNvPr id="13" name="Straight Arrow Connector 12"/>
          <p:cNvCxnSpPr>
            <a:stCxn id="6" idx="2"/>
            <a:endCxn id="12" idx="0"/>
          </p:cNvCxnSpPr>
          <p:nvPr/>
        </p:nvCxnSpPr>
        <p:spPr>
          <a:xfrm flipH="1">
            <a:off x="2508688" y="4270321"/>
            <a:ext cx="7281" cy="9873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9DA3ECC-C24F-454D-85F8-5724C5A470BA}"/>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embedded system?</a:t>
            </a:r>
          </a:p>
        </p:txBody>
      </p:sp>
      <p:sp>
        <p:nvSpPr>
          <p:cNvPr id="6" name="Rounded Rectangle 5"/>
          <p:cNvSpPr/>
          <p:nvPr/>
        </p:nvSpPr>
        <p:spPr>
          <a:xfrm>
            <a:off x="240387" y="1602104"/>
            <a:ext cx="6493788" cy="40274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ü"/>
            </a:pPr>
            <a:r>
              <a:rPr lang="en-US" sz="4800" i="1" dirty="0">
                <a:solidFill>
                  <a:schemeClr val="accent5">
                    <a:lumMod val="50000"/>
                  </a:schemeClr>
                </a:solidFill>
                <a:sym typeface="Wingdings" pitchFamily="2" charset="2"/>
              </a:rPr>
              <a:t>Specialized</a:t>
            </a:r>
          </a:p>
          <a:p>
            <a:pPr algn="ctr">
              <a:buFont typeface="Wingdings" pitchFamily="2" charset="2"/>
              <a:buChar char="ü"/>
            </a:pPr>
            <a:r>
              <a:rPr lang="en-US" sz="4800" i="1" dirty="0">
                <a:solidFill>
                  <a:schemeClr val="accent5">
                    <a:lumMod val="50000"/>
                  </a:schemeClr>
                </a:solidFill>
                <a:sym typeface="Wingdings" pitchFamily="2" charset="2"/>
              </a:rPr>
              <a:t>Low power</a:t>
            </a:r>
          </a:p>
          <a:p>
            <a:pPr algn="ctr">
              <a:buFont typeface="Wingdings" pitchFamily="2" charset="2"/>
              <a:buChar char="ü"/>
            </a:pPr>
            <a:r>
              <a:rPr lang="en-US" sz="4800" i="1" dirty="0">
                <a:solidFill>
                  <a:schemeClr val="accent5">
                    <a:lumMod val="50000"/>
                  </a:schemeClr>
                </a:solidFill>
                <a:sym typeface="Wingdings" pitchFamily="2" charset="2"/>
              </a:rPr>
              <a:t>Real-time</a:t>
            </a:r>
          </a:p>
          <a:p>
            <a:pPr algn="ctr">
              <a:buFont typeface="Wingdings" pitchFamily="2" charset="2"/>
              <a:buChar char="ü"/>
            </a:pPr>
            <a:r>
              <a:rPr lang="en-US" sz="4800" i="1" dirty="0">
                <a:solidFill>
                  <a:schemeClr val="accent5">
                    <a:lumMod val="50000"/>
                  </a:schemeClr>
                </a:solidFill>
                <a:sym typeface="Wingdings" pitchFamily="2" charset="2"/>
              </a:rPr>
              <a:t>High-performance</a:t>
            </a:r>
          </a:p>
        </p:txBody>
      </p:sp>
      <p:sp>
        <p:nvSpPr>
          <p:cNvPr id="3" name="Footer Placeholder 2">
            <a:extLst>
              <a:ext uri="{FF2B5EF4-FFF2-40B4-BE49-F238E27FC236}">
                <a16:creationId xmlns:a16="http://schemas.microsoft.com/office/drawing/2014/main" id="{DFEEAB6C-7FB1-AC43-A318-267D5B41E2A8}"/>
              </a:ext>
            </a:extLst>
          </p:cNvPr>
          <p:cNvSpPr>
            <a:spLocks noGrp="1"/>
          </p:cNvSpPr>
          <p:nvPr>
            <p:ph type="ftr" sz="quarter" idx="11"/>
          </p:nvPr>
        </p:nvSpPr>
        <p:spPr/>
        <p:txBody>
          <a:bodyPr/>
          <a:lstStyle/>
          <a:p>
            <a:r>
              <a:rPr lang="en-US"/>
              <a:t>CC BY-NC-ND Pat Pannuto – Many slides adapted from Janarbek Matai</a:t>
            </a:r>
            <a:endParaRPr lang="en-US" dirty="0"/>
          </a:p>
        </p:txBody>
      </p:sp>
      <p:sp>
        <p:nvSpPr>
          <p:cNvPr id="7" name="TextBox 6">
            <a:extLst>
              <a:ext uri="{FF2B5EF4-FFF2-40B4-BE49-F238E27FC236}">
                <a16:creationId xmlns:a16="http://schemas.microsoft.com/office/drawing/2014/main" id="{DCE9A1D8-C9BD-924B-86F9-97165ABBF66C}"/>
              </a:ext>
            </a:extLst>
          </p:cNvPr>
          <p:cNvSpPr txBox="1"/>
          <p:nvPr/>
        </p:nvSpPr>
        <p:spPr>
          <a:xfrm>
            <a:off x="662437" y="5708683"/>
            <a:ext cx="5649688" cy="584775"/>
          </a:xfrm>
          <a:prstGeom prst="rect">
            <a:avLst/>
          </a:prstGeom>
          <a:noFill/>
        </p:spPr>
        <p:txBody>
          <a:bodyPr wrap="none" rtlCol="0">
            <a:spAutoFit/>
          </a:bodyPr>
          <a:lstStyle/>
          <a:p>
            <a:r>
              <a:rPr lang="en-US" sz="3200" dirty="0"/>
              <a:t>Properties of embedded systems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Synthesis</a:t>
            </a:r>
          </a:p>
        </p:txBody>
      </p:sp>
      <p:sp>
        <p:nvSpPr>
          <p:cNvPr id="10" name="Parallelogram 9"/>
          <p:cNvSpPr/>
          <p:nvPr/>
        </p:nvSpPr>
        <p:spPr>
          <a:xfrm>
            <a:off x="1550321" y="1820780"/>
            <a:ext cx="1951566"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C/C++</a:t>
            </a:r>
          </a:p>
        </p:txBody>
      </p:sp>
      <p:sp>
        <p:nvSpPr>
          <p:cNvPr id="11" name="Parallelogram 10"/>
          <p:cNvSpPr/>
          <p:nvPr/>
        </p:nvSpPr>
        <p:spPr>
          <a:xfrm>
            <a:off x="3762106" y="1820780"/>
            <a:ext cx="2049145"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Directives</a:t>
            </a:r>
          </a:p>
        </p:txBody>
      </p:sp>
      <p:sp>
        <p:nvSpPr>
          <p:cNvPr id="3" name="Footer Placeholder 2">
            <a:extLst>
              <a:ext uri="{FF2B5EF4-FFF2-40B4-BE49-F238E27FC236}">
                <a16:creationId xmlns:a16="http://schemas.microsoft.com/office/drawing/2014/main" id="{E45B53CB-40F6-7542-A170-1C35C349168E}"/>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Synthesis</a:t>
            </a:r>
          </a:p>
        </p:txBody>
      </p:sp>
      <p:sp>
        <p:nvSpPr>
          <p:cNvPr id="10" name="Parallelogram 9"/>
          <p:cNvSpPr/>
          <p:nvPr/>
        </p:nvSpPr>
        <p:spPr>
          <a:xfrm>
            <a:off x="1550321" y="1820780"/>
            <a:ext cx="1951566"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C/C++</a:t>
            </a:r>
          </a:p>
        </p:txBody>
      </p:sp>
      <p:sp>
        <p:nvSpPr>
          <p:cNvPr id="11" name="Parallelogram 10"/>
          <p:cNvSpPr/>
          <p:nvPr/>
        </p:nvSpPr>
        <p:spPr>
          <a:xfrm>
            <a:off x="3762106" y="1820780"/>
            <a:ext cx="2049145"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Directives</a:t>
            </a:r>
          </a:p>
        </p:txBody>
      </p:sp>
      <p:cxnSp>
        <p:nvCxnSpPr>
          <p:cNvPr id="12" name="Straight Arrow Connector 11"/>
          <p:cNvCxnSpPr/>
          <p:nvPr/>
        </p:nvCxnSpPr>
        <p:spPr>
          <a:xfrm>
            <a:off x="4575249"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40634" y="3117412"/>
            <a:ext cx="3220084" cy="803993"/>
          </a:xfrm>
          <a:prstGeom prst="round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HLS</a:t>
            </a:r>
          </a:p>
        </p:txBody>
      </p:sp>
      <p:cxnSp>
        <p:nvCxnSpPr>
          <p:cNvPr id="16" name="Straight Arrow Connector 15"/>
          <p:cNvCxnSpPr/>
          <p:nvPr/>
        </p:nvCxnSpPr>
        <p:spPr>
          <a:xfrm>
            <a:off x="2623682"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bwMode="auto">
          <a:xfrm>
            <a:off x="6517106" y="1744579"/>
            <a:ext cx="4744453" cy="39343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
                <a:srgbClr val="003E6C"/>
              </a:buClr>
              <a:buSzPct val="80000"/>
              <a:buFont typeface="Wingdings" pitchFamily="2" charset="2"/>
              <a:buChar char="v"/>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Directives: </a:t>
            </a:r>
            <a:r>
              <a:rPr kumimoji="0" lang="en-US" sz="2800" b="1" i="0" u="none" strike="noStrike" kern="1200" cap="none" spc="0" normalizeH="0" baseline="0" noProof="0" dirty="0">
                <a:ln>
                  <a:noFill/>
                </a:ln>
                <a:solidFill>
                  <a:srgbClr val="0070C0"/>
                </a:solidFill>
                <a:effectLst/>
                <a:uLnTx/>
                <a:uFillTx/>
                <a:latin typeface="+mn-lt"/>
                <a:ea typeface="+mn-ea"/>
                <a:cs typeface="+mn-cs"/>
              </a:rPr>
              <a:t>Pipeline</a:t>
            </a:r>
            <a:r>
              <a:rPr kumimoji="0" lang="en-US" sz="2800" b="0" i="0" u="none" strike="noStrike" kern="1200" cap="none" spc="0" normalizeH="0" baseline="0" noProof="0" dirty="0">
                <a:ln>
                  <a:noFill/>
                </a:ln>
                <a:solidFill>
                  <a:schemeClr val="tx1"/>
                </a:solidFill>
                <a:effectLst/>
                <a:uLnTx/>
                <a:uFillTx/>
                <a:latin typeface="+mn-lt"/>
                <a:ea typeface="+mn-ea"/>
                <a:cs typeface="+mn-cs"/>
              </a:rPr>
              <a:t>, </a:t>
            </a:r>
            <a:r>
              <a:rPr kumimoji="0" lang="en-US" sz="2800" b="1" i="0" u="none" strike="noStrike" kern="1200" cap="none" spc="0" normalizeH="0" baseline="0" noProof="0" dirty="0">
                <a:ln>
                  <a:noFill/>
                </a:ln>
                <a:solidFill>
                  <a:srgbClr val="0070C0"/>
                </a:solidFill>
                <a:effectLst/>
                <a:uLnTx/>
                <a:uFillTx/>
                <a:latin typeface="+mn-lt"/>
                <a:ea typeface="+mn-ea"/>
                <a:cs typeface="+mn-cs"/>
              </a:rPr>
              <a:t>partition, dataflow,</a:t>
            </a:r>
            <a:r>
              <a:rPr kumimoji="0" lang="en-US" sz="2800" b="1" i="0" u="none" strike="noStrike" kern="1200" cap="none" spc="0" normalizeH="0" baseline="0" noProof="0" dirty="0">
                <a:ln>
                  <a:noFill/>
                </a:ln>
                <a:solidFill>
                  <a:srgbClr val="FF0000"/>
                </a:solidFill>
                <a:effectLst/>
                <a:uLnTx/>
                <a:uFillTx/>
                <a:latin typeface="+mn-lt"/>
                <a:ea typeface="+mn-ea"/>
                <a:cs typeface="+mn-cs"/>
              </a:rPr>
              <a:t> </a:t>
            </a:r>
            <a:r>
              <a:rPr kumimoji="0" lang="en-US" sz="2800" b="0" i="0" u="none" strike="noStrike" kern="1200" cap="none" spc="0" normalizeH="0" baseline="0" noProof="0" dirty="0" err="1">
                <a:ln>
                  <a:noFill/>
                </a:ln>
                <a:solidFill>
                  <a:schemeClr val="tx1"/>
                </a:solidFill>
                <a:effectLst/>
                <a:uLnTx/>
                <a:uFillTx/>
                <a:latin typeface="+mn-lt"/>
                <a:ea typeface="+mn-ea"/>
                <a:cs typeface="+mn-cs"/>
              </a:rPr>
              <a:t>inline,reshape</a:t>
            </a:r>
            <a:r>
              <a:rPr kumimoji="0" lang="en-US" sz="2800" b="0" i="0" u="none" strike="noStrike" kern="1200" cap="none" spc="0" normalizeH="0" baseline="0" noProof="0" dirty="0">
                <a:ln>
                  <a:noFill/>
                </a:ln>
                <a:solidFill>
                  <a:schemeClr val="tx1"/>
                </a:solidFill>
                <a:effectLst/>
                <a:uLnTx/>
                <a:uFillTx/>
                <a:latin typeface="+mn-lt"/>
                <a:ea typeface="+mn-ea"/>
                <a:cs typeface="+mn-cs"/>
              </a:rPr>
              <a:t>, resource, stream, top, interface, expression balance, reset, allocation, dependence, </a:t>
            </a:r>
            <a:r>
              <a:rPr kumimoji="0" lang="en-US" sz="2800" b="0" i="0" u="none" strike="noStrike" kern="1200" cap="none" spc="0" normalizeH="0" baseline="0" noProof="0" dirty="0" err="1">
                <a:ln>
                  <a:noFill/>
                </a:ln>
                <a:solidFill>
                  <a:schemeClr val="tx1"/>
                </a:solidFill>
                <a:effectLst/>
                <a:uLnTx/>
                <a:uFillTx/>
                <a:latin typeface="+mn-lt"/>
                <a:ea typeface="+mn-ea"/>
                <a:cs typeface="+mn-cs"/>
              </a:rPr>
              <a:t>function_initiate</a:t>
            </a:r>
            <a:r>
              <a:rPr kumimoji="0" lang="en-US" sz="2800" b="0" i="0" u="none" strike="noStrike" kern="1200" cap="none" spc="0" normalizeH="0" baseline="0" noProof="0" dirty="0">
                <a:ln>
                  <a:noFill/>
                </a:ln>
                <a:solidFill>
                  <a:schemeClr val="tx1"/>
                </a:solidFill>
                <a:effectLst/>
                <a:uLnTx/>
                <a:uFillTx/>
                <a:latin typeface="+mn-lt"/>
                <a:ea typeface="+mn-ea"/>
                <a:cs typeface="+mn-cs"/>
              </a:rPr>
              <a:t>,… </a:t>
            </a:r>
          </a:p>
        </p:txBody>
      </p:sp>
      <p:sp>
        <p:nvSpPr>
          <p:cNvPr id="3" name="Footer Placeholder 2">
            <a:extLst>
              <a:ext uri="{FF2B5EF4-FFF2-40B4-BE49-F238E27FC236}">
                <a16:creationId xmlns:a16="http://schemas.microsoft.com/office/drawing/2014/main" id="{84D9DE0D-230A-844C-A9CD-4044AD98F493}"/>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Synthesis</a:t>
            </a:r>
          </a:p>
        </p:txBody>
      </p:sp>
      <p:sp>
        <p:nvSpPr>
          <p:cNvPr id="10" name="Parallelogram 9"/>
          <p:cNvSpPr/>
          <p:nvPr/>
        </p:nvSpPr>
        <p:spPr>
          <a:xfrm>
            <a:off x="1550321" y="1820780"/>
            <a:ext cx="1951566"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C/C++</a:t>
            </a:r>
          </a:p>
        </p:txBody>
      </p:sp>
      <p:sp>
        <p:nvSpPr>
          <p:cNvPr id="11" name="Parallelogram 10"/>
          <p:cNvSpPr/>
          <p:nvPr/>
        </p:nvSpPr>
        <p:spPr>
          <a:xfrm>
            <a:off x="3762106" y="1820780"/>
            <a:ext cx="2049145"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Directives</a:t>
            </a:r>
          </a:p>
        </p:txBody>
      </p:sp>
      <p:cxnSp>
        <p:nvCxnSpPr>
          <p:cNvPr id="12" name="Straight Arrow Connector 11"/>
          <p:cNvCxnSpPr/>
          <p:nvPr/>
        </p:nvCxnSpPr>
        <p:spPr>
          <a:xfrm>
            <a:off x="4575249"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Parallelogram 12"/>
          <p:cNvSpPr/>
          <p:nvPr/>
        </p:nvSpPr>
        <p:spPr>
          <a:xfrm>
            <a:off x="2482734" y="4547841"/>
            <a:ext cx="2049145" cy="770118"/>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VHDL (</a:t>
            </a:r>
            <a:r>
              <a:rPr lang="en-US" dirty="0" err="1">
                <a:solidFill>
                  <a:schemeClr val="tx1"/>
                </a:solidFill>
              </a:rPr>
              <a:t>Verilog</a:t>
            </a:r>
            <a:r>
              <a:rPr lang="en-US" dirty="0">
                <a:solidFill>
                  <a:schemeClr val="tx1"/>
                </a:solidFill>
              </a:rPr>
              <a:t>)</a:t>
            </a:r>
          </a:p>
        </p:txBody>
      </p:sp>
      <p:cxnSp>
        <p:nvCxnSpPr>
          <p:cNvPr id="14" name="Straight Arrow Connector 13"/>
          <p:cNvCxnSpPr>
            <a:stCxn id="15" idx="2"/>
            <a:endCxn id="13" idx="1"/>
          </p:cNvCxnSpPr>
          <p:nvPr/>
        </p:nvCxnSpPr>
        <p:spPr>
          <a:xfrm rot="16200000" flipH="1">
            <a:off x="3240343" y="4231734"/>
            <a:ext cx="626438" cy="57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40634" y="3117412"/>
            <a:ext cx="3220084" cy="803993"/>
          </a:xfrm>
          <a:prstGeom prst="round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HLS</a:t>
            </a:r>
          </a:p>
        </p:txBody>
      </p:sp>
      <p:cxnSp>
        <p:nvCxnSpPr>
          <p:cNvPr id="16" name="Straight Arrow Connector 15"/>
          <p:cNvCxnSpPr/>
          <p:nvPr/>
        </p:nvCxnSpPr>
        <p:spPr>
          <a:xfrm>
            <a:off x="2623682"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bwMode="auto">
          <a:xfrm>
            <a:off x="6517106" y="1744579"/>
            <a:ext cx="4744453" cy="39343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
                <a:srgbClr val="003E6C"/>
              </a:buClr>
              <a:buSzPct val="80000"/>
              <a:buFont typeface="Wingdings" pitchFamily="2" charset="2"/>
              <a:buChar char="v"/>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Directives: </a:t>
            </a:r>
            <a:r>
              <a:rPr kumimoji="0" lang="en-US" sz="2800" b="1" i="0" u="none" strike="noStrike" kern="1200" cap="none" spc="0" normalizeH="0" baseline="0" noProof="0" dirty="0">
                <a:ln>
                  <a:noFill/>
                </a:ln>
                <a:solidFill>
                  <a:srgbClr val="0070C0"/>
                </a:solidFill>
                <a:effectLst/>
                <a:uLnTx/>
                <a:uFillTx/>
                <a:latin typeface="+mn-lt"/>
                <a:ea typeface="+mn-ea"/>
                <a:cs typeface="+mn-cs"/>
              </a:rPr>
              <a:t>Pipeline</a:t>
            </a:r>
            <a:r>
              <a:rPr kumimoji="0" lang="en-US" sz="2800" b="0" i="0" u="none" strike="noStrike" kern="1200" cap="none" spc="0" normalizeH="0" baseline="0" noProof="0" dirty="0">
                <a:ln>
                  <a:noFill/>
                </a:ln>
                <a:solidFill>
                  <a:schemeClr val="tx1"/>
                </a:solidFill>
                <a:effectLst/>
                <a:uLnTx/>
                <a:uFillTx/>
                <a:latin typeface="+mn-lt"/>
                <a:ea typeface="+mn-ea"/>
                <a:cs typeface="+mn-cs"/>
              </a:rPr>
              <a:t>, </a:t>
            </a:r>
            <a:r>
              <a:rPr kumimoji="0" lang="en-US" sz="2800" b="1" i="0" u="none" strike="noStrike" kern="1200" cap="none" spc="0" normalizeH="0" baseline="0" noProof="0" dirty="0">
                <a:ln>
                  <a:noFill/>
                </a:ln>
                <a:solidFill>
                  <a:srgbClr val="0070C0"/>
                </a:solidFill>
                <a:effectLst/>
                <a:uLnTx/>
                <a:uFillTx/>
                <a:latin typeface="+mn-lt"/>
                <a:ea typeface="+mn-ea"/>
                <a:cs typeface="+mn-cs"/>
              </a:rPr>
              <a:t>partition, dataflow,</a:t>
            </a:r>
            <a:r>
              <a:rPr kumimoji="0" lang="en-US" sz="2800" b="1" i="0" u="none" strike="noStrike" kern="1200" cap="none" spc="0" normalizeH="0" baseline="0" noProof="0" dirty="0">
                <a:ln>
                  <a:noFill/>
                </a:ln>
                <a:solidFill>
                  <a:srgbClr val="FF0000"/>
                </a:solidFill>
                <a:effectLst/>
                <a:uLnTx/>
                <a:uFillTx/>
                <a:latin typeface="+mn-lt"/>
                <a:ea typeface="+mn-ea"/>
                <a:cs typeface="+mn-cs"/>
              </a:rPr>
              <a:t> </a:t>
            </a:r>
            <a:r>
              <a:rPr kumimoji="0" lang="en-US" sz="2800" b="0" i="0" u="none" strike="noStrike" kern="1200" cap="none" spc="0" normalizeH="0" baseline="0" noProof="0" dirty="0" err="1">
                <a:ln>
                  <a:noFill/>
                </a:ln>
                <a:solidFill>
                  <a:schemeClr val="tx1"/>
                </a:solidFill>
                <a:effectLst/>
                <a:uLnTx/>
                <a:uFillTx/>
                <a:latin typeface="+mn-lt"/>
                <a:ea typeface="+mn-ea"/>
                <a:cs typeface="+mn-cs"/>
              </a:rPr>
              <a:t>inline,reshape</a:t>
            </a:r>
            <a:r>
              <a:rPr kumimoji="0" lang="en-US" sz="2800" b="0" i="0" u="none" strike="noStrike" kern="1200" cap="none" spc="0" normalizeH="0" baseline="0" noProof="0" dirty="0">
                <a:ln>
                  <a:noFill/>
                </a:ln>
                <a:solidFill>
                  <a:schemeClr val="tx1"/>
                </a:solidFill>
                <a:effectLst/>
                <a:uLnTx/>
                <a:uFillTx/>
                <a:latin typeface="+mn-lt"/>
                <a:ea typeface="+mn-ea"/>
                <a:cs typeface="+mn-cs"/>
              </a:rPr>
              <a:t>, resource, stream, top, interface, expression balance, reset, allocation, dependence, </a:t>
            </a:r>
            <a:r>
              <a:rPr kumimoji="0" lang="en-US" sz="2800" b="0" i="0" u="none" strike="noStrike" kern="1200" cap="none" spc="0" normalizeH="0" baseline="0" noProof="0" dirty="0" err="1">
                <a:ln>
                  <a:noFill/>
                </a:ln>
                <a:solidFill>
                  <a:schemeClr val="tx1"/>
                </a:solidFill>
                <a:effectLst/>
                <a:uLnTx/>
                <a:uFillTx/>
                <a:latin typeface="+mn-lt"/>
                <a:ea typeface="+mn-ea"/>
                <a:cs typeface="+mn-cs"/>
              </a:rPr>
              <a:t>function_initiate</a:t>
            </a:r>
            <a:r>
              <a:rPr kumimoji="0" lang="en-US" sz="2800" b="0" i="0" u="none" strike="noStrike" kern="1200" cap="none" spc="0" normalizeH="0" baseline="0" noProof="0" dirty="0">
                <a:ln>
                  <a:noFill/>
                </a:ln>
                <a:solidFill>
                  <a:schemeClr val="tx1"/>
                </a:solidFill>
                <a:effectLst/>
                <a:uLnTx/>
                <a:uFillTx/>
                <a:latin typeface="+mn-lt"/>
                <a:ea typeface="+mn-ea"/>
                <a:cs typeface="+mn-cs"/>
              </a:rPr>
              <a:t>,… </a:t>
            </a:r>
          </a:p>
        </p:txBody>
      </p:sp>
      <p:sp>
        <p:nvSpPr>
          <p:cNvPr id="3" name="Footer Placeholder 2">
            <a:extLst>
              <a:ext uri="{FF2B5EF4-FFF2-40B4-BE49-F238E27FC236}">
                <a16:creationId xmlns:a16="http://schemas.microsoft.com/office/drawing/2014/main" id="{6E594521-34C3-AE4C-B585-00C56816C1C8}"/>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Synthesis</a:t>
            </a:r>
          </a:p>
        </p:txBody>
      </p:sp>
      <p:sp>
        <p:nvSpPr>
          <p:cNvPr id="10" name="Parallelogram 9"/>
          <p:cNvSpPr/>
          <p:nvPr/>
        </p:nvSpPr>
        <p:spPr>
          <a:xfrm>
            <a:off x="1550321" y="1820780"/>
            <a:ext cx="1951566"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C/C++</a:t>
            </a:r>
          </a:p>
        </p:txBody>
      </p:sp>
      <p:sp>
        <p:nvSpPr>
          <p:cNvPr id="11" name="Parallelogram 10"/>
          <p:cNvSpPr/>
          <p:nvPr/>
        </p:nvSpPr>
        <p:spPr>
          <a:xfrm>
            <a:off x="3762106" y="1820780"/>
            <a:ext cx="2049145"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Directives</a:t>
            </a:r>
          </a:p>
        </p:txBody>
      </p:sp>
      <p:cxnSp>
        <p:nvCxnSpPr>
          <p:cNvPr id="12" name="Straight Arrow Connector 11"/>
          <p:cNvCxnSpPr/>
          <p:nvPr/>
        </p:nvCxnSpPr>
        <p:spPr>
          <a:xfrm>
            <a:off x="4575249"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Parallelogram 12"/>
          <p:cNvSpPr/>
          <p:nvPr/>
        </p:nvSpPr>
        <p:spPr>
          <a:xfrm>
            <a:off x="2482734" y="4547841"/>
            <a:ext cx="2049145" cy="770118"/>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VHDL (</a:t>
            </a:r>
            <a:r>
              <a:rPr lang="en-US" dirty="0" err="1">
                <a:solidFill>
                  <a:schemeClr val="tx1"/>
                </a:solidFill>
              </a:rPr>
              <a:t>Verilog</a:t>
            </a:r>
            <a:r>
              <a:rPr lang="en-US" dirty="0">
                <a:solidFill>
                  <a:schemeClr val="tx1"/>
                </a:solidFill>
              </a:rPr>
              <a:t>)</a:t>
            </a:r>
          </a:p>
        </p:txBody>
      </p:sp>
      <p:cxnSp>
        <p:nvCxnSpPr>
          <p:cNvPr id="14" name="Straight Arrow Connector 13"/>
          <p:cNvCxnSpPr>
            <a:stCxn id="15" idx="2"/>
            <a:endCxn id="13" idx="1"/>
          </p:cNvCxnSpPr>
          <p:nvPr/>
        </p:nvCxnSpPr>
        <p:spPr>
          <a:xfrm rot="16200000" flipH="1">
            <a:off x="3240343" y="4231734"/>
            <a:ext cx="626438" cy="57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40634" y="3117412"/>
            <a:ext cx="3220084" cy="803993"/>
          </a:xfrm>
          <a:prstGeom prst="round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HLS</a:t>
            </a:r>
          </a:p>
        </p:txBody>
      </p:sp>
      <p:cxnSp>
        <p:nvCxnSpPr>
          <p:cNvPr id="16" name="Straight Arrow Connector 15"/>
          <p:cNvCxnSpPr/>
          <p:nvPr/>
        </p:nvCxnSpPr>
        <p:spPr>
          <a:xfrm>
            <a:off x="2623682"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92329" y="1602667"/>
            <a:ext cx="3810000" cy="2308324"/>
          </a:xfrm>
          <a:prstGeom prst="rect">
            <a:avLst/>
          </a:prstGeom>
          <a:solidFill>
            <a:srgbClr val="0070C0">
              <a:alpha val="8000"/>
            </a:srgbClr>
          </a:solidFill>
        </p:spPr>
        <p:txBody>
          <a:bodyPr wrap="square">
            <a:spAutoFit/>
          </a:bodyPr>
          <a:lstStyle/>
          <a:p>
            <a:r>
              <a:rPr lang="en-US" dirty="0">
                <a:latin typeface="+mn-lt"/>
              </a:rPr>
              <a:t>void </a:t>
            </a:r>
            <a:r>
              <a:rPr lang="en-US" dirty="0" err="1">
                <a:solidFill>
                  <a:srgbClr val="004D86"/>
                </a:solidFill>
                <a:latin typeface="+mn-lt"/>
              </a:rPr>
              <a:t>HelloWorld</a:t>
            </a:r>
            <a:r>
              <a:rPr lang="en-US" dirty="0">
                <a:latin typeface="+mn-lt"/>
              </a:rPr>
              <a:t>(</a:t>
            </a:r>
          </a:p>
          <a:p>
            <a:r>
              <a:rPr lang="en-US" b="1" dirty="0">
                <a:solidFill>
                  <a:srgbClr val="0066FF"/>
                </a:solidFill>
                <a:latin typeface="+mn-lt"/>
              </a:rPr>
              <a:t>    </a:t>
            </a:r>
            <a:r>
              <a:rPr lang="en-US" b="1" dirty="0" err="1">
                <a:solidFill>
                  <a:srgbClr val="7030A0"/>
                </a:solidFill>
                <a:latin typeface="+mn-lt"/>
              </a:rPr>
              <a:t>int</a:t>
            </a:r>
            <a:r>
              <a:rPr lang="en-US" dirty="0">
                <a:latin typeface="+mn-lt"/>
              </a:rPr>
              <a:t> A[8],</a:t>
            </a:r>
          </a:p>
          <a:p>
            <a:r>
              <a:rPr lang="en-US" b="1" dirty="0">
                <a:solidFill>
                  <a:srgbClr val="7030A0"/>
                </a:solidFill>
                <a:latin typeface="+mn-lt"/>
              </a:rPr>
              <a:t>    </a:t>
            </a:r>
            <a:r>
              <a:rPr lang="en-US" b="1" dirty="0" err="1">
                <a:solidFill>
                  <a:srgbClr val="7030A0"/>
                </a:solidFill>
                <a:latin typeface="+mn-lt"/>
              </a:rPr>
              <a:t>int</a:t>
            </a:r>
            <a:r>
              <a:rPr lang="en-US" dirty="0">
                <a:latin typeface="+mn-lt"/>
              </a:rPr>
              <a:t> B[8]) {      </a:t>
            </a:r>
          </a:p>
          <a:p>
            <a:r>
              <a:rPr lang="en-US" b="1" dirty="0">
                <a:solidFill>
                  <a:schemeClr val="accent6">
                    <a:lumMod val="75000"/>
                  </a:schemeClr>
                </a:solidFill>
                <a:latin typeface="+mn-lt"/>
              </a:rPr>
              <a:t>    #</a:t>
            </a:r>
            <a:r>
              <a:rPr lang="en-US" b="1" u="sng" dirty="0" err="1">
                <a:solidFill>
                  <a:schemeClr val="accent6">
                    <a:lumMod val="75000"/>
                  </a:schemeClr>
                </a:solidFill>
                <a:latin typeface="+mn-lt"/>
              </a:rPr>
              <a:t>pragma</a:t>
            </a:r>
            <a:r>
              <a:rPr lang="en-US" b="1" u="sng" dirty="0">
                <a:solidFill>
                  <a:schemeClr val="accent6">
                    <a:lumMod val="75000"/>
                  </a:schemeClr>
                </a:solidFill>
                <a:latin typeface="+mn-lt"/>
              </a:rPr>
              <a:t> unroll</a:t>
            </a:r>
            <a:endParaRPr lang="en-US" dirty="0">
              <a:solidFill>
                <a:schemeClr val="accent6">
                  <a:lumMod val="75000"/>
                </a:schemeClr>
              </a:solidFill>
              <a:latin typeface="+mn-lt"/>
            </a:endParaRPr>
          </a:p>
          <a:p>
            <a:r>
              <a:rPr lang="en-US" dirty="0">
                <a:latin typeface="+mn-lt"/>
              </a:rPr>
              <a:t>    </a:t>
            </a:r>
            <a:r>
              <a:rPr lang="en-US" b="1" dirty="0">
                <a:solidFill>
                  <a:srgbClr val="0066FF"/>
                </a:solidFill>
                <a:latin typeface="+mn-lt"/>
              </a:rPr>
              <a:t>for</a:t>
            </a:r>
            <a:r>
              <a:rPr lang="en-US" dirty="0">
                <a:latin typeface="+mn-lt"/>
              </a:rPr>
              <a:t>(</a:t>
            </a:r>
            <a:r>
              <a:rPr lang="en-US" b="1" dirty="0" err="1">
                <a:solidFill>
                  <a:srgbClr val="7030A0"/>
                </a:solidFill>
                <a:latin typeface="+mn-lt"/>
              </a:rPr>
              <a:t>int</a:t>
            </a:r>
            <a:r>
              <a:rPr lang="en-US" dirty="0">
                <a:latin typeface="+mn-lt"/>
              </a:rPr>
              <a:t> </a:t>
            </a:r>
            <a:r>
              <a:rPr lang="en-US" dirty="0" err="1">
                <a:latin typeface="+mn-lt"/>
              </a:rPr>
              <a:t>i</a:t>
            </a:r>
            <a:r>
              <a:rPr lang="en-US" dirty="0">
                <a:latin typeface="+mn-lt"/>
              </a:rPr>
              <a:t>=0;i&lt;8;i++){</a:t>
            </a:r>
          </a:p>
          <a:p>
            <a:r>
              <a:rPr lang="en-US" dirty="0">
                <a:latin typeface="+mn-lt"/>
              </a:rPr>
              <a:t>        B[</a:t>
            </a:r>
            <a:r>
              <a:rPr lang="en-US" dirty="0" err="1">
                <a:latin typeface="+mn-lt"/>
              </a:rPr>
              <a:t>i</a:t>
            </a:r>
            <a:r>
              <a:rPr lang="en-US" dirty="0">
                <a:latin typeface="+mn-lt"/>
              </a:rPr>
              <a:t>]=A[</a:t>
            </a:r>
            <a:r>
              <a:rPr lang="en-US" dirty="0" err="1">
                <a:latin typeface="+mn-lt"/>
              </a:rPr>
              <a:t>i</a:t>
            </a:r>
            <a:r>
              <a:rPr lang="en-US" dirty="0">
                <a:latin typeface="+mn-lt"/>
              </a:rPr>
              <a:t>]*3;</a:t>
            </a:r>
          </a:p>
          <a:p>
            <a:r>
              <a:rPr lang="en-US" dirty="0">
                <a:latin typeface="+mn-lt"/>
              </a:rPr>
              <a:t>    }</a:t>
            </a:r>
          </a:p>
          <a:p>
            <a:r>
              <a:rPr lang="en-US" dirty="0">
                <a:latin typeface="+mn-lt"/>
              </a:rPr>
              <a:t>}</a:t>
            </a:r>
          </a:p>
        </p:txBody>
      </p:sp>
      <p:sp>
        <p:nvSpPr>
          <p:cNvPr id="3" name="Footer Placeholder 2">
            <a:extLst>
              <a:ext uri="{FF2B5EF4-FFF2-40B4-BE49-F238E27FC236}">
                <a16:creationId xmlns:a16="http://schemas.microsoft.com/office/drawing/2014/main" id="{97006CC0-7257-9C4A-B5F0-4C04C88D9AF1}"/>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Synthesis</a:t>
            </a:r>
          </a:p>
        </p:txBody>
      </p:sp>
      <p:sp>
        <p:nvSpPr>
          <p:cNvPr id="10" name="Parallelogram 9"/>
          <p:cNvSpPr/>
          <p:nvPr/>
        </p:nvSpPr>
        <p:spPr>
          <a:xfrm>
            <a:off x="1550321" y="1820780"/>
            <a:ext cx="1951566"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C/C++</a:t>
            </a:r>
          </a:p>
        </p:txBody>
      </p:sp>
      <p:sp>
        <p:nvSpPr>
          <p:cNvPr id="11" name="Parallelogram 10"/>
          <p:cNvSpPr/>
          <p:nvPr/>
        </p:nvSpPr>
        <p:spPr>
          <a:xfrm>
            <a:off x="3762106" y="1820780"/>
            <a:ext cx="2049145"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Directives</a:t>
            </a:r>
          </a:p>
        </p:txBody>
      </p:sp>
      <p:cxnSp>
        <p:nvCxnSpPr>
          <p:cNvPr id="12" name="Straight Arrow Connector 11"/>
          <p:cNvCxnSpPr/>
          <p:nvPr/>
        </p:nvCxnSpPr>
        <p:spPr>
          <a:xfrm>
            <a:off x="4575249"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Parallelogram 12"/>
          <p:cNvSpPr/>
          <p:nvPr/>
        </p:nvSpPr>
        <p:spPr>
          <a:xfrm>
            <a:off x="2482734" y="4547841"/>
            <a:ext cx="2049145" cy="770118"/>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VHDL (</a:t>
            </a:r>
            <a:r>
              <a:rPr lang="en-US" dirty="0" err="1">
                <a:solidFill>
                  <a:schemeClr val="tx1"/>
                </a:solidFill>
              </a:rPr>
              <a:t>Verilog</a:t>
            </a:r>
            <a:r>
              <a:rPr lang="en-US" dirty="0">
                <a:solidFill>
                  <a:schemeClr val="tx1"/>
                </a:solidFill>
              </a:rPr>
              <a:t>)</a:t>
            </a:r>
          </a:p>
        </p:txBody>
      </p:sp>
      <p:cxnSp>
        <p:nvCxnSpPr>
          <p:cNvPr id="14" name="Straight Arrow Connector 13"/>
          <p:cNvCxnSpPr>
            <a:stCxn id="15" idx="2"/>
            <a:endCxn id="13" idx="1"/>
          </p:cNvCxnSpPr>
          <p:nvPr/>
        </p:nvCxnSpPr>
        <p:spPr>
          <a:xfrm rot="16200000" flipH="1">
            <a:off x="3240343" y="4231734"/>
            <a:ext cx="626438" cy="57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40634" y="3117412"/>
            <a:ext cx="3220084" cy="803993"/>
          </a:xfrm>
          <a:prstGeom prst="round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HLS</a:t>
            </a:r>
          </a:p>
        </p:txBody>
      </p:sp>
      <p:cxnSp>
        <p:nvCxnSpPr>
          <p:cNvPr id="16" name="Straight Arrow Connector 15"/>
          <p:cNvCxnSpPr/>
          <p:nvPr/>
        </p:nvCxnSpPr>
        <p:spPr>
          <a:xfrm>
            <a:off x="2623682"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3" idx="2"/>
          </p:cNvCxnSpPr>
          <p:nvPr/>
        </p:nvCxnSpPr>
        <p:spPr>
          <a:xfrm>
            <a:off x="4435614" y="4932900"/>
            <a:ext cx="3898294" cy="20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892329" y="1602667"/>
            <a:ext cx="3810000" cy="2308324"/>
          </a:xfrm>
          <a:prstGeom prst="rect">
            <a:avLst/>
          </a:prstGeom>
          <a:solidFill>
            <a:srgbClr val="0070C0">
              <a:alpha val="8000"/>
            </a:srgbClr>
          </a:solidFill>
        </p:spPr>
        <p:txBody>
          <a:bodyPr wrap="square">
            <a:spAutoFit/>
          </a:bodyPr>
          <a:lstStyle/>
          <a:p>
            <a:r>
              <a:rPr lang="en-US" dirty="0">
                <a:latin typeface="+mn-lt"/>
              </a:rPr>
              <a:t>void </a:t>
            </a:r>
            <a:r>
              <a:rPr lang="en-US" dirty="0" err="1">
                <a:solidFill>
                  <a:srgbClr val="004D86"/>
                </a:solidFill>
                <a:latin typeface="+mn-lt"/>
              </a:rPr>
              <a:t>HelloWorld</a:t>
            </a:r>
            <a:r>
              <a:rPr lang="en-US" dirty="0">
                <a:latin typeface="+mn-lt"/>
              </a:rPr>
              <a:t>(</a:t>
            </a:r>
          </a:p>
          <a:p>
            <a:r>
              <a:rPr lang="en-US" b="1" dirty="0">
                <a:solidFill>
                  <a:srgbClr val="0066FF"/>
                </a:solidFill>
                <a:latin typeface="+mn-lt"/>
              </a:rPr>
              <a:t>    </a:t>
            </a:r>
            <a:r>
              <a:rPr lang="en-US" b="1" dirty="0" err="1">
                <a:solidFill>
                  <a:srgbClr val="7030A0"/>
                </a:solidFill>
                <a:latin typeface="+mn-lt"/>
              </a:rPr>
              <a:t>int</a:t>
            </a:r>
            <a:r>
              <a:rPr lang="en-US" dirty="0">
                <a:latin typeface="+mn-lt"/>
              </a:rPr>
              <a:t> A[8],</a:t>
            </a:r>
          </a:p>
          <a:p>
            <a:r>
              <a:rPr lang="en-US" b="1" dirty="0">
                <a:solidFill>
                  <a:srgbClr val="7030A0"/>
                </a:solidFill>
                <a:latin typeface="+mn-lt"/>
              </a:rPr>
              <a:t>    </a:t>
            </a:r>
            <a:r>
              <a:rPr lang="en-US" b="1" dirty="0" err="1">
                <a:solidFill>
                  <a:srgbClr val="7030A0"/>
                </a:solidFill>
                <a:latin typeface="+mn-lt"/>
              </a:rPr>
              <a:t>int</a:t>
            </a:r>
            <a:r>
              <a:rPr lang="en-US" dirty="0">
                <a:latin typeface="+mn-lt"/>
              </a:rPr>
              <a:t> B[8]) {      </a:t>
            </a:r>
          </a:p>
          <a:p>
            <a:r>
              <a:rPr lang="en-US" b="1" dirty="0">
                <a:solidFill>
                  <a:schemeClr val="accent6">
                    <a:lumMod val="75000"/>
                  </a:schemeClr>
                </a:solidFill>
                <a:latin typeface="+mn-lt"/>
              </a:rPr>
              <a:t>    #</a:t>
            </a:r>
            <a:r>
              <a:rPr lang="en-US" b="1" u="sng" dirty="0" err="1">
                <a:solidFill>
                  <a:schemeClr val="accent6">
                    <a:lumMod val="75000"/>
                  </a:schemeClr>
                </a:solidFill>
                <a:latin typeface="+mn-lt"/>
              </a:rPr>
              <a:t>pragma</a:t>
            </a:r>
            <a:r>
              <a:rPr lang="en-US" b="1" u="sng" dirty="0">
                <a:solidFill>
                  <a:schemeClr val="accent6">
                    <a:lumMod val="75000"/>
                  </a:schemeClr>
                </a:solidFill>
                <a:latin typeface="+mn-lt"/>
              </a:rPr>
              <a:t> unroll</a:t>
            </a:r>
            <a:endParaRPr lang="en-US" dirty="0">
              <a:solidFill>
                <a:schemeClr val="accent6">
                  <a:lumMod val="75000"/>
                </a:schemeClr>
              </a:solidFill>
              <a:latin typeface="+mn-lt"/>
            </a:endParaRPr>
          </a:p>
          <a:p>
            <a:r>
              <a:rPr lang="en-US" dirty="0">
                <a:latin typeface="+mn-lt"/>
              </a:rPr>
              <a:t>    </a:t>
            </a:r>
            <a:r>
              <a:rPr lang="en-US" b="1" dirty="0">
                <a:solidFill>
                  <a:srgbClr val="0066FF"/>
                </a:solidFill>
                <a:latin typeface="+mn-lt"/>
              </a:rPr>
              <a:t>for</a:t>
            </a:r>
            <a:r>
              <a:rPr lang="en-US" dirty="0">
                <a:latin typeface="+mn-lt"/>
              </a:rPr>
              <a:t>(</a:t>
            </a:r>
            <a:r>
              <a:rPr lang="en-US" b="1" dirty="0" err="1">
                <a:solidFill>
                  <a:srgbClr val="7030A0"/>
                </a:solidFill>
                <a:latin typeface="+mn-lt"/>
              </a:rPr>
              <a:t>int</a:t>
            </a:r>
            <a:r>
              <a:rPr lang="en-US" dirty="0">
                <a:latin typeface="+mn-lt"/>
              </a:rPr>
              <a:t> </a:t>
            </a:r>
            <a:r>
              <a:rPr lang="en-US" dirty="0" err="1">
                <a:latin typeface="+mn-lt"/>
              </a:rPr>
              <a:t>i</a:t>
            </a:r>
            <a:r>
              <a:rPr lang="en-US" dirty="0">
                <a:latin typeface="+mn-lt"/>
              </a:rPr>
              <a:t>=0;i&lt;8;i++){</a:t>
            </a:r>
          </a:p>
          <a:p>
            <a:r>
              <a:rPr lang="en-US" dirty="0">
                <a:latin typeface="+mn-lt"/>
              </a:rPr>
              <a:t>        B[</a:t>
            </a:r>
            <a:r>
              <a:rPr lang="en-US" dirty="0" err="1">
                <a:latin typeface="+mn-lt"/>
              </a:rPr>
              <a:t>i</a:t>
            </a:r>
            <a:r>
              <a:rPr lang="en-US" dirty="0">
                <a:latin typeface="+mn-lt"/>
              </a:rPr>
              <a:t>]=A[</a:t>
            </a:r>
            <a:r>
              <a:rPr lang="en-US" dirty="0" err="1">
                <a:latin typeface="+mn-lt"/>
              </a:rPr>
              <a:t>i</a:t>
            </a:r>
            <a:r>
              <a:rPr lang="en-US" dirty="0">
                <a:latin typeface="+mn-lt"/>
              </a:rPr>
              <a:t>]*3;</a:t>
            </a:r>
          </a:p>
          <a:p>
            <a:r>
              <a:rPr lang="en-US" dirty="0">
                <a:latin typeface="+mn-lt"/>
              </a:rPr>
              <a:t>    }</a:t>
            </a:r>
          </a:p>
          <a:p>
            <a:r>
              <a:rPr lang="en-US" dirty="0">
                <a:latin typeface="+mn-lt"/>
              </a:rPr>
              <a:t>}</a:t>
            </a:r>
          </a:p>
        </p:txBody>
      </p:sp>
      <p:pic>
        <p:nvPicPr>
          <p:cNvPr id="20" name="Picture 19" descr="FPGA.png"/>
          <p:cNvPicPr>
            <a:picLocks noChangeAspect="1"/>
          </p:cNvPicPr>
          <p:nvPr/>
        </p:nvPicPr>
        <p:blipFill>
          <a:blip r:embed="rId2" cstate="print"/>
          <a:stretch>
            <a:fillRect/>
          </a:stretch>
        </p:blipFill>
        <p:spPr>
          <a:xfrm>
            <a:off x="8367693" y="4584038"/>
            <a:ext cx="1207158" cy="1022685"/>
          </a:xfrm>
          <a:prstGeom prst="rect">
            <a:avLst/>
          </a:prstGeom>
        </p:spPr>
      </p:pic>
      <p:sp>
        <p:nvSpPr>
          <p:cNvPr id="3" name="Footer Placeholder 2">
            <a:extLst>
              <a:ext uri="{FF2B5EF4-FFF2-40B4-BE49-F238E27FC236}">
                <a16:creationId xmlns:a16="http://schemas.microsoft.com/office/drawing/2014/main" id="{6FD4A3B3-F07F-BE44-A50F-201166139202}"/>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Synthesis</a:t>
            </a:r>
          </a:p>
        </p:txBody>
      </p:sp>
      <p:sp>
        <p:nvSpPr>
          <p:cNvPr id="10" name="Parallelogram 9"/>
          <p:cNvSpPr/>
          <p:nvPr/>
        </p:nvSpPr>
        <p:spPr>
          <a:xfrm>
            <a:off x="1550321" y="1820780"/>
            <a:ext cx="1951566"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C/C++</a:t>
            </a:r>
          </a:p>
        </p:txBody>
      </p:sp>
      <p:sp>
        <p:nvSpPr>
          <p:cNvPr id="11" name="Parallelogram 10"/>
          <p:cNvSpPr/>
          <p:nvPr/>
        </p:nvSpPr>
        <p:spPr>
          <a:xfrm>
            <a:off x="3762106" y="1820780"/>
            <a:ext cx="2049145" cy="593140"/>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Directives</a:t>
            </a:r>
          </a:p>
        </p:txBody>
      </p:sp>
      <p:cxnSp>
        <p:nvCxnSpPr>
          <p:cNvPr id="12" name="Straight Arrow Connector 11"/>
          <p:cNvCxnSpPr/>
          <p:nvPr/>
        </p:nvCxnSpPr>
        <p:spPr>
          <a:xfrm>
            <a:off x="4575249"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Parallelogram 12"/>
          <p:cNvSpPr/>
          <p:nvPr/>
        </p:nvSpPr>
        <p:spPr>
          <a:xfrm>
            <a:off x="2482734" y="4547841"/>
            <a:ext cx="2049145" cy="770118"/>
          </a:xfrm>
          <a:prstGeom prst="parallelogram">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VHDL (</a:t>
            </a:r>
            <a:r>
              <a:rPr lang="en-US" dirty="0" err="1">
                <a:solidFill>
                  <a:schemeClr val="tx1"/>
                </a:solidFill>
              </a:rPr>
              <a:t>Verilog</a:t>
            </a:r>
            <a:r>
              <a:rPr lang="en-US" dirty="0">
                <a:solidFill>
                  <a:schemeClr val="tx1"/>
                </a:solidFill>
              </a:rPr>
              <a:t>)</a:t>
            </a:r>
          </a:p>
        </p:txBody>
      </p:sp>
      <p:cxnSp>
        <p:nvCxnSpPr>
          <p:cNvPr id="14" name="Straight Arrow Connector 13"/>
          <p:cNvCxnSpPr>
            <a:stCxn id="15" idx="2"/>
            <a:endCxn id="13" idx="1"/>
          </p:cNvCxnSpPr>
          <p:nvPr/>
        </p:nvCxnSpPr>
        <p:spPr>
          <a:xfrm rot="16200000" flipH="1">
            <a:off x="3240343" y="4231734"/>
            <a:ext cx="626438" cy="57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940634" y="3117412"/>
            <a:ext cx="3220084" cy="803993"/>
          </a:xfrm>
          <a:prstGeom prst="round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Vivado</a:t>
            </a:r>
            <a:r>
              <a:rPr lang="en-US" sz="2400" b="1" dirty="0">
                <a:solidFill>
                  <a:schemeClr val="bg1"/>
                </a:solidFill>
              </a:rPr>
              <a:t> HLS</a:t>
            </a:r>
          </a:p>
        </p:txBody>
      </p:sp>
      <p:cxnSp>
        <p:nvCxnSpPr>
          <p:cNvPr id="16" name="Straight Arrow Connector 15"/>
          <p:cNvCxnSpPr/>
          <p:nvPr/>
        </p:nvCxnSpPr>
        <p:spPr>
          <a:xfrm>
            <a:off x="2623682" y="2413918"/>
            <a:ext cx="0" cy="70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FPGA.png"/>
          <p:cNvPicPr>
            <a:picLocks noChangeAspect="1"/>
          </p:cNvPicPr>
          <p:nvPr/>
        </p:nvPicPr>
        <p:blipFill>
          <a:blip r:embed="rId2" cstate="print"/>
          <a:stretch>
            <a:fillRect/>
          </a:stretch>
        </p:blipFill>
        <p:spPr>
          <a:xfrm>
            <a:off x="9258030" y="4427628"/>
            <a:ext cx="1207158" cy="1022685"/>
          </a:xfrm>
          <a:prstGeom prst="rect">
            <a:avLst/>
          </a:prstGeom>
        </p:spPr>
      </p:pic>
      <p:cxnSp>
        <p:nvCxnSpPr>
          <p:cNvPr id="19" name="Straight Arrow Connector 18"/>
          <p:cNvCxnSpPr>
            <a:stCxn id="13" idx="2"/>
            <a:endCxn id="20" idx="1"/>
          </p:cNvCxnSpPr>
          <p:nvPr/>
        </p:nvCxnSpPr>
        <p:spPr>
          <a:xfrm>
            <a:off x="4435614" y="4932900"/>
            <a:ext cx="1230799" cy="2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666413" y="4533128"/>
            <a:ext cx="1672850" cy="803993"/>
          </a:xfrm>
          <a:prstGeom prst="round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Vivado</a:t>
            </a:r>
            <a:endParaRPr lang="en-US" sz="2400" b="1" dirty="0">
              <a:solidFill>
                <a:schemeClr val="bg1"/>
              </a:solidFill>
            </a:endParaRPr>
          </a:p>
        </p:txBody>
      </p:sp>
      <p:cxnSp>
        <p:nvCxnSpPr>
          <p:cNvPr id="24" name="Straight Arrow Connector 23"/>
          <p:cNvCxnSpPr>
            <a:stCxn id="20" idx="3"/>
            <a:endCxn id="18" idx="1"/>
          </p:cNvCxnSpPr>
          <p:nvPr/>
        </p:nvCxnSpPr>
        <p:spPr>
          <a:xfrm>
            <a:off x="7339263" y="4935125"/>
            <a:ext cx="1918767" cy="38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96853" y="4199020"/>
            <a:ext cx="500458" cy="584775"/>
          </a:xfrm>
          <a:prstGeom prst="rect">
            <a:avLst/>
          </a:prstGeom>
          <a:noFill/>
        </p:spPr>
        <p:txBody>
          <a:bodyPr wrap="none" rtlCol="0">
            <a:spAutoFit/>
          </a:bodyPr>
          <a:lstStyle/>
          <a:p>
            <a:r>
              <a:rPr lang="en-US" sz="3200" dirty="0">
                <a:solidFill>
                  <a:srgbClr val="0070C0"/>
                </a:solidFill>
              </a:rPr>
              <a:t>IP</a:t>
            </a:r>
          </a:p>
        </p:txBody>
      </p:sp>
      <p:sp>
        <p:nvSpPr>
          <p:cNvPr id="28" name="TextBox 27"/>
          <p:cNvSpPr txBox="1"/>
          <p:nvPr/>
        </p:nvSpPr>
        <p:spPr>
          <a:xfrm>
            <a:off x="7311187" y="4110788"/>
            <a:ext cx="1800108" cy="584775"/>
          </a:xfrm>
          <a:prstGeom prst="rect">
            <a:avLst/>
          </a:prstGeom>
          <a:noFill/>
        </p:spPr>
        <p:txBody>
          <a:bodyPr wrap="none" rtlCol="0">
            <a:spAutoFit/>
          </a:bodyPr>
          <a:lstStyle/>
          <a:p>
            <a:r>
              <a:rPr lang="en-US" sz="3200" dirty="0" err="1">
                <a:solidFill>
                  <a:srgbClr val="0070C0"/>
                </a:solidFill>
              </a:rPr>
              <a:t>Bitstream</a:t>
            </a:r>
            <a:endParaRPr lang="en-US" sz="3200" dirty="0">
              <a:solidFill>
                <a:srgbClr val="0070C0"/>
              </a:solidFill>
            </a:endParaRPr>
          </a:p>
        </p:txBody>
      </p:sp>
      <p:sp>
        <p:nvSpPr>
          <p:cNvPr id="30" name="Rectangle 29"/>
          <p:cNvSpPr/>
          <p:nvPr/>
        </p:nvSpPr>
        <p:spPr>
          <a:xfrm>
            <a:off x="6892329" y="1602667"/>
            <a:ext cx="3810000" cy="2308324"/>
          </a:xfrm>
          <a:prstGeom prst="rect">
            <a:avLst/>
          </a:prstGeom>
          <a:solidFill>
            <a:srgbClr val="0070C0">
              <a:alpha val="8000"/>
            </a:srgbClr>
          </a:solidFill>
        </p:spPr>
        <p:txBody>
          <a:bodyPr wrap="square">
            <a:spAutoFit/>
          </a:bodyPr>
          <a:lstStyle/>
          <a:p>
            <a:r>
              <a:rPr lang="en-US" dirty="0">
                <a:latin typeface="+mn-lt"/>
              </a:rPr>
              <a:t>void </a:t>
            </a:r>
            <a:r>
              <a:rPr lang="en-US" dirty="0" err="1">
                <a:solidFill>
                  <a:srgbClr val="004D86"/>
                </a:solidFill>
                <a:latin typeface="+mn-lt"/>
              </a:rPr>
              <a:t>HelloWorld</a:t>
            </a:r>
            <a:r>
              <a:rPr lang="en-US" dirty="0">
                <a:latin typeface="+mn-lt"/>
              </a:rPr>
              <a:t>(</a:t>
            </a:r>
          </a:p>
          <a:p>
            <a:r>
              <a:rPr lang="en-US" b="1" dirty="0">
                <a:solidFill>
                  <a:srgbClr val="0066FF"/>
                </a:solidFill>
                <a:latin typeface="+mn-lt"/>
              </a:rPr>
              <a:t>    </a:t>
            </a:r>
            <a:r>
              <a:rPr lang="en-US" b="1" dirty="0" err="1">
                <a:solidFill>
                  <a:srgbClr val="7030A0"/>
                </a:solidFill>
                <a:latin typeface="+mn-lt"/>
              </a:rPr>
              <a:t>int</a:t>
            </a:r>
            <a:r>
              <a:rPr lang="en-US" dirty="0">
                <a:latin typeface="+mn-lt"/>
              </a:rPr>
              <a:t> A[8],</a:t>
            </a:r>
          </a:p>
          <a:p>
            <a:r>
              <a:rPr lang="en-US" b="1" dirty="0">
                <a:solidFill>
                  <a:srgbClr val="7030A0"/>
                </a:solidFill>
                <a:latin typeface="+mn-lt"/>
              </a:rPr>
              <a:t>    </a:t>
            </a:r>
            <a:r>
              <a:rPr lang="en-US" b="1" dirty="0" err="1">
                <a:solidFill>
                  <a:srgbClr val="7030A0"/>
                </a:solidFill>
                <a:latin typeface="+mn-lt"/>
              </a:rPr>
              <a:t>int</a:t>
            </a:r>
            <a:r>
              <a:rPr lang="en-US" dirty="0">
                <a:latin typeface="+mn-lt"/>
              </a:rPr>
              <a:t> B[8]) {      </a:t>
            </a:r>
          </a:p>
          <a:p>
            <a:r>
              <a:rPr lang="en-US" b="1" dirty="0">
                <a:solidFill>
                  <a:schemeClr val="accent6">
                    <a:lumMod val="75000"/>
                  </a:schemeClr>
                </a:solidFill>
                <a:latin typeface="+mn-lt"/>
              </a:rPr>
              <a:t>    #</a:t>
            </a:r>
            <a:r>
              <a:rPr lang="en-US" b="1" u="sng" dirty="0" err="1">
                <a:solidFill>
                  <a:schemeClr val="accent6">
                    <a:lumMod val="75000"/>
                  </a:schemeClr>
                </a:solidFill>
                <a:latin typeface="+mn-lt"/>
              </a:rPr>
              <a:t>pragma</a:t>
            </a:r>
            <a:r>
              <a:rPr lang="en-US" b="1" u="sng" dirty="0">
                <a:solidFill>
                  <a:schemeClr val="accent6">
                    <a:lumMod val="75000"/>
                  </a:schemeClr>
                </a:solidFill>
                <a:latin typeface="+mn-lt"/>
              </a:rPr>
              <a:t> unroll</a:t>
            </a:r>
            <a:endParaRPr lang="en-US" dirty="0">
              <a:solidFill>
                <a:schemeClr val="accent6">
                  <a:lumMod val="75000"/>
                </a:schemeClr>
              </a:solidFill>
              <a:latin typeface="+mn-lt"/>
            </a:endParaRPr>
          </a:p>
          <a:p>
            <a:r>
              <a:rPr lang="en-US" dirty="0">
                <a:latin typeface="+mn-lt"/>
              </a:rPr>
              <a:t>    </a:t>
            </a:r>
            <a:r>
              <a:rPr lang="en-US" b="1" dirty="0">
                <a:solidFill>
                  <a:srgbClr val="0066FF"/>
                </a:solidFill>
                <a:latin typeface="+mn-lt"/>
              </a:rPr>
              <a:t>for</a:t>
            </a:r>
            <a:r>
              <a:rPr lang="en-US" dirty="0">
                <a:latin typeface="+mn-lt"/>
              </a:rPr>
              <a:t>(</a:t>
            </a:r>
            <a:r>
              <a:rPr lang="en-US" b="1" dirty="0" err="1">
                <a:solidFill>
                  <a:srgbClr val="7030A0"/>
                </a:solidFill>
                <a:latin typeface="+mn-lt"/>
              </a:rPr>
              <a:t>int</a:t>
            </a:r>
            <a:r>
              <a:rPr lang="en-US" dirty="0">
                <a:latin typeface="+mn-lt"/>
              </a:rPr>
              <a:t> </a:t>
            </a:r>
            <a:r>
              <a:rPr lang="en-US" dirty="0" err="1">
                <a:latin typeface="+mn-lt"/>
              </a:rPr>
              <a:t>i</a:t>
            </a:r>
            <a:r>
              <a:rPr lang="en-US" dirty="0">
                <a:latin typeface="+mn-lt"/>
              </a:rPr>
              <a:t>=0;i&lt;8;i++){</a:t>
            </a:r>
          </a:p>
          <a:p>
            <a:r>
              <a:rPr lang="en-US" dirty="0">
                <a:latin typeface="+mn-lt"/>
              </a:rPr>
              <a:t>        B[</a:t>
            </a:r>
            <a:r>
              <a:rPr lang="en-US" dirty="0" err="1">
                <a:latin typeface="+mn-lt"/>
              </a:rPr>
              <a:t>i</a:t>
            </a:r>
            <a:r>
              <a:rPr lang="en-US" dirty="0">
                <a:latin typeface="+mn-lt"/>
              </a:rPr>
              <a:t>]=A[</a:t>
            </a:r>
            <a:r>
              <a:rPr lang="en-US" dirty="0" err="1">
                <a:latin typeface="+mn-lt"/>
              </a:rPr>
              <a:t>i</a:t>
            </a:r>
            <a:r>
              <a:rPr lang="en-US" dirty="0">
                <a:latin typeface="+mn-lt"/>
              </a:rPr>
              <a:t>]*3;</a:t>
            </a:r>
          </a:p>
          <a:p>
            <a:r>
              <a:rPr lang="en-US" dirty="0">
                <a:latin typeface="+mn-lt"/>
              </a:rPr>
              <a:t>    }</a:t>
            </a:r>
          </a:p>
          <a:p>
            <a:r>
              <a:rPr lang="en-US" dirty="0">
                <a:latin typeface="+mn-lt"/>
              </a:rPr>
              <a:t>}</a:t>
            </a:r>
          </a:p>
        </p:txBody>
      </p:sp>
      <p:sp>
        <p:nvSpPr>
          <p:cNvPr id="3" name="Footer Placeholder 2">
            <a:extLst>
              <a:ext uri="{FF2B5EF4-FFF2-40B4-BE49-F238E27FC236}">
                <a16:creationId xmlns:a16="http://schemas.microsoft.com/office/drawing/2014/main" id="{9D8B0BFA-E8EE-9C40-82F1-FEDF51529639}"/>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Embedded Systems and Trends</a:t>
            </a:r>
          </a:p>
        </p:txBody>
      </p:sp>
      <p:sp>
        <p:nvSpPr>
          <p:cNvPr id="3" name="Content Placeholder 2"/>
          <p:cNvSpPr>
            <a:spLocks noGrp="1"/>
          </p:cNvSpPr>
          <p:nvPr>
            <p:ph idx="1"/>
          </p:nvPr>
        </p:nvSpPr>
        <p:spPr/>
        <p:txBody>
          <a:bodyPr>
            <a:normAutofit lnSpcReduction="10000"/>
          </a:bodyPr>
          <a:lstStyle/>
          <a:p>
            <a:r>
              <a:rPr lang="en-US" dirty="0"/>
              <a:t>Embedded systems </a:t>
            </a:r>
            <a:r>
              <a:rPr lang="en-US" dirty="0">
                <a:sym typeface="Wingdings" pitchFamily="2" charset="2"/>
              </a:rPr>
              <a:t> Getting complex</a:t>
            </a:r>
          </a:p>
          <a:p>
            <a:r>
              <a:rPr lang="en-US" dirty="0">
                <a:sym typeface="Wingdings" pitchFamily="2" charset="2"/>
              </a:rPr>
              <a:t>High performance computing &amp; embedded systems  Merging</a:t>
            </a:r>
          </a:p>
          <a:p>
            <a:r>
              <a:rPr lang="en-US" dirty="0">
                <a:sym typeface="Wingdings" pitchFamily="2" charset="2"/>
              </a:rPr>
              <a:t>GPUs and FPGAs are two key players</a:t>
            </a:r>
          </a:p>
          <a:p>
            <a:pPr lvl="1"/>
            <a:r>
              <a:rPr lang="en-US" dirty="0">
                <a:sym typeface="Wingdings" pitchFamily="2" charset="2"/>
              </a:rPr>
              <a:t>GPUs easy to program,  high power consumption</a:t>
            </a:r>
          </a:p>
          <a:p>
            <a:pPr lvl="2"/>
            <a:r>
              <a:rPr lang="en-US" dirty="0">
                <a:sym typeface="Wingdings" pitchFamily="2" charset="2"/>
              </a:rPr>
              <a:t>Good for bulk processing</a:t>
            </a:r>
          </a:p>
          <a:p>
            <a:pPr lvl="1"/>
            <a:r>
              <a:rPr lang="en-US" dirty="0">
                <a:sym typeface="Wingdings" pitchFamily="2" charset="2"/>
              </a:rPr>
              <a:t>FPGAs hard(</a:t>
            </a:r>
            <a:r>
              <a:rPr lang="en-US" dirty="0" err="1">
                <a:sym typeface="Wingdings" pitchFamily="2" charset="2"/>
              </a:rPr>
              <a:t>er</a:t>
            </a:r>
            <a:r>
              <a:rPr lang="en-US" dirty="0">
                <a:sym typeface="Wingdings" pitchFamily="2" charset="2"/>
              </a:rPr>
              <a:t>) to program, low power consumption</a:t>
            </a:r>
          </a:p>
          <a:p>
            <a:pPr lvl="2"/>
            <a:r>
              <a:rPr lang="en-US" dirty="0">
                <a:sym typeface="Wingdings" pitchFamily="2" charset="2"/>
              </a:rPr>
              <a:t>Good for streaming applications</a:t>
            </a:r>
          </a:p>
          <a:p>
            <a:pPr lvl="2"/>
            <a:r>
              <a:rPr lang="en-US" dirty="0">
                <a:sym typeface="Wingdings" pitchFamily="2" charset="2"/>
              </a:rPr>
              <a:t>Flexibility </a:t>
            </a:r>
          </a:p>
          <a:p>
            <a:pPr lvl="1"/>
            <a:r>
              <a:rPr lang="en-US" dirty="0">
                <a:sym typeface="Wingdings" pitchFamily="2" charset="2"/>
              </a:rPr>
              <a:t>ASIC Expensive and not flexible</a:t>
            </a:r>
          </a:p>
          <a:p>
            <a:pPr lvl="2"/>
            <a:r>
              <a:rPr lang="en-US" dirty="0">
                <a:sym typeface="Wingdings" pitchFamily="2" charset="2"/>
              </a:rPr>
              <a:t>Power/performance</a:t>
            </a:r>
          </a:p>
          <a:p>
            <a:r>
              <a:rPr lang="en-US" dirty="0">
                <a:sym typeface="Wingdings" pitchFamily="2" charset="2"/>
              </a:rPr>
              <a:t>FPGA Moving towards </a:t>
            </a:r>
            <a:r>
              <a:rPr lang="en-US" dirty="0" err="1">
                <a:sym typeface="Wingdings" pitchFamily="2" charset="2"/>
              </a:rPr>
              <a:t>SoC</a:t>
            </a:r>
            <a:endParaRPr lang="en-US" dirty="0">
              <a:sym typeface="Wingdings" pitchFamily="2" charset="2"/>
            </a:endParaRPr>
          </a:p>
          <a:p>
            <a:pPr lvl="1"/>
            <a:r>
              <a:rPr lang="en-US" dirty="0">
                <a:sym typeface="Wingdings" pitchFamily="2" charset="2"/>
              </a:rPr>
              <a:t>Programming from high-level languages such as C</a:t>
            </a:r>
          </a:p>
          <a:p>
            <a:pPr lvl="1"/>
            <a:endParaRPr lang="en-US" dirty="0">
              <a:sym typeface="Wingdings" pitchFamily="2" charset="2"/>
            </a:endParaRPr>
          </a:p>
          <a:p>
            <a:endParaRPr lang="en-US" dirty="0"/>
          </a:p>
        </p:txBody>
      </p:sp>
      <p:sp>
        <p:nvSpPr>
          <p:cNvPr id="4" name="Footer Placeholder 3">
            <a:extLst>
              <a:ext uri="{FF2B5EF4-FFF2-40B4-BE49-F238E27FC236}">
                <a16:creationId xmlns:a16="http://schemas.microsoft.com/office/drawing/2014/main" id="{CE335AEE-4EB8-0A45-9ABA-6A59523F02DF}"/>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itchFamily="2" charset="2"/>
              <a:buChar char="v"/>
            </a:pPr>
            <a:r>
              <a:rPr lang="en-US" dirty="0"/>
              <a:t>Processing System (</a:t>
            </a:r>
            <a:r>
              <a:rPr lang="en-US" b="1" dirty="0"/>
              <a:t>PS</a:t>
            </a:r>
            <a:r>
              <a:rPr lang="en-US" dirty="0"/>
              <a:t>)</a:t>
            </a:r>
          </a:p>
          <a:p>
            <a:pPr lvl="1">
              <a:buFont typeface="Wingdings" pitchFamily="2" charset="2"/>
              <a:buChar char="v"/>
            </a:pPr>
            <a:r>
              <a:rPr lang="en-US" dirty="0"/>
              <a:t>Application processor unit (APU)</a:t>
            </a:r>
          </a:p>
          <a:p>
            <a:pPr lvl="1">
              <a:buFont typeface="Wingdings" pitchFamily="2" charset="2"/>
              <a:buChar char="v"/>
            </a:pPr>
            <a:r>
              <a:rPr lang="en-US" dirty="0"/>
              <a:t>Memory interfaces</a:t>
            </a:r>
          </a:p>
          <a:p>
            <a:pPr lvl="1">
              <a:buFont typeface="Wingdings" pitchFamily="2" charset="2"/>
              <a:buChar char="v"/>
            </a:pPr>
            <a:r>
              <a:rPr lang="en-US" dirty="0"/>
              <a:t>I/O peripherals (IOP)</a:t>
            </a:r>
          </a:p>
          <a:p>
            <a:pPr lvl="1">
              <a:buFont typeface="Wingdings" pitchFamily="2" charset="2"/>
              <a:buChar char="v"/>
            </a:pPr>
            <a:r>
              <a:rPr lang="en-US" dirty="0"/>
              <a:t>Interconnect</a:t>
            </a:r>
          </a:p>
          <a:p>
            <a:pPr>
              <a:buFont typeface="Wingdings" pitchFamily="2" charset="2"/>
              <a:buChar char="v"/>
            </a:pPr>
            <a:r>
              <a:rPr lang="en-US" dirty="0"/>
              <a:t>Programmable Logic (</a:t>
            </a:r>
            <a:r>
              <a:rPr lang="en-US" b="1" dirty="0"/>
              <a:t>PL</a:t>
            </a:r>
            <a:r>
              <a:rPr lang="en-US" dirty="0"/>
              <a:t>)</a:t>
            </a:r>
          </a:p>
        </p:txBody>
      </p:sp>
      <p:sp>
        <p:nvSpPr>
          <p:cNvPr id="4" name="Title 1"/>
          <p:cNvSpPr>
            <a:spLocks noGrp="1"/>
          </p:cNvSpPr>
          <p:nvPr>
            <p:ph type="title"/>
          </p:nvPr>
        </p:nvSpPr>
        <p:spPr>
          <a:xfrm>
            <a:off x="838200" y="365126"/>
            <a:ext cx="10515600" cy="894180"/>
          </a:xfrm>
        </p:spPr>
        <p:txBody>
          <a:bodyPr/>
          <a:lstStyle/>
          <a:p>
            <a:r>
              <a:rPr lang="en-US" dirty="0"/>
              <a:t>System on a Chip (</a:t>
            </a:r>
            <a:r>
              <a:rPr lang="en-US" dirty="0" err="1"/>
              <a:t>SoC</a:t>
            </a:r>
            <a:r>
              <a:rPr lang="en-US" dirty="0"/>
              <a:t>): </a:t>
            </a:r>
            <a:r>
              <a:rPr lang="en-US" dirty="0" err="1"/>
              <a:t>Zynq</a:t>
            </a:r>
            <a:endParaRPr lang="en-US" dirty="0"/>
          </a:p>
        </p:txBody>
      </p:sp>
      <p:sp>
        <p:nvSpPr>
          <p:cNvPr id="2" name="Footer Placeholder 1">
            <a:extLst>
              <a:ext uri="{FF2B5EF4-FFF2-40B4-BE49-F238E27FC236}">
                <a16:creationId xmlns:a16="http://schemas.microsoft.com/office/drawing/2014/main" id="{D6D9FE00-AF5E-7647-A23F-03616875197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on a Chip (</a:t>
            </a:r>
            <a:r>
              <a:rPr lang="en-US" dirty="0" err="1"/>
              <a:t>SoC</a:t>
            </a:r>
            <a:r>
              <a:rPr lang="en-US" dirty="0"/>
              <a:t>)</a:t>
            </a:r>
          </a:p>
        </p:txBody>
      </p:sp>
      <p:sp>
        <p:nvSpPr>
          <p:cNvPr id="3" name="Content Placeholder 2"/>
          <p:cNvSpPr>
            <a:spLocks noGrp="1"/>
          </p:cNvSpPr>
          <p:nvPr>
            <p:ph idx="1"/>
          </p:nvPr>
        </p:nvSpPr>
        <p:spPr/>
        <p:txBody>
          <a:bodyPr/>
          <a:lstStyle/>
          <a:p>
            <a:r>
              <a:rPr lang="en-US" dirty="0"/>
              <a:t>Lower cost</a:t>
            </a:r>
          </a:p>
          <a:p>
            <a:r>
              <a:rPr lang="en-US" dirty="0"/>
              <a:t>Faster and more secure data transfer between components</a:t>
            </a:r>
          </a:p>
          <a:p>
            <a:r>
              <a:rPr lang="en-US" dirty="0"/>
              <a:t>Smaller physical size</a:t>
            </a:r>
          </a:p>
          <a:p>
            <a:r>
              <a:rPr lang="en-US" dirty="0"/>
              <a:t>Lower power consumption</a:t>
            </a:r>
          </a:p>
          <a:p>
            <a:r>
              <a:rPr lang="en-US" dirty="0"/>
              <a:t>Has higher overall speed</a:t>
            </a:r>
          </a:p>
        </p:txBody>
      </p:sp>
      <p:sp>
        <p:nvSpPr>
          <p:cNvPr id="4" name="Footer Placeholder 3">
            <a:extLst>
              <a:ext uri="{FF2B5EF4-FFF2-40B4-BE49-F238E27FC236}">
                <a16:creationId xmlns:a16="http://schemas.microsoft.com/office/drawing/2014/main" id="{3354C97A-A29C-F241-B19C-5CEA08B331F1}"/>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809875" y="1484996"/>
            <a:ext cx="6267450" cy="4801504"/>
          </a:xfrm>
          <a:prstGeom prst="rect">
            <a:avLst/>
          </a:prstGeom>
          <a:noFill/>
          <a:ln w="9525">
            <a:noFill/>
            <a:miter lim="800000"/>
            <a:headEnd/>
            <a:tailEnd/>
          </a:ln>
        </p:spPr>
      </p:pic>
      <p:sp>
        <p:nvSpPr>
          <p:cNvPr id="4" name="Title 1"/>
          <p:cNvSpPr>
            <a:spLocks noGrp="1"/>
          </p:cNvSpPr>
          <p:nvPr>
            <p:ph type="title"/>
          </p:nvPr>
        </p:nvSpPr>
        <p:spPr>
          <a:xfrm>
            <a:off x="838200" y="365126"/>
            <a:ext cx="10515600" cy="894180"/>
          </a:xfrm>
        </p:spPr>
        <p:txBody>
          <a:bodyPr/>
          <a:lstStyle/>
          <a:p>
            <a:r>
              <a:rPr lang="en-US" dirty="0"/>
              <a:t>System on a Chip (</a:t>
            </a:r>
            <a:r>
              <a:rPr lang="en-US" dirty="0" err="1"/>
              <a:t>SoC</a:t>
            </a:r>
            <a:r>
              <a:rPr lang="en-US" dirty="0"/>
              <a:t>): </a:t>
            </a:r>
            <a:r>
              <a:rPr lang="en-US" dirty="0" err="1"/>
              <a:t>Zynq</a:t>
            </a:r>
            <a:endParaRPr lang="en-US" dirty="0"/>
          </a:p>
        </p:txBody>
      </p:sp>
      <p:sp>
        <p:nvSpPr>
          <p:cNvPr id="2" name="Footer Placeholder 1">
            <a:extLst>
              <a:ext uri="{FF2B5EF4-FFF2-40B4-BE49-F238E27FC236}">
                <a16:creationId xmlns:a16="http://schemas.microsoft.com/office/drawing/2014/main" id="{CA881EF3-EF62-8E48-9FB1-E8281BB6848E}"/>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embedded system?</a:t>
            </a:r>
          </a:p>
        </p:txBody>
      </p:sp>
      <p:sp>
        <p:nvSpPr>
          <p:cNvPr id="9" name="Rounded Rectangle 8"/>
          <p:cNvSpPr/>
          <p:nvPr/>
        </p:nvSpPr>
        <p:spPr>
          <a:xfrm>
            <a:off x="140680" y="1622473"/>
            <a:ext cx="11839073" cy="15955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indent="-1143000" algn="ctr"/>
            <a:r>
              <a:rPr lang="en-US" sz="4800" b="1" i="1" dirty="0">
                <a:solidFill>
                  <a:schemeClr val="accent5">
                    <a:lumMod val="50000"/>
                  </a:schemeClr>
                </a:solidFill>
                <a:sym typeface="Wingdings" pitchFamily="2" charset="2"/>
              </a:rPr>
              <a:t>A domain-specific + high-performance system</a:t>
            </a:r>
          </a:p>
        </p:txBody>
      </p:sp>
      <p:sp>
        <p:nvSpPr>
          <p:cNvPr id="3" name="Footer Placeholder 2">
            <a:extLst>
              <a:ext uri="{FF2B5EF4-FFF2-40B4-BE49-F238E27FC236}">
                <a16:creationId xmlns:a16="http://schemas.microsoft.com/office/drawing/2014/main" id="{FC166F13-E2D1-6E4E-BBF5-9A70DB74E388}"/>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 Special Resources: BRAM &amp; DSP48E1</a:t>
            </a:r>
          </a:p>
        </p:txBody>
      </p:sp>
      <p:sp>
        <p:nvSpPr>
          <p:cNvPr id="3" name="Content Placeholder 2"/>
          <p:cNvSpPr>
            <a:spLocks noGrp="1"/>
          </p:cNvSpPr>
          <p:nvPr>
            <p:ph idx="1"/>
          </p:nvPr>
        </p:nvSpPr>
        <p:spPr/>
        <p:txBody>
          <a:bodyPr>
            <a:normAutofit lnSpcReduction="10000"/>
          </a:bodyPr>
          <a:lstStyle/>
          <a:p>
            <a:r>
              <a:rPr lang="en-US" dirty="0"/>
              <a:t>Block Rams (BRAMs)</a:t>
            </a:r>
          </a:p>
          <a:p>
            <a:pPr lvl="1"/>
            <a:r>
              <a:rPr lang="en-US" dirty="0"/>
              <a:t>RAM, ROM, FIFO</a:t>
            </a:r>
          </a:p>
          <a:p>
            <a:pPr lvl="1"/>
            <a:r>
              <a:rPr lang="en-US" dirty="0"/>
              <a:t>Each block ram can store up to 36 Kb info</a:t>
            </a:r>
          </a:p>
          <a:p>
            <a:pPr lvl="2"/>
            <a:r>
              <a:rPr lang="en-US" dirty="0"/>
              <a:t>Can be configured as 36Kb or 18Kb </a:t>
            </a:r>
          </a:p>
          <a:p>
            <a:r>
              <a:rPr lang="en-US" dirty="0"/>
              <a:t>DSP48E1</a:t>
            </a:r>
          </a:p>
          <a:p>
            <a:pPr lvl="1"/>
            <a:r>
              <a:rPr lang="en-US" dirty="0"/>
              <a:t>Pre-adder/</a:t>
            </a:r>
            <a:r>
              <a:rPr lang="en-US" dirty="0" err="1"/>
              <a:t>subtractor</a:t>
            </a:r>
            <a:r>
              <a:rPr lang="en-US" dirty="0"/>
              <a:t>, multiplier, post-adder/</a:t>
            </a:r>
            <a:r>
              <a:rPr lang="en-US" dirty="0" err="1"/>
              <a:t>subtractor</a:t>
            </a:r>
            <a:r>
              <a:rPr lang="en-US" dirty="0"/>
              <a:t> </a:t>
            </a:r>
          </a:p>
          <a:p>
            <a:r>
              <a:rPr lang="en-US" dirty="0"/>
              <a:t>IOBs</a:t>
            </a:r>
          </a:p>
          <a:p>
            <a:pPr lvl="1"/>
            <a:r>
              <a:rPr lang="en-US" dirty="0"/>
              <a:t>Pre-adder/</a:t>
            </a:r>
            <a:r>
              <a:rPr lang="en-US" dirty="0" err="1"/>
              <a:t>subtractor</a:t>
            </a:r>
            <a:r>
              <a:rPr lang="en-US" dirty="0"/>
              <a:t>, multiplier, post-adder/</a:t>
            </a:r>
            <a:r>
              <a:rPr lang="en-US" dirty="0" err="1"/>
              <a:t>subtractor</a:t>
            </a:r>
            <a:r>
              <a:rPr lang="en-US" dirty="0"/>
              <a:t> </a:t>
            </a:r>
          </a:p>
          <a:p>
            <a:r>
              <a:rPr lang="en-US" dirty="0"/>
              <a:t>XADC</a:t>
            </a:r>
          </a:p>
          <a:p>
            <a:pPr lvl="1"/>
            <a:r>
              <a:rPr lang="en-US" dirty="0"/>
              <a:t>A dedicated set of ADC blocks</a:t>
            </a:r>
          </a:p>
          <a:p>
            <a:r>
              <a:rPr lang="en-US" dirty="0"/>
              <a:t>Clocks </a:t>
            </a:r>
          </a:p>
          <a:p>
            <a:pPr lvl="1"/>
            <a:r>
              <a:rPr lang="en-US" dirty="0"/>
              <a:t>4 clocks from PS and other PL clocks </a:t>
            </a:r>
          </a:p>
          <a:p>
            <a:pPr lvl="1"/>
            <a:endParaRPr lang="en-US" dirty="0"/>
          </a:p>
          <a:p>
            <a:pPr lvl="1"/>
            <a:endParaRPr lang="en-US" dirty="0"/>
          </a:p>
          <a:p>
            <a:pPr lvl="1"/>
            <a:endParaRPr lang="en-US" dirty="0"/>
          </a:p>
          <a:p>
            <a:endParaRPr lang="en-US" dirty="0"/>
          </a:p>
          <a:p>
            <a:endParaRPr lang="en-US" dirty="0"/>
          </a:p>
        </p:txBody>
      </p:sp>
      <p:sp>
        <p:nvSpPr>
          <p:cNvPr id="4" name="Footer Placeholder 3">
            <a:extLst>
              <a:ext uri="{FF2B5EF4-FFF2-40B4-BE49-F238E27FC236}">
                <a16:creationId xmlns:a16="http://schemas.microsoft.com/office/drawing/2014/main" id="{3D964835-1B67-1F49-8AE5-AA3491E2D0BA}"/>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 an PL interface</a:t>
            </a:r>
          </a:p>
        </p:txBody>
      </p:sp>
      <p:sp>
        <p:nvSpPr>
          <p:cNvPr id="3" name="Content Placeholder 2"/>
          <p:cNvSpPr>
            <a:spLocks noGrp="1"/>
          </p:cNvSpPr>
          <p:nvPr>
            <p:ph idx="1"/>
          </p:nvPr>
        </p:nvSpPr>
        <p:spPr/>
        <p:txBody>
          <a:bodyPr/>
          <a:lstStyle/>
          <a:p>
            <a:r>
              <a:rPr lang="en-US" dirty="0"/>
              <a:t>Advanced </a:t>
            </a:r>
            <a:r>
              <a:rPr lang="en-US" dirty="0" err="1"/>
              <a:t>eXtensible</a:t>
            </a:r>
            <a:r>
              <a:rPr lang="en-US" dirty="0"/>
              <a:t> Interface (AXI)</a:t>
            </a:r>
          </a:p>
          <a:p>
            <a:pPr lvl="1"/>
            <a:r>
              <a:rPr lang="en-US" dirty="0"/>
              <a:t>Version AXI4</a:t>
            </a:r>
          </a:p>
          <a:p>
            <a:pPr lvl="1"/>
            <a:r>
              <a:rPr lang="nn-NO" dirty="0"/>
              <a:t>ARM AMBA® 3.0 open standard</a:t>
            </a:r>
          </a:p>
          <a:p>
            <a:pPr lvl="1"/>
            <a:r>
              <a:rPr lang="nn-NO" dirty="0"/>
              <a:t>First release 1996 for microcontrollers </a:t>
            </a:r>
          </a:p>
          <a:p>
            <a:pPr lvl="1"/>
            <a:r>
              <a:rPr lang="nn-NO" dirty="0"/>
              <a:t>De-facto standard for on-chip communication</a:t>
            </a:r>
            <a:endParaRPr lang="en-US" dirty="0"/>
          </a:p>
        </p:txBody>
      </p:sp>
      <p:sp>
        <p:nvSpPr>
          <p:cNvPr id="4" name="Footer Placeholder 3">
            <a:extLst>
              <a:ext uri="{FF2B5EF4-FFF2-40B4-BE49-F238E27FC236}">
                <a16:creationId xmlns:a16="http://schemas.microsoft.com/office/drawing/2014/main" id="{501375C2-0B3E-0E43-B03E-DB1B055F950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a:t>
            </a:r>
            <a:r>
              <a:rPr lang="en-US" dirty="0"/>
              <a:t> Design Flow</a:t>
            </a:r>
          </a:p>
        </p:txBody>
      </p:sp>
      <p:sp>
        <p:nvSpPr>
          <p:cNvPr id="4" name="Rounded Rectangle 3"/>
          <p:cNvSpPr/>
          <p:nvPr/>
        </p:nvSpPr>
        <p:spPr>
          <a:xfrm>
            <a:off x="3763518" y="2114550"/>
            <a:ext cx="4486275" cy="447675"/>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Defining Requirements</a:t>
            </a:r>
          </a:p>
        </p:txBody>
      </p:sp>
      <p:sp>
        <p:nvSpPr>
          <p:cNvPr id="5" name="Rounded Rectangle 4"/>
          <p:cNvSpPr/>
          <p:nvPr/>
        </p:nvSpPr>
        <p:spPr>
          <a:xfrm>
            <a:off x="3763518" y="2819400"/>
            <a:ext cx="4486275" cy="447675"/>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Defining Specification</a:t>
            </a:r>
          </a:p>
        </p:txBody>
      </p:sp>
      <p:sp>
        <p:nvSpPr>
          <p:cNvPr id="6" name="Rounded Rectangle 5"/>
          <p:cNvSpPr/>
          <p:nvPr/>
        </p:nvSpPr>
        <p:spPr>
          <a:xfrm>
            <a:off x="3763518" y="3476625"/>
            <a:ext cx="4486275" cy="904875"/>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Software/ Hardware Partition</a:t>
            </a:r>
          </a:p>
        </p:txBody>
      </p:sp>
      <p:sp>
        <p:nvSpPr>
          <p:cNvPr id="7" name="Rounded Rectangle 6"/>
          <p:cNvSpPr/>
          <p:nvPr/>
        </p:nvSpPr>
        <p:spPr>
          <a:xfrm>
            <a:off x="7620000" y="4572001"/>
            <a:ext cx="4486275" cy="762000"/>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Software Development &amp; Testing</a:t>
            </a:r>
          </a:p>
        </p:txBody>
      </p:sp>
      <p:sp>
        <p:nvSpPr>
          <p:cNvPr id="9" name="Rounded Rectangle 8"/>
          <p:cNvSpPr/>
          <p:nvPr/>
        </p:nvSpPr>
        <p:spPr>
          <a:xfrm>
            <a:off x="76200" y="4572000"/>
            <a:ext cx="4486275" cy="752475"/>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Hardware Development &amp; Testing</a:t>
            </a:r>
          </a:p>
        </p:txBody>
      </p:sp>
      <p:sp>
        <p:nvSpPr>
          <p:cNvPr id="10" name="Rounded Rectangle 9"/>
          <p:cNvSpPr/>
          <p:nvPr/>
        </p:nvSpPr>
        <p:spPr>
          <a:xfrm>
            <a:off x="3763520" y="5638800"/>
            <a:ext cx="4486275" cy="676275"/>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System Integration &amp; Testing</a:t>
            </a:r>
          </a:p>
        </p:txBody>
      </p:sp>
      <p:sp>
        <p:nvSpPr>
          <p:cNvPr id="11" name="Rounded Rectangle 10"/>
          <p:cNvSpPr/>
          <p:nvPr/>
        </p:nvSpPr>
        <p:spPr>
          <a:xfrm>
            <a:off x="3763518" y="1419225"/>
            <a:ext cx="4486275" cy="447675"/>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Application</a:t>
            </a:r>
          </a:p>
        </p:txBody>
      </p:sp>
      <p:cxnSp>
        <p:nvCxnSpPr>
          <p:cNvPr id="13" name="Straight Arrow Connector 12"/>
          <p:cNvCxnSpPr>
            <a:stCxn id="11" idx="2"/>
            <a:endCxn id="4" idx="0"/>
          </p:cNvCxnSpPr>
          <p:nvPr/>
        </p:nvCxnSpPr>
        <p:spPr>
          <a:xfrm>
            <a:off x="6006656" y="1866900"/>
            <a:ext cx="0" cy="2476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2"/>
            <a:endCxn id="5" idx="0"/>
          </p:cNvCxnSpPr>
          <p:nvPr/>
        </p:nvCxnSpPr>
        <p:spPr>
          <a:xfrm>
            <a:off x="6006656" y="2562225"/>
            <a:ext cx="0" cy="2571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a:endCxn id="6" idx="0"/>
          </p:cNvCxnSpPr>
          <p:nvPr/>
        </p:nvCxnSpPr>
        <p:spPr>
          <a:xfrm>
            <a:off x="6006656" y="3267075"/>
            <a:ext cx="0" cy="2095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hape 21"/>
          <p:cNvCxnSpPr>
            <a:cxnSpLocks/>
            <a:stCxn id="6" idx="1"/>
            <a:endCxn id="9" idx="0"/>
          </p:cNvCxnSpPr>
          <p:nvPr/>
        </p:nvCxnSpPr>
        <p:spPr>
          <a:xfrm rot="10800000" flipV="1">
            <a:off x="2319338" y="3929062"/>
            <a:ext cx="1444180" cy="64293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hape 22"/>
          <p:cNvCxnSpPr>
            <a:cxnSpLocks/>
            <a:stCxn id="6" idx="3"/>
            <a:endCxn id="7" idx="0"/>
          </p:cNvCxnSpPr>
          <p:nvPr/>
        </p:nvCxnSpPr>
        <p:spPr>
          <a:xfrm>
            <a:off x="8249793" y="3929063"/>
            <a:ext cx="1613345" cy="64293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hape 25"/>
          <p:cNvCxnSpPr>
            <a:cxnSpLocks/>
            <a:stCxn id="7" idx="2"/>
            <a:endCxn id="10" idx="3"/>
          </p:cNvCxnSpPr>
          <p:nvPr/>
        </p:nvCxnSpPr>
        <p:spPr>
          <a:xfrm rot="5400000">
            <a:off x="8734999" y="4848798"/>
            <a:ext cx="642937" cy="161334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hape 28"/>
          <p:cNvCxnSpPr>
            <a:cxnSpLocks/>
            <a:stCxn id="9" idx="2"/>
            <a:endCxn id="10" idx="1"/>
          </p:cNvCxnSpPr>
          <p:nvPr/>
        </p:nvCxnSpPr>
        <p:spPr>
          <a:xfrm rot="16200000" flipH="1">
            <a:off x="2715198" y="4928615"/>
            <a:ext cx="652463" cy="144418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0DAFF30-E505-9B48-A5C6-8C1A4B5AB900}"/>
              </a:ext>
            </a:extLst>
          </p:cNvPr>
          <p:cNvSpPr>
            <a:spLocks noGrp="1"/>
          </p:cNvSpPr>
          <p:nvPr>
            <p:ph type="ftr" sz="quarter" idx="11"/>
          </p:nvPr>
        </p:nvSpPr>
        <p:spPr/>
        <p:txBody>
          <a:bodyPr/>
          <a:lstStyle/>
          <a:p>
            <a:r>
              <a:rPr lang="en-US" sz="800"/>
              <a:t>CC BY-NC-ND Pat Pannuto – Many slides adapted from Janarbek Matai</a:t>
            </a:r>
            <a:endParaRPr lang="en-US" sz="8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Compression: </a:t>
            </a:r>
            <a:r>
              <a:rPr lang="en-US"/>
              <a:t>Huffman Encoding</a:t>
            </a: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Compression</a:t>
            </a:r>
          </a:p>
        </p:txBody>
      </p:sp>
      <p:pic>
        <p:nvPicPr>
          <p:cNvPr id="4" name="Content Placeholder 3" descr="data_compression.png"/>
          <p:cNvPicPr>
            <a:picLocks noGrp="1" noChangeAspect="1"/>
          </p:cNvPicPr>
          <p:nvPr>
            <p:ph idx="1"/>
          </p:nvPr>
        </p:nvPicPr>
        <p:blipFill>
          <a:blip r:embed="rId2" cstate="print"/>
          <a:stretch>
            <a:fillRect/>
          </a:stretch>
        </p:blipFill>
        <p:spPr>
          <a:xfrm>
            <a:off x="7433561" y="1848006"/>
            <a:ext cx="4145846" cy="3671445"/>
          </a:xfrm>
        </p:spPr>
      </p:pic>
      <p:sp>
        <p:nvSpPr>
          <p:cNvPr id="5" name="Rounded Rectangle 4"/>
          <p:cNvSpPr/>
          <p:nvPr/>
        </p:nvSpPr>
        <p:spPr>
          <a:xfrm>
            <a:off x="638978" y="3007605"/>
            <a:ext cx="1696598" cy="1167788"/>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Encoder</a:t>
            </a:r>
          </a:p>
        </p:txBody>
      </p:sp>
      <p:sp>
        <p:nvSpPr>
          <p:cNvPr id="6" name="Rounded Rectangle 5"/>
          <p:cNvSpPr/>
          <p:nvPr/>
        </p:nvSpPr>
        <p:spPr>
          <a:xfrm>
            <a:off x="4911686" y="3038820"/>
            <a:ext cx="1696598" cy="1167788"/>
          </a:xfrm>
          <a:prstGeom prst="roundRect">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Decoder</a:t>
            </a:r>
          </a:p>
        </p:txBody>
      </p:sp>
      <p:sp>
        <p:nvSpPr>
          <p:cNvPr id="3" name="Footer Placeholder 2">
            <a:extLst>
              <a:ext uri="{FF2B5EF4-FFF2-40B4-BE49-F238E27FC236}">
                <a16:creationId xmlns:a16="http://schemas.microsoft.com/office/drawing/2014/main" id="{4CAFC967-B24C-7447-B6EB-62897BEBED43}"/>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Huffman Encoding</a:t>
            </a:r>
          </a:p>
        </p:txBody>
      </p:sp>
      <p:sp>
        <p:nvSpPr>
          <p:cNvPr id="3" name="Content Placeholder 2"/>
          <p:cNvSpPr>
            <a:spLocks noGrp="1"/>
          </p:cNvSpPr>
          <p:nvPr>
            <p:ph idx="1"/>
          </p:nvPr>
        </p:nvSpPr>
        <p:spPr/>
        <p:txBody>
          <a:bodyPr>
            <a:normAutofit/>
          </a:bodyPr>
          <a:lstStyle/>
          <a:p>
            <a:r>
              <a:rPr lang="en-US" dirty="0"/>
              <a:t>Greedy Algorithm</a:t>
            </a:r>
          </a:p>
          <a:p>
            <a:r>
              <a:rPr lang="en-US" i="1" dirty="0"/>
              <a:t>Input: text data (symbols)</a:t>
            </a:r>
          </a:p>
          <a:p>
            <a:pPr lvl="1"/>
            <a:r>
              <a:rPr lang="en-US" i="1" dirty="0"/>
              <a:t>Find histogram of symbols</a:t>
            </a:r>
          </a:p>
          <a:p>
            <a:pPr lvl="1"/>
            <a:r>
              <a:rPr lang="en-US" i="1" dirty="0"/>
              <a:t>L = Sort according to frequencies (histogram) of symbols</a:t>
            </a:r>
          </a:p>
          <a:p>
            <a:pPr lvl="1"/>
            <a:r>
              <a:rPr lang="en-US" i="1" dirty="0"/>
              <a:t>Create a Huffman tree</a:t>
            </a:r>
          </a:p>
          <a:p>
            <a:pPr lvl="2"/>
            <a:r>
              <a:rPr lang="en-US" i="1" dirty="0"/>
              <a:t>Select two symbols with minimum frequencies</a:t>
            </a:r>
          </a:p>
          <a:p>
            <a:pPr lvl="2"/>
            <a:r>
              <a:rPr lang="en-US" i="1" dirty="0"/>
              <a:t>Create a node and add their symbols</a:t>
            </a:r>
          </a:p>
          <a:p>
            <a:pPr lvl="2"/>
            <a:r>
              <a:rPr lang="en-US" i="1" dirty="0"/>
              <a:t>Add the new node to L in a sorted order</a:t>
            </a:r>
          </a:p>
          <a:p>
            <a:pPr lvl="1"/>
            <a:r>
              <a:rPr lang="en-US" i="1" dirty="0"/>
              <a:t>Assign a 0 to left edge and 1 to right edge</a:t>
            </a:r>
          </a:p>
          <a:p>
            <a:pPr lvl="1"/>
            <a:r>
              <a:rPr lang="en-US" i="1" dirty="0"/>
              <a:t>Create a codeword from root of Huffman tree to the leaves of Huffman tree</a:t>
            </a:r>
          </a:p>
          <a:p>
            <a:pPr lvl="1"/>
            <a:r>
              <a:rPr lang="en-US" i="1" dirty="0"/>
              <a:t>Return codeword</a:t>
            </a:r>
          </a:p>
        </p:txBody>
      </p:sp>
      <p:sp>
        <p:nvSpPr>
          <p:cNvPr id="4" name="Footer Placeholder 3">
            <a:extLst>
              <a:ext uri="{FF2B5EF4-FFF2-40B4-BE49-F238E27FC236}">
                <a16:creationId xmlns:a16="http://schemas.microsoft.com/office/drawing/2014/main" id="{F867294C-6C34-044D-837E-013AE30A1173}"/>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Compression: Huffman Encoding</a:t>
            </a:r>
          </a:p>
        </p:txBody>
      </p:sp>
      <p:sp>
        <p:nvSpPr>
          <p:cNvPr id="3" name="Content Placeholder 2"/>
          <p:cNvSpPr>
            <a:spLocks noGrp="1"/>
          </p:cNvSpPr>
          <p:nvPr>
            <p:ph idx="1"/>
          </p:nvPr>
        </p:nvSpPr>
        <p:spPr>
          <a:xfrm>
            <a:off x="838200" y="1355559"/>
            <a:ext cx="7831667" cy="1715020"/>
          </a:xfrm>
        </p:spPr>
        <p:txBody>
          <a:bodyPr>
            <a:normAutofit/>
          </a:bodyPr>
          <a:lstStyle/>
          <a:p>
            <a:r>
              <a:rPr lang="en-US" sz="2400" dirty="0"/>
              <a:t>David Albert Huffman</a:t>
            </a:r>
          </a:p>
          <a:p>
            <a:pPr lvl="1"/>
            <a:r>
              <a:rPr lang="en-US" sz="2000" dirty="0"/>
              <a:t>Invented during his PhD at MIT</a:t>
            </a:r>
          </a:p>
          <a:p>
            <a:r>
              <a:rPr lang="en-US" sz="2400" dirty="0"/>
              <a:t>“A Method for the Construction of Minimum-Redundancy Codes”, 1952</a:t>
            </a:r>
          </a:p>
          <a:p>
            <a:endParaRPr lang="en-US" sz="2400" dirty="0"/>
          </a:p>
          <a:p>
            <a:pPr lvl="2"/>
            <a:endParaRPr lang="en-US" sz="1800" b="1" i="1" dirty="0">
              <a:solidFill>
                <a:srgbClr val="7030A0"/>
              </a:solidFill>
              <a:sym typeface="Wingdings" pitchFamily="2" charset="2"/>
            </a:endParaRPr>
          </a:p>
        </p:txBody>
      </p:sp>
      <p:pic>
        <p:nvPicPr>
          <p:cNvPr id="5" name="Picture 4" descr="david_huffman2.jpg"/>
          <p:cNvPicPr>
            <a:picLocks noChangeAspect="1"/>
          </p:cNvPicPr>
          <p:nvPr/>
        </p:nvPicPr>
        <p:blipFill>
          <a:blip r:embed="rId2" cstate="print"/>
          <a:stretch>
            <a:fillRect/>
          </a:stretch>
        </p:blipFill>
        <p:spPr>
          <a:xfrm>
            <a:off x="8590138" y="1612194"/>
            <a:ext cx="2755900" cy="3340100"/>
          </a:xfrm>
          <a:prstGeom prst="rect">
            <a:avLst/>
          </a:prstGeom>
        </p:spPr>
      </p:pic>
      <p:sp>
        <p:nvSpPr>
          <p:cNvPr id="6" name="Content Placeholder 2"/>
          <p:cNvSpPr txBox="1">
            <a:spLocks/>
          </p:cNvSpPr>
          <p:nvPr/>
        </p:nvSpPr>
        <p:spPr>
          <a:xfrm>
            <a:off x="821267" y="2941646"/>
            <a:ext cx="7831667" cy="648221"/>
          </a:xfrm>
          <a:prstGeom prst="rect">
            <a:avLst/>
          </a:prstGeom>
        </p:spPr>
        <p:txBody>
          <a:bodyPr vert="horz" lIns="91440" tIns="45720" rIns="91440" bIns="45720" rtlCol="0">
            <a:normAutofit/>
          </a:bodyPr>
          <a:lstStyle/>
          <a:p>
            <a:pPr marL="228600" marR="0" lvl="1" indent="-22860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n-US" sz="2400" b="1" i="1" u="none" strike="noStrike" kern="1200" cap="none" spc="0" normalizeH="0" baseline="0" noProof="0" dirty="0">
                <a:ln>
                  <a:noFill/>
                </a:ln>
                <a:solidFill>
                  <a:schemeClr val="tx1"/>
                </a:solidFill>
                <a:effectLst/>
                <a:uLnTx/>
                <a:uFillTx/>
                <a:latin typeface="+mn-lt"/>
                <a:ea typeface="+mn-ea"/>
                <a:cs typeface="+mn-cs"/>
              </a:rPr>
              <a:t>Data: </a:t>
            </a:r>
            <a:r>
              <a:rPr kumimoji="0" lang="en-US" sz="2400" b="1" i="1" u="none" strike="noStrike" kern="1200" cap="none" spc="0" normalizeH="0" baseline="0" noProof="0" dirty="0">
                <a:ln>
                  <a:noFill/>
                </a:ln>
                <a:solidFill>
                  <a:srgbClr val="C00000"/>
                </a:solidFill>
                <a:effectLst/>
                <a:uLnTx/>
                <a:uFillTx/>
                <a:latin typeface="+mn-lt"/>
                <a:ea typeface="+mn-ea"/>
                <a:cs typeface="+mn-cs"/>
              </a:rPr>
              <a:t>A</a:t>
            </a:r>
            <a:r>
              <a:rPr kumimoji="0" lang="en-US" sz="2400" b="1" i="1" u="none" strike="noStrike" kern="1200" cap="none" spc="0" normalizeH="0" baseline="0" noProof="0" dirty="0">
                <a:ln>
                  <a:noFill/>
                </a:ln>
                <a:solidFill>
                  <a:srgbClr val="92D050"/>
                </a:solidFill>
                <a:effectLst/>
                <a:uLnTx/>
                <a:uFillTx/>
                <a:latin typeface="+mn-lt"/>
                <a:ea typeface="+mn-ea"/>
                <a:cs typeface="+mn-cs"/>
              </a:rPr>
              <a:t>A</a:t>
            </a:r>
            <a:r>
              <a:rPr kumimoji="0" lang="en-US" sz="2400" b="1" i="1" u="none" strike="noStrike" kern="1200" cap="none" spc="0" normalizeH="0" baseline="0" noProof="0" dirty="0">
                <a:ln>
                  <a:noFill/>
                </a:ln>
                <a:solidFill>
                  <a:srgbClr val="0070C0"/>
                </a:solidFill>
                <a:effectLst/>
                <a:uLnTx/>
                <a:uFillTx/>
                <a:latin typeface="+mn-lt"/>
                <a:ea typeface="+mn-ea"/>
                <a:cs typeface="+mn-cs"/>
              </a:rPr>
              <a:t>A</a:t>
            </a:r>
            <a:r>
              <a:rPr kumimoji="0" lang="en-US" sz="2400" b="1" i="1" u="none" strike="noStrike" kern="1200" cap="none" spc="0" normalizeH="0" baseline="0" noProof="0" dirty="0">
                <a:ln>
                  <a:noFill/>
                </a:ln>
                <a:solidFill>
                  <a:schemeClr val="accent6"/>
                </a:solidFill>
                <a:effectLst/>
                <a:uLnTx/>
                <a:uFillTx/>
                <a:latin typeface="+mn-lt"/>
                <a:ea typeface="+mn-ea"/>
                <a:cs typeface="+mn-cs"/>
              </a:rPr>
              <a:t>B</a:t>
            </a:r>
            <a:r>
              <a:rPr kumimoji="0" lang="en-US" sz="2400" b="1" i="1" u="none" strike="noStrike" kern="1200" cap="none" spc="0" normalizeH="0" baseline="0" noProof="0" dirty="0">
                <a:ln>
                  <a:noFill/>
                </a:ln>
                <a:solidFill>
                  <a:srgbClr val="7030A0"/>
                </a:solidFill>
                <a:effectLst/>
                <a:uLnTx/>
                <a:uFillTx/>
                <a:latin typeface="+mn-lt"/>
                <a:ea typeface="+mn-ea"/>
                <a:cs typeface="+mn-cs"/>
              </a:rPr>
              <a:t>B</a:t>
            </a:r>
            <a:r>
              <a:rPr kumimoji="0" lang="en-US" sz="2400" b="1" i="1" u="none" strike="noStrike" kern="1200" cap="none" spc="0" normalizeH="0" baseline="0" noProof="0" dirty="0">
                <a:ln>
                  <a:noFill/>
                </a:ln>
                <a:solidFill>
                  <a:schemeClr val="tx1"/>
                </a:solidFill>
                <a:effectLst/>
                <a:uLnTx/>
                <a:uFillTx/>
                <a:latin typeface="+mn-lt"/>
                <a:ea typeface="+mn-ea"/>
                <a:cs typeface="+mn-cs"/>
              </a:rPr>
              <a:t> </a:t>
            </a:r>
          </a:p>
        </p:txBody>
      </p:sp>
      <p:sp>
        <p:nvSpPr>
          <p:cNvPr id="7" name="Content Placeholder 2"/>
          <p:cNvSpPr txBox="1">
            <a:spLocks/>
          </p:cNvSpPr>
          <p:nvPr/>
        </p:nvSpPr>
        <p:spPr>
          <a:xfrm>
            <a:off x="815624" y="3340986"/>
            <a:ext cx="7831667" cy="1535814"/>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chemeClr val="tx1"/>
                </a:solidFill>
                <a:effectLst/>
                <a:uLnTx/>
                <a:uFillTx/>
                <a:latin typeface="+mn-lt"/>
                <a:ea typeface="+mn-ea"/>
                <a:cs typeface="+mn-cs"/>
              </a:rPr>
              <a:t>Fixed Length Encoding:</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1" i="1" u="none" strike="noStrike" kern="1200" cap="none" spc="0" normalizeH="0" baseline="0" noProof="0" dirty="0">
                <a:ln>
                  <a:noFill/>
                </a:ln>
                <a:solidFill>
                  <a:schemeClr val="tx1"/>
                </a:solidFill>
                <a:effectLst/>
                <a:uLnTx/>
                <a:uFillTx/>
                <a:latin typeface="+mn-lt"/>
                <a:ea typeface="+mn-ea"/>
                <a:cs typeface="+mn-cs"/>
                <a:sym typeface="Wingdings" pitchFamily="2" charset="2"/>
              </a:rPr>
              <a:t>A = 001</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1" i="1" u="none" strike="noStrike" kern="1200" cap="none" spc="0" normalizeH="0" baseline="0" noProof="0" dirty="0">
                <a:ln>
                  <a:noFill/>
                </a:ln>
                <a:solidFill>
                  <a:schemeClr val="tx1"/>
                </a:solidFill>
                <a:effectLst/>
                <a:uLnTx/>
                <a:uFillTx/>
                <a:latin typeface="+mn-lt"/>
                <a:ea typeface="+mn-ea"/>
                <a:cs typeface="+mn-cs"/>
                <a:sym typeface="Wingdings" pitchFamily="2" charset="2"/>
              </a:rPr>
              <a:t>B= 010</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1" i="1" u="none" strike="noStrike" kern="1200" cap="none" spc="0" normalizeH="0" baseline="0" noProof="0" dirty="0">
                <a:ln>
                  <a:noFill/>
                </a:ln>
                <a:solidFill>
                  <a:schemeClr val="tx1"/>
                </a:solidFill>
                <a:effectLst/>
                <a:uLnTx/>
                <a:uFillTx/>
                <a:latin typeface="+mn-lt"/>
                <a:ea typeface="+mn-ea"/>
                <a:cs typeface="+mn-cs"/>
                <a:sym typeface="Wingdings" pitchFamily="2" charset="2"/>
              </a:rPr>
              <a:t> </a:t>
            </a:r>
            <a:r>
              <a:rPr kumimoji="0" lang="en-US" b="1" i="1" u="none" strike="noStrike" kern="1200" cap="none" spc="0" normalizeH="0" baseline="0" noProof="0" dirty="0">
                <a:ln>
                  <a:noFill/>
                </a:ln>
                <a:solidFill>
                  <a:srgbClr val="C00000"/>
                </a:solidFill>
                <a:effectLst/>
                <a:uLnTx/>
                <a:uFillTx/>
                <a:latin typeface="+mn-lt"/>
                <a:ea typeface="+mn-ea"/>
                <a:cs typeface="+mn-cs"/>
                <a:sym typeface="Wingdings" pitchFamily="2" charset="2"/>
              </a:rPr>
              <a:t>001</a:t>
            </a:r>
            <a:r>
              <a:rPr kumimoji="0" lang="en-US" b="1" i="1" u="none" strike="noStrike" kern="1200" cap="none" spc="0" normalizeH="0" baseline="0" noProof="0" dirty="0">
                <a:ln>
                  <a:noFill/>
                </a:ln>
                <a:solidFill>
                  <a:srgbClr val="00B050"/>
                </a:solidFill>
                <a:effectLst/>
                <a:uLnTx/>
                <a:uFillTx/>
                <a:latin typeface="+mn-lt"/>
                <a:ea typeface="+mn-ea"/>
                <a:cs typeface="+mn-cs"/>
                <a:sym typeface="Wingdings" pitchFamily="2" charset="2"/>
              </a:rPr>
              <a:t>001</a:t>
            </a:r>
            <a:r>
              <a:rPr kumimoji="0" lang="en-US" b="1" i="1" u="none" strike="noStrike" kern="1200" cap="none" spc="0" normalizeH="0" baseline="0" noProof="0" dirty="0">
                <a:ln>
                  <a:noFill/>
                </a:ln>
                <a:solidFill>
                  <a:srgbClr val="0070C0"/>
                </a:solidFill>
                <a:effectLst/>
                <a:uLnTx/>
                <a:uFillTx/>
                <a:latin typeface="+mn-lt"/>
                <a:ea typeface="+mn-ea"/>
                <a:cs typeface="+mn-cs"/>
                <a:sym typeface="Wingdings" pitchFamily="2" charset="2"/>
              </a:rPr>
              <a:t>001</a:t>
            </a:r>
            <a:r>
              <a:rPr kumimoji="0" lang="en-US" b="1" i="1" u="none" strike="noStrike" kern="1200" cap="none" spc="0" normalizeH="0" baseline="0" noProof="0" dirty="0">
                <a:ln>
                  <a:noFill/>
                </a:ln>
                <a:solidFill>
                  <a:schemeClr val="accent6"/>
                </a:solidFill>
                <a:effectLst/>
                <a:uLnTx/>
                <a:uFillTx/>
                <a:latin typeface="+mn-lt"/>
                <a:ea typeface="+mn-ea"/>
                <a:cs typeface="+mn-cs"/>
                <a:sym typeface="Wingdings" pitchFamily="2" charset="2"/>
              </a:rPr>
              <a:t>010</a:t>
            </a:r>
            <a:r>
              <a:rPr kumimoji="0" lang="en-US" b="1" i="1" u="none" strike="noStrike" kern="1200" cap="none" spc="0" normalizeH="0" baseline="0" noProof="0" dirty="0">
                <a:ln>
                  <a:noFill/>
                </a:ln>
                <a:solidFill>
                  <a:srgbClr val="7030A0"/>
                </a:solidFill>
                <a:effectLst/>
                <a:uLnTx/>
                <a:uFillTx/>
                <a:latin typeface="+mn-lt"/>
                <a:ea typeface="+mn-ea"/>
                <a:cs typeface="+mn-cs"/>
                <a:sym typeface="Wingdings" pitchFamily="2" charset="2"/>
              </a:rPr>
              <a:t>010 </a:t>
            </a:r>
            <a:r>
              <a:rPr kumimoji="0" lang="en-US" b="1" i="1" u="none" strike="noStrike" kern="1200" cap="none" spc="0" normalizeH="0" baseline="0" noProof="0" dirty="0">
                <a:ln>
                  <a:noFill/>
                </a:ln>
                <a:effectLst/>
                <a:uLnTx/>
                <a:uFillTx/>
                <a:latin typeface="+mn-lt"/>
                <a:ea typeface="+mn-ea"/>
                <a:cs typeface="+mn-cs"/>
                <a:sym typeface="Wingdings" pitchFamily="2" charset="2"/>
              </a:rPr>
              <a:t> 15 bits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b="1" i="1" u="none" strike="noStrike" kern="1200" cap="none" spc="0" normalizeH="0" baseline="0" noProof="0" dirty="0">
              <a:ln>
                <a:noFill/>
              </a:ln>
              <a:solidFill>
                <a:srgbClr val="7030A0"/>
              </a:solidFill>
              <a:effectLst/>
              <a:uLnTx/>
              <a:uFillTx/>
              <a:latin typeface="+mn-lt"/>
              <a:ea typeface="+mn-ea"/>
              <a:cs typeface="+mn-cs"/>
              <a:sym typeface="Wingdings" pitchFamily="2" charset="2"/>
            </a:endParaRPr>
          </a:p>
        </p:txBody>
      </p:sp>
      <p:sp>
        <p:nvSpPr>
          <p:cNvPr id="8" name="Content Placeholder 2"/>
          <p:cNvSpPr txBox="1">
            <a:spLocks/>
          </p:cNvSpPr>
          <p:nvPr/>
        </p:nvSpPr>
        <p:spPr>
          <a:xfrm>
            <a:off x="787401" y="4648200"/>
            <a:ext cx="7831667" cy="185048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n-US" sz="2400" b="1" i="1" u="none" strike="noStrike" kern="1200" cap="none" spc="0" normalizeH="0" baseline="0" noProof="0" dirty="0">
                <a:ln>
                  <a:noFill/>
                </a:ln>
                <a:solidFill>
                  <a:schemeClr val="tx1"/>
                </a:solidFill>
                <a:effectLst/>
                <a:uLnTx/>
                <a:uFillTx/>
                <a:latin typeface="+mn-lt"/>
                <a:ea typeface="+mn-ea"/>
                <a:cs typeface="+mn-cs"/>
              </a:rPr>
              <a:t>Huffman Encoding: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chemeClr val="tx1"/>
                </a:solidFill>
                <a:effectLst/>
                <a:uLnTx/>
                <a:uFillTx/>
                <a:latin typeface="+mn-lt"/>
                <a:ea typeface="+mn-ea"/>
                <a:cs typeface="+mn-cs"/>
              </a:rPr>
              <a:t>Variable Length Encoding</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1" i="1" u="none" strike="noStrike" kern="1200" cap="none" spc="0" normalizeH="0" baseline="0" noProof="0" dirty="0">
                <a:ln>
                  <a:noFill/>
                </a:ln>
                <a:solidFill>
                  <a:schemeClr val="tx1"/>
                </a:solidFill>
                <a:effectLst/>
                <a:uLnTx/>
                <a:uFillTx/>
                <a:latin typeface="+mn-lt"/>
                <a:ea typeface="+mn-ea"/>
                <a:cs typeface="+mn-cs"/>
                <a:sym typeface="Wingdings" pitchFamily="2" charset="2"/>
              </a:rPr>
              <a:t>A = 1</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1" i="1" u="none" strike="noStrike" kern="1200" cap="none" spc="0" normalizeH="0" baseline="0" noProof="0" dirty="0">
                <a:ln>
                  <a:noFill/>
                </a:ln>
                <a:solidFill>
                  <a:schemeClr val="tx1"/>
                </a:solidFill>
                <a:effectLst/>
                <a:uLnTx/>
                <a:uFillTx/>
                <a:latin typeface="+mn-lt"/>
                <a:ea typeface="+mn-ea"/>
                <a:cs typeface="+mn-cs"/>
                <a:sym typeface="Wingdings" pitchFamily="2" charset="2"/>
              </a:rPr>
              <a:t>B= 010</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1" i="1" u="none" strike="noStrike" kern="1200" cap="none" spc="0" normalizeH="0" baseline="0" noProof="0" dirty="0">
                <a:ln>
                  <a:noFill/>
                </a:ln>
                <a:solidFill>
                  <a:schemeClr val="tx1"/>
                </a:solidFill>
                <a:effectLst/>
                <a:uLnTx/>
                <a:uFillTx/>
                <a:latin typeface="+mn-lt"/>
                <a:ea typeface="+mn-ea"/>
                <a:cs typeface="+mn-cs"/>
                <a:sym typeface="Wingdings" pitchFamily="2" charset="2"/>
              </a:rPr>
              <a:t> </a:t>
            </a:r>
            <a:r>
              <a:rPr kumimoji="0" lang="en-US" b="1" i="1" u="none" strike="noStrike" kern="1200" cap="none" spc="0" normalizeH="0" baseline="0" noProof="0" dirty="0">
                <a:ln>
                  <a:noFill/>
                </a:ln>
                <a:solidFill>
                  <a:srgbClr val="C00000"/>
                </a:solidFill>
                <a:effectLst/>
                <a:uLnTx/>
                <a:uFillTx/>
                <a:latin typeface="+mn-lt"/>
                <a:ea typeface="+mn-ea"/>
                <a:cs typeface="+mn-cs"/>
                <a:sym typeface="Wingdings" pitchFamily="2" charset="2"/>
              </a:rPr>
              <a:t>1</a:t>
            </a:r>
            <a:r>
              <a:rPr kumimoji="0" lang="en-US" b="1" i="1" u="none" strike="noStrike" kern="1200" cap="none" spc="0" normalizeH="0" baseline="0" noProof="0" dirty="0">
                <a:ln>
                  <a:noFill/>
                </a:ln>
                <a:solidFill>
                  <a:srgbClr val="00B050"/>
                </a:solidFill>
                <a:effectLst/>
                <a:uLnTx/>
                <a:uFillTx/>
                <a:latin typeface="+mn-lt"/>
                <a:ea typeface="+mn-ea"/>
                <a:cs typeface="+mn-cs"/>
                <a:sym typeface="Wingdings" pitchFamily="2" charset="2"/>
              </a:rPr>
              <a:t>1</a:t>
            </a:r>
            <a:r>
              <a:rPr kumimoji="0" lang="en-US" b="1" i="1" u="none" strike="noStrike" kern="1200" cap="none" spc="0" normalizeH="0" baseline="0" noProof="0" dirty="0">
                <a:ln>
                  <a:noFill/>
                </a:ln>
                <a:solidFill>
                  <a:srgbClr val="0070C0"/>
                </a:solidFill>
                <a:effectLst/>
                <a:uLnTx/>
                <a:uFillTx/>
                <a:latin typeface="+mn-lt"/>
                <a:ea typeface="+mn-ea"/>
                <a:cs typeface="+mn-cs"/>
                <a:sym typeface="Wingdings" pitchFamily="2" charset="2"/>
              </a:rPr>
              <a:t>1</a:t>
            </a:r>
            <a:r>
              <a:rPr kumimoji="0" lang="en-US" b="1" i="1" u="none" strike="noStrike" kern="1200" cap="none" spc="0" normalizeH="0" baseline="0" noProof="0" dirty="0">
                <a:ln>
                  <a:noFill/>
                </a:ln>
                <a:solidFill>
                  <a:schemeClr val="accent6"/>
                </a:solidFill>
                <a:effectLst/>
                <a:uLnTx/>
                <a:uFillTx/>
                <a:latin typeface="+mn-lt"/>
                <a:ea typeface="+mn-ea"/>
                <a:cs typeface="+mn-cs"/>
                <a:sym typeface="Wingdings" pitchFamily="2" charset="2"/>
              </a:rPr>
              <a:t>010</a:t>
            </a:r>
            <a:r>
              <a:rPr kumimoji="0" lang="en-US" b="1" i="1" u="none" strike="noStrike" kern="1200" cap="none" spc="0" normalizeH="0" baseline="0" noProof="0" dirty="0">
                <a:ln>
                  <a:noFill/>
                </a:ln>
                <a:solidFill>
                  <a:srgbClr val="7030A0"/>
                </a:solidFill>
                <a:effectLst/>
                <a:uLnTx/>
                <a:uFillTx/>
                <a:latin typeface="+mn-lt"/>
                <a:ea typeface="+mn-ea"/>
                <a:cs typeface="+mn-cs"/>
                <a:sym typeface="Wingdings" pitchFamily="2" charset="2"/>
              </a:rPr>
              <a:t>010 </a:t>
            </a:r>
            <a:r>
              <a:rPr kumimoji="0" lang="en-US" b="1" i="1" u="none" strike="noStrike" kern="1200" cap="none" spc="0" normalizeH="0" baseline="0" noProof="0" dirty="0">
                <a:ln>
                  <a:noFill/>
                </a:ln>
                <a:effectLst/>
                <a:uLnTx/>
                <a:uFillTx/>
                <a:latin typeface="+mn-lt"/>
                <a:ea typeface="+mn-ea"/>
                <a:cs typeface="+mn-cs"/>
                <a:sym typeface="Wingdings" pitchFamily="2" charset="2"/>
              </a:rPr>
              <a:t>9 bits</a:t>
            </a:r>
          </a:p>
          <a:p>
            <a:pPr marL="1143000" marR="0" lvl="2" indent="-228600" algn="l" defTabSz="914400" rtl="0" eaLnBrk="1" fontAlgn="auto" latinLnBrk="0" hangingPunct="1">
              <a:lnSpc>
                <a:spcPct val="90000"/>
              </a:lnSpc>
              <a:spcBef>
                <a:spcPts val="500"/>
              </a:spcBef>
              <a:spcAft>
                <a:spcPts val="0"/>
              </a:spcAft>
              <a:buClrTx/>
              <a:buSzTx/>
              <a:tabLst/>
              <a:defRPr/>
            </a:pPr>
            <a:endParaRPr kumimoji="0" lang="en-US" b="1" i="1" u="none" strike="noStrike" kern="1200" cap="none" spc="0" normalizeH="0" baseline="0" noProof="0" dirty="0">
              <a:ln>
                <a:noFill/>
              </a:ln>
              <a:solidFill>
                <a:srgbClr val="7030A0"/>
              </a:solidFill>
              <a:effectLst/>
              <a:uLnTx/>
              <a:uFillTx/>
              <a:latin typeface="+mn-lt"/>
              <a:ea typeface="+mn-ea"/>
              <a:cs typeface="+mn-cs"/>
              <a:sym typeface="Wingdings" pitchFamily="2" charset="2"/>
            </a:endParaRPr>
          </a:p>
        </p:txBody>
      </p:sp>
      <p:sp>
        <p:nvSpPr>
          <p:cNvPr id="4" name="Footer Placeholder 3">
            <a:extLst>
              <a:ext uri="{FF2B5EF4-FFF2-40B4-BE49-F238E27FC236}">
                <a16:creationId xmlns:a16="http://schemas.microsoft.com/office/drawing/2014/main" id="{6D29CDA6-4B63-2F48-B11C-EBC5DB2FE4B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7" name="TextBox 6"/>
          <p:cNvSpPr txBox="1"/>
          <p:nvPr/>
        </p:nvSpPr>
        <p:spPr>
          <a:xfrm>
            <a:off x="1068635" y="2831335"/>
            <a:ext cx="4939301" cy="1200329"/>
          </a:xfrm>
          <a:prstGeom prst="rect">
            <a:avLst/>
          </a:prstGeom>
          <a:noFill/>
        </p:spPr>
        <p:txBody>
          <a:bodyPr wrap="none" rtlCol="0">
            <a:spAutoFit/>
          </a:bodyPr>
          <a:lstStyle/>
          <a:p>
            <a:r>
              <a:rPr lang="en-US" sz="3600" b="1" dirty="0"/>
              <a:t>Input:</a:t>
            </a:r>
          </a:p>
          <a:p>
            <a:r>
              <a:rPr lang="en-US" sz="3600" dirty="0"/>
              <a:t>   AABACDCDDDDEEEEEF</a:t>
            </a:r>
          </a:p>
        </p:txBody>
      </p:sp>
      <p:sp>
        <p:nvSpPr>
          <p:cNvPr id="3" name="Footer Placeholder 2">
            <a:extLst>
              <a:ext uri="{FF2B5EF4-FFF2-40B4-BE49-F238E27FC236}">
                <a16:creationId xmlns:a16="http://schemas.microsoft.com/office/drawing/2014/main" id="{B487A5C8-E9C5-0D4D-8A77-B222472A55EB}"/>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graphicFrame>
        <p:nvGraphicFramePr>
          <p:cNvPr id="6" name="Table 5"/>
          <p:cNvGraphicFramePr>
            <a:graphicFrameLocks noGrp="1"/>
          </p:cNvGraphicFramePr>
          <p:nvPr>
            <p:extLst>
              <p:ext uri="{D42A27DB-BD31-4B8C-83A1-F6EECF244321}">
                <p14:modId xmlns:p14="http://schemas.microsoft.com/office/powerpoint/2010/main" val="1134376199"/>
              </p:ext>
            </p:extLst>
          </p:nvPr>
        </p:nvGraphicFramePr>
        <p:xfrm>
          <a:off x="9460898" y="2348367"/>
          <a:ext cx="493935" cy="1920240"/>
        </p:xfrm>
        <a:graphic>
          <a:graphicData uri="http://schemas.openxmlformats.org/drawingml/2006/table">
            <a:tbl>
              <a:tblPr firstRow="1" bandRow="1">
                <a:tableStyleId>{5940675A-B579-460E-94D1-54222C63F5DA}</a:tableStyleId>
              </a:tblPr>
              <a:tblGrid>
                <a:gridCol w="250012">
                  <a:extLst>
                    <a:ext uri="{9D8B030D-6E8A-4147-A177-3AD203B41FA5}">
                      <a16:colId xmlns:a16="http://schemas.microsoft.com/office/drawing/2014/main" val="20000"/>
                    </a:ext>
                  </a:extLst>
                </a:gridCol>
                <a:gridCol w="243923">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t>A</a:t>
                      </a:r>
                    </a:p>
                  </a:txBody>
                  <a:tcPr/>
                </a:tc>
                <a:tc>
                  <a:txBody>
                    <a:bodyPr/>
                    <a:lstStyle/>
                    <a:p>
                      <a:r>
                        <a:rPr lang="en-US" sz="1200" dirty="0"/>
                        <a:t>3</a:t>
                      </a:r>
                    </a:p>
                  </a:txBody>
                  <a:tcPr/>
                </a:tc>
                <a:extLst>
                  <a:ext uri="{0D108BD9-81ED-4DB2-BD59-A6C34878D82A}">
                    <a16:rowId xmlns:a16="http://schemas.microsoft.com/office/drawing/2014/main" val="10001"/>
                  </a:ext>
                </a:extLst>
              </a:tr>
              <a:tr h="207004">
                <a:tc>
                  <a:txBody>
                    <a:bodyPr/>
                    <a:lstStyle/>
                    <a:p>
                      <a:r>
                        <a:rPr lang="en-US" sz="1200" dirty="0"/>
                        <a:t>B</a:t>
                      </a:r>
                    </a:p>
                  </a:txBody>
                  <a:tcPr/>
                </a:tc>
                <a:tc>
                  <a:txBody>
                    <a:bodyPr/>
                    <a:lstStyle/>
                    <a:p>
                      <a:r>
                        <a:rPr lang="en-US" sz="1200" dirty="0"/>
                        <a:t>1</a:t>
                      </a:r>
                    </a:p>
                  </a:txBody>
                  <a:tcPr/>
                </a:tc>
                <a:extLst>
                  <a:ext uri="{0D108BD9-81ED-4DB2-BD59-A6C34878D82A}">
                    <a16:rowId xmlns:a16="http://schemas.microsoft.com/office/drawing/2014/main" val="10002"/>
                  </a:ext>
                </a:extLst>
              </a:tr>
              <a:tr h="207004">
                <a:tc>
                  <a:txBody>
                    <a:bodyPr/>
                    <a:lstStyle/>
                    <a:p>
                      <a:r>
                        <a:rPr lang="en-US" sz="1200" dirty="0"/>
                        <a:t>C</a:t>
                      </a:r>
                    </a:p>
                  </a:txBody>
                  <a:tcPr/>
                </a:tc>
                <a:tc>
                  <a:txBody>
                    <a:bodyPr/>
                    <a:lstStyle/>
                    <a:p>
                      <a:r>
                        <a:rPr lang="en-US" sz="1200" dirty="0"/>
                        <a:t>2</a:t>
                      </a:r>
                    </a:p>
                  </a:txBody>
                  <a:tcPr/>
                </a:tc>
                <a:extLst>
                  <a:ext uri="{0D108BD9-81ED-4DB2-BD59-A6C34878D82A}">
                    <a16:rowId xmlns:a16="http://schemas.microsoft.com/office/drawing/2014/main" val="10003"/>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4"/>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F</a:t>
                      </a:r>
                    </a:p>
                  </a:txBody>
                  <a:tcPr/>
                </a:tc>
                <a:tc>
                  <a:txBody>
                    <a:bodyPr/>
                    <a:lstStyle/>
                    <a:p>
                      <a:r>
                        <a:rPr lang="en-US" sz="1200" dirty="0"/>
                        <a:t>1</a:t>
                      </a:r>
                    </a:p>
                  </a:txBody>
                  <a:tcPr/>
                </a:tc>
                <a:extLst>
                  <a:ext uri="{0D108BD9-81ED-4DB2-BD59-A6C34878D82A}">
                    <a16:rowId xmlns:a16="http://schemas.microsoft.com/office/drawing/2014/main" val="10006"/>
                  </a:ext>
                </a:extLst>
              </a:tr>
            </a:tbl>
          </a:graphicData>
        </a:graphic>
      </p:graphicFrame>
      <p:sp>
        <p:nvSpPr>
          <p:cNvPr id="7" name="TextBox 6"/>
          <p:cNvSpPr txBox="1"/>
          <p:nvPr/>
        </p:nvSpPr>
        <p:spPr>
          <a:xfrm>
            <a:off x="1068635" y="2831335"/>
            <a:ext cx="4939301" cy="1200329"/>
          </a:xfrm>
          <a:prstGeom prst="rect">
            <a:avLst/>
          </a:prstGeom>
          <a:noFill/>
        </p:spPr>
        <p:txBody>
          <a:bodyPr wrap="none" rtlCol="0">
            <a:spAutoFit/>
          </a:bodyPr>
          <a:lstStyle/>
          <a:p>
            <a:r>
              <a:rPr lang="en-US" sz="3600" b="1" dirty="0"/>
              <a:t>Input:</a:t>
            </a:r>
          </a:p>
          <a:p>
            <a:r>
              <a:rPr lang="en-US" sz="3600" dirty="0"/>
              <a:t>   AABACDCDDDDEEEEEF</a:t>
            </a:r>
          </a:p>
        </p:txBody>
      </p:sp>
      <p:sp>
        <p:nvSpPr>
          <p:cNvPr id="5" name="Right Arrow 4"/>
          <p:cNvSpPr/>
          <p:nvPr/>
        </p:nvSpPr>
        <p:spPr>
          <a:xfrm>
            <a:off x="6555036" y="3106757"/>
            <a:ext cx="2104222" cy="517792"/>
          </a:xfrm>
          <a:prstGeom prst="rightArrow">
            <a:avLst/>
          </a:prstGeom>
          <a:solidFill>
            <a:srgbClr val="0070C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 name="Footer Placeholder 2">
            <a:extLst>
              <a:ext uri="{FF2B5EF4-FFF2-40B4-BE49-F238E27FC236}">
                <a16:creationId xmlns:a16="http://schemas.microsoft.com/office/drawing/2014/main" id="{6FC4E3B2-A024-1F46-9EBD-E447B99E419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by frequencies</a:t>
            </a:r>
          </a:p>
        </p:txBody>
      </p:sp>
      <p:sp>
        <p:nvSpPr>
          <p:cNvPr id="3" name="Content Placeholder 2"/>
          <p:cNvSpPr>
            <a:spLocks noGrp="1"/>
          </p:cNvSpPr>
          <p:nvPr>
            <p:ph idx="1"/>
          </p:nvPr>
        </p:nvSpPr>
        <p:spPr>
          <a:xfrm>
            <a:off x="838200" y="1355558"/>
            <a:ext cx="10515600" cy="2253403"/>
          </a:xfrm>
        </p:spPr>
        <p:txBody>
          <a:bodyPr>
            <a:normAutofit/>
          </a:bodyPr>
          <a:lstStyle/>
          <a:p>
            <a:r>
              <a:rPr lang="en-US" dirty="0"/>
              <a:t>Radix sort, merge sort, quick sort,…etc.</a:t>
            </a:r>
          </a:p>
          <a:p>
            <a:r>
              <a:rPr lang="en-US" dirty="0"/>
              <a:t>We will learn how to design parallel sorting algorithms</a:t>
            </a:r>
          </a:p>
        </p:txBody>
      </p:sp>
      <p:sp>
        <p:nvSpPr>
          <p:cNvPr id="4" name="Footer Placeholder 3">
            <a:extLst>
              <a:ext uri="{FF2B5EF4-FFF2-40B4-BE49-F238E27FC236}">
                <a16:creationId xmlns:a16="http://schemas.microsoft.com/office/drawing/2014/main" id="{8A8BA518-AB57-4B4E-820C-5F580DD4C6DB}"/>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embedded system?</a:t>
            </a:r>
          </a:p>
        </p:txBody>
      </p:sp>
      <p:sp>
        <p:nvSpPr>
          <p:cNvPr id="6" name="Rounded Rectangle 5"/>
          <p:cNvSpPr/>
          <p:nvPr/>
        </p:nvSpPr>
        <p:spPr>
          <a:xfrm>
            <a:off x="140680" y="1622473"/>
            <a:ext cx="11839073" cy="15955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indent="-1143000" algn="ctr"/>
            <a:r>
              <a:rPr lang="en-US" sz="4800" b="1" i="1" dirty="0">
                <a:solidFill>
                  <a:schemeClr val="accent5">
                    <a:lumMod val="50000"/>
                  </a:schemeClr>
                </a:solidFill>
                <a:sym typeface="Wingdings" pitchFamily="2" charset="2"/>
              </a:rPr>
              <a:t>A domain-specific + high-performance system</a:t>
            </a:r>
          </a:p>
        </p:txBody>
      </p:sp>
      <p:sp>
        <p:nvSpPr>
          <p:cNvPr id="8" name="Rectangle 7"/>
          <p:cNvSpPr/>
          <p:nvPr/>
        </p:nvSpPr>
        <p:spPr>
          <a:xfrm>
            <a:off x="802608" y="3581152"/>
            <a:ext cx="10515215" cy="1077218"/>
          </a:xfrm>
          <a:prstGeom prst="rect">
            <a:avLst/>
          </a:prstGeom>
        </p:spPr>
        <p:txBody>
          <a:bodyPr wrap="square">
            <a:spAutoFit/>
          </a:bodyPr>
          <a:lstStyle/>
          <a:p>
            <a:pPr algn="ctr"/>
            <a:r>
              <a:rPr lang="en-US" sz="3200" i="1" dirty="0"/>
              <a:t>Achieving high-performance while reducing power consumption is a key, and how to do that?</a:t>
            </a:r>
          </a:p>
        </p:txBody>
      </p:sp>
      <p:sp>
        <p:nvSpPr>
          <p:cNvPr id="5" name="Rectangle 4">
            <a:extLst>
              <a:ext uri="{FF2B5EF4-FFF2-40B4-BE49-F238E27FC236}">
                <a16:creationId xmlns:a16="http://schemas.microsoft.com/office/drawing/2014/main" id="{3C38909D-6799-4D02-BA43-AC1C964323D6}"/>
              </a:ext>
            </a:extLst>
          </p:cNvPr>
          <p:cNvSpPr/>
          <p:nvPr/>
        </p:nvSpPr>
        <p:spPr>
          <a:xfrm>
            <a:off x="802607" y="5006767"/>
            <a:ext cx="10515215" cy="954107"/>
          </a:xfrm>
          <a:prstGeom prst="rect">
            <a:avLst/>
          </a:prstGeom>
        </p:spPr>
        <p:txBody>
          <a:bodyPr wrap="square">
            <a:spAutoFit/>
          </a:bodyPr>
          <a:lstStyle/>
          <a:p>
            <a:pPr algn="ctr"/>
            <a:r>
              <a:rPr lang="en-US" sz="2800" i="1" dirty="0"/>
              <a:t>There is no single answer! Usually, involves multiple factors (tradeoff) latency, throughput, power, cost,...</a:t>
            </a:r>
          </a:p>
        </p:txBody>
      </p:sp>
      <p:sp>
        <p:nvSpPr>
          <p:cNvPr id="3" name="Footer Placeholder 2">
            <a:extLst>
              <a:ext uri="{FF2B5EF4-FFF2-40B4-BE49-F238E27FC236}">
                <a16:creationId xmlns:a16="http://schemas.microsoft.com/office/drawing/2014/main" id="{EEE2DA66-BA39-1043-B48B-6F54BF1C6486}"/>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6"/>
            <a:ext cx="10515600" cy="894180"/>
          </a:xfrm>
        </p:spPr>
        <p:txBody>
          <a:bodyPr/>
          <a:lstStyle/>
          <a:p>
            <a:r>
              <a:rPr lang="en-US" dirty="0"/>
              <a:t>Radix Sort</a:t>
            </a:r>
          </a:p>
        </p:txBody>
      </p:sp>
      <p:graphicFrame>
        <p:nvGraphicFramePr>
          <p:cNvPr id="7" name="Table 6"/>
          <p:cNvGraphicFramePr>
            <a:graphicFrameLocks noGrp="1"/>
          </p:cNvGraphicFramePr>
          <p:nvPr/>
        </p:nvGraphicFramePr>
        <p:xfrm>
          <a:off x="1011004" y="1406565"/>
          <a:ext cx="726357" cy="1828800"/>
        </p:xfrm>
        <a:graphic>
          <a:graphicData uri="http://schemas.openxmlformats.org/drawingml/2006/table">
            <a:tbl>
              <a:tblPr firstRow="1" bandRow="1">
                <a:tableStyleId>{5940675A-B579-460E-94D1-54222C63F5DA}</a:tableStyleId>
              </a:tblPr>
              <a:tblGrid>
                <a:gridCol w="242119">
                  <a:extLst>
                    <a:ext uri="{9D8B030D-6E8A-4147-A177-3AD203B41FA5}">
                      <a16:colId xmlns:a16="http://schemas.microsoft.com/office/drawing/2014/main" val="20000"/>
                    </a:ext>
                  </a:extLst>
                </a:gridCol>
                <a:gridCol w="242119">
                  <a:extLst>
                    <a:ext uri="{9D8B030D-6E8A-4147-A177-3AD203B41FA5}">
                      <a16:colId xmlns:a16="http://schemas.microsoft.com/office/drawing/2014/main" val="20001"/>
                    </a:ext>
                  </a:extLst>
                </a:gridCol>
                <a:gridCol w="242119">
                  <a:extLst>
                    <a:ext uri="{9D8B030D-6E8A-4147-A177-3AD203B41FA5}">
                      <a16:colId xmlns:a16="http://schemas.microsoft.com/office/drawing/2014/main" val="20002"/>
                    </a:ext>
                  </a:extLst>
                </a:gridCol>
              </a:tblGrid>
              <a:tr h="364755">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tc>
                <a:tc>
                  <a:txBody>
                    <a:bodyPr/>
                    <a:lstStyle/>
                    <a:p>
                      <a:r>
                        <a:rPr lang="en-US" dirty="0"/>
                        <a:t>2</a:t>
                      </a:r>
                    </a:p>
                  </a:txBody>
                  <a:tcPr/>
                </a:tc>
                <a:extLst>
                  <a:ext uri="{0D108BD9-81ED-4DB2-BD59-A6C34878D82A}">
                    <a16:rowId xmlns:a16="http://schemas.microsoft.com/office/drawing/2014/main" val="10001"/>
                  </a:ext>
                </a:extLst>
              </a:tr>
              <a:tr h="263270">
                <a:tc>
                  <a:txBody>
                    <a:bodyPr/>
                    <a:lstStyle/>
                    <a:p>
                      <a:r>
                        <a:rPr lang="en-US" dirty="0"/>
                        <a:t>9</a:t>
                      </a:r>
                    </a:p>
                  </a:txBody>
                  <a:tcPr/>
                </a:tc>
                <a:tc>
                  <a:txBody>
                    <a:bodyPr/>
                    <a:lstStyle/>
                    <a:p>
                      <a:r>
                        <a:rPr lang="en-US" dirty="0"/>
                        <a:t>9</a:t>
                      </a:r>
                    </a:p>
                  </a:txBody>
                  <a:tcPr/>
                </a:tc>
                <a:tc>
                  <a:txBody>
                    <a:bodyPr/>
                    <a:lstStyle/>
                    <a:p>
                      <a:r>
                        <a:rPr lang="en-US" dirty="0"/>
                        <a:t>9</a:t>
                      </a:r>
                    </a:p>
                  </a:txBody>
                  <a:tcPr/>
                </a:tc>
                <a:extLst>
                  <a:ext uri="{0D108BD9-81ED-4DB2-BD59-A6C34878D82A}">
                    <a16:rowId xmlns:a16="http://schemas.microsoft.com/office/drawing/2014/main" val="10002"/>
                  </a:ext>
                </a:extLst>
              </a:tr>
              <a:tr h="263270">
                <a:tc>
                  <a:txBody>
                    <a:bodyPr/>
                    <a:lstStyle/>
                    <a:p>
                      <a:r>
                        <a:rPr lang="en-US" dirty="0"/>
                        <a:t>6</a:t>
                      </a:r>
                    </a:p>
                  </a:txBody>
                  <a:tcPr/>
                </a:tc>
                <a:tc>
                  <a:txBody>
                    <a:bodyPr/>
                    <a:lstStyle/>
                    <a:p>
                      <a:r>
                        <a:rPr lang="en-US" dirty="0"/>
                        <a:t>0</a:t>
                      </a:r>
                    </a:p>
                  </a:txBody>
                  <a:tcPr/>
                </a:tc>
                <a:tc>
                  <a:txBody>
                    <a:bodyPr/>
                    <a:lstStyle/>
                    <a:p>
                      <a:r>
                        <a:rPr lang="en-US" dirty="0"/>
                        <a:t>9</a:t>
                      </a:r>
                    </a:p>
                  </a:txBody>
                  <a:tcPr/>
                </a:tc>
                <a:extLst>
                  <a:ext uri="{0D108BD9-81ED-4DB2-BD59-A6C34878D82A}">
                    <a16:rowId xmlns:a16="http://schemas.microsoft.com/office/drawing/2014/main" val="10003"/>
                  </a:ext>
                </a:extLst>
              </a:tr>
              <a:tr h="263270">
                <a:tc>
                  <a:txBody>
                    <a:bodyPr/>
                    <a:lstStyle/>
                    <a:p>
                      <a:r>
                        <a:rPr lang="en-US" dirty="0"/>
                        <a:t>1</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nvGraphicFramePr>
        <p:xfrm>
          <a:off x="2086244" y="1411732"/>
          <a:ext cx="687435" cy="1828800"/>
        </p:xfrm>
        <a:graphic>
          <a:graphicData uri="http://schemas.openxmlformats.org/drawingml/2006/table">
            <a:tbl>
              <a:tblPr firstRow="1" bandRow="1">
                <a:tableStyleId>{5940675A-B579-460E-94D1-54222C63F5DA}</a:tableStyleId>
              </a:tblPr>
              <a:tblGrid>
                <a:gridCol w="229145">
                  <a:extLst>
                    <a:ext uri="{9D8B030D-6E8A-4147-A177-3AD203B41FA5}">
                      <a16:colId xmlns:a16="http://schemas.microsoft.com/office/drawing/2014/main" val="20000"/>
                    </a:ext>
                  </a:extLst>
                </a:gridCol>
                <a:gridCol w="229145">
                  <a:extLst>
                    <a:ext uri="{9D8B030D-6E8A-4147-A177-3AD203B41FA5}">
                      <a16:colId xmlns:a16="http://schemas.microsoft.com/office/drawing/2014/main" val="20001"/>
                    </a:ext>
                  </a:extLst>
                </a:gridCol>
                <a:gridCol w="229145">
                  <a:extLst>
                    <a:ext uri="{9D8B030D-6E8A-4147-A177-3AD203B41FA5}">
                      <a16:colId xmlns:a16="http://schemas.microsoft.com/office/drawing/2014/main" val="20002"/>
                    </a:ext>
                  </a:extLst>
                </a:gridCol>
              </a:tblGrid>
              <a:tr h="364755">
                <a:tc>
                  <a:txBody>
                    <a:bodyPr/>
                    <a:lstStyle/>
                    <a:p>
                      <a:r>
                        <a:rPr lang="en-US" dirty="0"/>
                        <a:t>1</a:t>
                      </a:r>
                    </a:p>
                  </a:txBody>
                  <a:tcPr/>
                </a:tc>
                <a:tc>
                  <a:txBody>
                    <a:bodyPr/>
                    <a:lstStyle/>
                    <a:p>
                      <a:r>
                        <a:rPr lang="en-US" dirty="0"/>
                        <a:t>1</a:t>
                      </a:r>
                    </a:p>
                  </a:txBody>
                  <a:tcPr/>
                </a:tc>
                <a:tc>
                  <a:txBody>
                    <a:bodyPr/>
                    <a:lstStyle/>
                    <a:p>
                      <a:r>
                        <a:rPr lang="en-US" dirty="0"/>
                        <a:t>1</a:t>
                      </a:r>
                    </a:p>
                  </a:txBody>
                  <a:tcPr>
                    <a:solidFill>
                      <a:srgbClr val="C00000"/>
                    </a:solidFill>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tc>
                <a:tc>
                  <a:txBody>
                    <a:bodyPr/>
                    <a:lstStyle/>
                    <a:p>
                      <a:r>
                        <a:rPr lang="en-US" dirty="0"/>
                        <a:t>2</a:t>
                      </a:r>
                    </a:p>
                  </a:txBody>
                  <a:tcPr>
                    <a:solidFill>
                      <a:srgbClr val="C00000"/>
                    </a:solidFill>
                  </a:tcPr>
                </a:tc>
                <a:extLst>
                  <a:ext uri="{0D108BD9-81ED-4DB2-BD59-A6C34878D82A}">
                    <a16:rowId xmlns:a16="http://schemas.microsoft.com/office/drawing/2014/main" val="10001"/>
                  </a:ext>
                </a:extLst>
              </a:tr>
              <a:tr h="263270">
                <a:tc>
                  <a:txBody>
                    <a:bodyPr/>
                    <a:lstStyle/>
                    <a:p>
                      <a:r>
                        <a:rPr lang="en-US" dirty="0"/>
                        <a:t>1</a:t>
                      </a:r>
                    </a:p>
                  </a:txBody>
                  <a:tcPr/>
                </a:tc>
                <a:tc>
                  <a:txBody>
                    <a:bodyPr/>
                    <a:lstStyle/>
                    <a:p>
                      <a:r>
                        <a:rPr lang="en-US" dirty="0"/>
                        <a:t>2</a:t>
                      </a:r>
                    </a:p>
                  </a:txBody>
                  <a:tcPr/>
                </a:tc>
                <a:tc>
                  <a:txBody>
                    <a:bodyPr/>
                    <a:lstStyle/>
                    <a:p>
                      <a:r>
                        <a:rPr lang="en-US" dirty="0"/>
                        <a:t>3</a:t>
                      </a:r>
                    </a:p>
                  </a:txBody>
                  <a:tcPr>
                    <a:solidFill>
                      <a:srgbClr val="C00000"/>
                    </a:solidFill>
                  </a:tcPr>
                </a:tc>
                <a:extLst>
                  <a:ext uri="{0D108BD9-81ED-4DB2-BD59-A6C34878D82A}">
                    <a16:rowId xmlns:a16="http://schemas.microsoft.com/office/drawing/2014/main" val="10002"/>
                  </a:ext>
                </a:extLst>
              </a:tr>
              <a:tr h="263270">
                <a:tc>
                  <a:txBody>
                    <a:bodyPr/>
                    <a:lstStyle/>
                    <a:p>
                      <a:r>
                        <a:rPr lang="en-US" dirty="0"/>
                        <a:t>9</a:t>
                      </a:r>
                    </a:p>
                  </a:txBody>
                  <a:tcPr/>
                </a:tc>
                <a:tc>
                  <a:txBody>
                    <a:bodyPr/>
                    <a:lstStyle/>
                    <a:p>
                      <a:r>
                        <a:rPr lang="en-US" dirty="0"/>
                        <a:t>9</a:t>
                      </a:r>
                    </a:p>
                  </a:txBody>
                  <a:tcPr/>
                </a:tc>
                <a:tc>
                  <a:txBody>
                    <a:bodyPr/>
                    <a:lstStyle/>
                    <a:p>
                      <a:r>
                        <a:rPr lang="en-US" dirty="0"/>
                        <a:t>9</a:t>
                      </a:r>
                    </a:p>
                  </a:txBody>
                  <a:tcPr>
                    <a:solidFill>
                      <a:srgbClr val="C00000"/>
                    </a:solidFill>
                  </a:tcPr>
                </a:tc>
                <a:extLst>
                  <a:ext uri="{0D108BD9-81ED-4DB2-BD59-A6C34878D82A}">
                    <a16:rowId xmlns:a16="http://schemas.microsoft.com/office/drawing/2014/main" val="10003"/>
                  </a:ext>
                </a:extLst>
              </a:tr>
              <a:tr h="263270">
                <a:tc>
                  <a:txBody>
                    <a:bodyPr/>
                    <a:lstStyle/>
                    <a:p>
                      <a:r>
                        <a:rPr lang="en-US" dirty="0"/>
                        <a:t>6</a:t>
                      </a:r>
                    </a:p>
                  </a:txBody>
                  <a:tcPr/>
                </a:tc>
                <a:tc>
                  <a:txBody>
                    <a:bodyPr/>
                    <a:lstStyle/>
                    <a:p>
                      <a:r>
                        <a:rPr lang="en-US" dirty="0"/>
                        <a:t>0</a:t>
                      </a:r>
                    </a:p>
                  </a:txBody>
                  <a:tcPr/>
                </a:tc>
                <a:tc>
                  <a:txBody>
                    <a:bodyPr/>
                    <a:lstStyle/>
                    <a:p>
                      <a:r>
                        <a:rPr lang="en-US" dirty="0"/>
                        <a:t>9</a:t>
                      </a:r>
                    </a:p>
                  </a:txBody>
                  <a:tcPr>
                    <a:solidFill>
                      <a:srgbClr val="C00000"/>
                    </a:solidFill>
                  </a:tcPr>
                </a:tc>
                <a:extLst>
                  <a:ext uri="{0D108BD9-81ED-4DB2-BD59-A6C34878D82A}">
                    <a16:rowId xmlns:a16="http://schemas.microsoft.com/office/drawing/2014/main" val="10004"/>
                  </a:ext>
                </a:extLst>
              </a:tr>
            </a:tbl>
          </a:graphicData>
        </a:graphic>
      </p:graphicFrame>
      <p:cxnSp>
        <p:nvCxnSpPr>
          <p:cNvPr id="16" name="Straight Arrow Connector 15"/>
          <p:cNvCxnSpPr/>
          <p:nvPr/>
        </p:nvCxnSpPr>
        <p:spPr>
          <a:xfrm>
            <a:off x="176530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2792400713"/>
              </p:ext>
            </p:extLst>
          </p:nvPr>
        </p:nvGraphicFramePr>
        <p:xfrm>
          <a:off x="222579" y="1406766"/>
          <a:ext cx="624840" cy="1828800"/>
        </p:xfrm>
        <a:graphic>
          <a:graphicData uri="http://schemas.openxmlformats.org/drawingml/2006/table">
            <a:tbl>
              <a:tblPr firstRow="1" bandRow="1">
                <a:tableStyleId>{2D5ABB26-0587-4C30-8999-92F81FD0307C}</a:tableStyleId>
              </a:tblPr>
              <a:tblGrid>
                <a:gridCol w="141488">
                  <a:extLst>
                    <a:ext uri="{9D8B030D-6E8A-4147-A177-3AD203B41FA5}">
                      <a16:colId xmlns:a16="http://schemas.microsoft.com/office/drawing/2014/main" val="20000"/>
                    </a:ext>
                  </a:extLst>
                </a:gridCol>
                <a:gridCol w="135466">
                  <a:extLst>
                    <a:ext uri="{9D8B030D-6E8A-4147-A177-3AD203B41FA5}">
                      <a16:colId xmlns:a16="http://schemas.microsoft.com/office/drawing/2014/main" val="20001"/>
                    </a:ext>
                  </a:extLst>
                </a:gridCol>
                <a:gridCol w="347886">
                  <a:extLst>
                    <a:ext uri="{9D8B030D-6E8A-4147-A177-3AD203B41FA5}">
                      <a16:colId xmlns:a16="http://schemas.microsoft.com/office/drawing/2014/main" val="20002"/>
                    </a:ext>
                  </a:extLst>
                </a:gridCol>
              </a:tblGrid>
              <a:tr h="263270">
                <a:tc>
                  <a:txBody>
                    <a:bodyPr/>
                    <a:lstStyle/>
                    <a:p>
                      <a:r>
                        <a:rPr lang="en-US" dirty="0"/>
                        <a:t>1</a:t>
                      </a:r>
                    </a:p>
                  </a:txBody>
                  <a:tcPr marL="0" marR="0"/>
                </a:tc>
                <a:tc>
                  <a:txBody>
                    <a:bodyPr/>
                    <a:lstStyle/>
                    <a:p>
                      <a:r>
                        <a:rPr lang="en-US" dirty="0"/>
                        <a:t>2</a:t>
                      </a:r>
                    </a:p>
                  </a:txBody>
                  <a:tcPr marL="0" marR="0"/>
                </a:tc>
                <a:tc>
                  <a:txBody>
                    <a:bodyPr/>
                    <a:lstStyle/>
                    <a:p>
                      <a:r>
                        <a:rPr lang="en-US" dirty="0"/>
                        <a:t>3</a:t>
                      </a:r>
                    </a:p>
                  </a:txBody>
                  <a:tcPr marL="0" marR="0"/>
                </a:tc>
                <a:extLst>
                  <a:ext uri="{0D108BD9-81ED-4DB2-BD59-A6C34878D82A}">
                    <a16:rowId xmlns:a16="http://schemas.microsoft.com/office/drawing/2014/main" val="10000"/>
                  </a:ext>
                </a:extLst>
              </a:tr>
              <a:tr h="263270">
                <a:tc>
                  <a:txBody>
                    <a:bodyPr/>
                    <a:lstStyle/>
                    <a:p>
                      <a:endParaRPr lang="en-US" dirty="0"/>
                    </a:p>
                  </a:txBody>
                  <a:tcPr marL="0" marR="0"/>
                </a:tc>
                <a:tc>
                  <a:txBody>
                    <a:bodyPr/>
                    <a:lstStyle/>
                    <a:p>
                      <a:endParaRPr lang="en-US" dirty="0"/>
                    </a:p>
                  </a:txBody>
                  <a:tcPr marL="0" marR="0"/>
                </a:tc>
                <a:tc>
                  <a:txBody>
                    <a:bodyPr/>
                    <a:lstStyle/>
                    <a:p>
                      <a:r>
                        <a:rPr lang="en-US" dirty="0"/>
                        <a:t>2</a:t>
                      </a:r>
                    </a:p>
                  </a:txBody>
                  <a:tcPr marL="0" marR="0"/>
                </a:tc>
                <a:extLst>
                  <a:ext uri="{0D108BD9-81ED-4DB2-BD59-A6C34878D82A}">
                    <a16:rowId xmlns:a16="http://schemas.microsoft.com/office/drawing/2014/main" val="10001"/>
                  </a:ext>
                </a:extLst>
              </a:tr>
              <a:tr h="263270">
                <a:tc>
                  <a:txBody>
                    <a:bodyPr/>
                    <a:lstStyle/>
                    <a:p>
                      <a:r>
                        <a:rPr lang="en-US" dirty="0"/>
                        <a:t>9</a:t>
                      </a:r>
                    </a:p>
                  </a:txBody>
                  <a:tcPr marL="0" marR="0"/>
                </a:tc>
                <a:tc>
                  <a:txBody>
                    <a:bodyPr/>
                    <a:lstStyle/>
                    <a:p>
                      <a:r>
                        <a:rPr lang="en-US" dirty="0"/>
                        <a:t>9</a:t>
                      </a:r>
                    </a:p>
                  </a:txBody>
                  <a:tcPr marL="0" marR="0"/>
                </a:tc>
                <a:tc>
                  <a:txBody>
                    <a:bodyPr/>
                    <a:lstStyle/>
                    <a:p>
                      <a:r>
                        <a:rPr lang="en-US" dirty="0"/>
                        <a:t>9</a:t>
                      </a:r>
                    </a:p>
                  </a:txBody>
                  <a:tcPr marL="0" marR="0"/>
                </a:tc>
                <a:extLst>
                  <a:ext uri="{0D108BD9-81ED-4DB2-BD59-A6C34878D82A}">
                    <a16:rowId xmlns:a16="http://schemas.microsoft.com/office/drawing/2014/main" val="10002"/>
                  </a:ext>
                </a:extLst>
              </a:tr>
              <a:tr h="263270">
                <a:tc>
                  <a:txBody>
                    <a:bodyPr/>
                    <a:lstStyle/>
                    <a:p>
                      <a:r>
                        <a:rPr lang="en-US" dirty="0"/>
                        <a:t>6</a:t>
                      </a:r>
                    </a:p>
                  </a:txBody>
                  <a:tcPr marL="0" marR="0"/>
                </a:tc>
                <a:tc>
                  <a:txBody>
                    <a:bodyPr/>
                    <a:lstStyle/>
                    <a:p>
                      <a:r>
                        <a:rPr lang="en-US" dirty="0"/>
                        <a:t>0</a:t>
                      </a:r>
                    </a:p>
                  </a:txBody>
                  <a:tcPr marL="0" marR="0"/>
                </a:tc>
                <a:tc>
                  <a:txBody>
                    <a:bodyPr/>
                    <a:lstStyle/>
                    <a:p>
                      <a:r>
                        <a:rPr lang="en-US" dirty="0"/>
                        <a:t>9</a:t>
                      </a:r>
                    </a:p>
                  </a:txBody>
                  <a:tcPr marL="0" marR="0"/>
                </a:tc>
                <a:extLst>
                  <a:ext uri="{0D108BD9-81ED-4DB2-BD59-A6C34878D82A}">
                    <a16:rowId xmlns:a16="http://schemas.microsoft.com/office/drawing/2014/main" val="10003"/>
                  </a:ext>
                </a:extLst>
              </a:tr>
              <a:tr h="263270">
                <a:tc>
                  <a:txBody>
                    <a:bodyPr/>
                    <a:lstStyle/>
                    <a:p>
                      <a:r>
                        <a:rPr lang="en-US" dirty="0"/>
                        <a:t>1</a:t>
                      </a:r>
                    </a:p>
                  </a:txBody>
                  <a:tcPr marL="0" marR="0"/>
                </a:tc>
                <a:tc>
                  <a:txBody>
                    <a:bodyPr/>
                    <a:lstStyle/>
                    <a:p>
                      <a:r>
                        <a:rPr lang="en-US" dirty="0"/>
                        <a:t>1</a:t>
                      </a:r>
                    </a:p>
                  </a:txBody>
                  <a:tcPr marL="0" marR="0"/>
                </a:tc>
                <a:tc>
                  <a:txBody>
                    <a:bodyPr/>
                    <a:lstStyle/>
                    <a:p>
                      <a:r>
                        <a:rPr lang="en-US" dirty="0"/>
                        <a:t>1</a:t>
                      </a:r>
                    </a:p>
                  </a:txBody>
                  <a:tcPr marL="0" marR="0"/>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526C1F63-323E-7741-B140-1D8F0456855F}"/>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6"/>
            <a:ext cx="10515600" cy="894180"/>
          </a:xfrm>
        </p:spPr>
        <p:txBody>
          <a:bodyPr/>
          <a:lstStyle/>
          <a:p>
            <a:r>
              <a:rPr lang="en-US" dirty="0"/>
              <a:t>Radix Sort</a:t>
            </a:r>
          </a:p>
        </p:txBody>
      </p:sp>
      <p:graphicFrame>
        <p:nvGraphicFramePr>
          <p:cNvPr id="9" name="Table 8"/>
          <p:cNvGraphicFramePr>
            <a:graphicFrameLocks noGrp="1"/>
          </p:cNvGraphicFramePr>
          <p:nvPr/>
        </p:nvGraphicFramePr>
        <p:xfrm>
          <a:off x="1011004" y="1406565"/>
          <a:ext cx="726357" cy="1828800"/>
        </p:xfrm>
        <a:graphic>
          <a:graphicData uri="http://schemas.openxmlformats.org/drawingml/2006/table">
            <a:tbl>
              <a:tblPr firstRow="1" bandRow="1">
                <a:tableStyleId>{5940675A-B579-460E-94D1-54222C63F5DA}</a:tableStyleId>
              </a:tblPr>
              <a:tblGrid>
                <a:gridCol w="242119">
                  <a:extLst>
                    <a:ext uri="{9D8B030D-6E8A-4147-A177-3AD203B41FA5}">
                      <a16:colId xmlns:a16="http://schemas.microsoft.com/office/drawing/2014/main" val="20000"/>
                    </a:ext>
                  </a:extLst>
                </a:gridCol>
                <a:gridCol w="242119">
                  <a:extLst>
                    <a:ext uri="{9D8B030D-6E8A-4147-A177-3AD203B41FA5}">
                      <a16:colId xmlns:a16="http://schemas.microsoft.com/office/drawing/2014/main" val="20001"/>
                    </a:ext>
                  </a:extLst>
                </a:gridCol>
                <a:gridCol w="242119">
                  <a:extLst>
                    <a:ext uri="{9D8B030D-6E8A-4147-A177-3AD203B41FA5}">
                      <a16:colId xmlns:a16="http://schemas.microsoft.com/office/drawing/2014/main" val="20002"/>
                    </a:ext>
                  </a:extLst>
                </a:gridCol>
              </a:tblGrid>
              <a:tr h="364755">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tc>
                <a:tc>
                  <a:txBody>
                    <a:bodyPr/>
                    <a:lstStyle/>
                    <a:p>
                      <a:r>
                        <a:rPr lang="en-US" dirty="0"/>
                        <a:t>2</a:t>
                      </a:r>
                    </a:p>
                  </a:txBody>
                  <a:tcPr/>
                </a:tc>
                <a:extLst>
                  <a:ext uri="{0D108BD9-81ED-4DB2-BD59-A6C34878D82A}">
                    <a16:rowId xmlns:a16="http://schemas.microsoft.com/office/drawing/2014/main" val="10001"/>
                  </a:ext>
                </a:extLst>
              </a:tr>
              <a:tr h="263270">
                <a:tc>
                  <a:txBody>
                    <a:bodyPr/>
                    <a:lstStyle/>
                    <a:p>
                      <a:r>
                        <a:rPr lang="en-US" dirty="0"/>
                        <a:t>9</a:t>
                      </a:r>
                    </a:p>
                  </a:txBody>
                  <a:tcPr/>
                </a:tc>
                <a:tc>
                  <a:txBody>
                    <a:bodyPr/>
                    <a:lstStyle/>
                    <a:p>
                      <a:r>
                        <a:rPr lang="en-US" dirty="0"/>
                        <a:t>9</a:t>
                      </a:r>
                    </a:p>
                  </a:txBody>
                  <a:tcPr/>
                </a:tc>
                <a:tc>
                  <a:txBody>
                    <a:bodyPr/>
                    <a:lstStyle/>
                    <a:p>
                      <a:r>
                        <a:rPr lang="en-US" dirty="0"/>
                        <a:t>9</a:t>
                      </a:r>
                    </a:p>
                  </a:txBody>
                  <a:tcPr/>
                </a:tc>
                <a:extLst>
                  <a:ext uri="{0D108BD9-81ED-4DB2-BD59-A6C34878D82A}">
                    <a16:rowId xmlns:a16="http://schemas.microsoft.com/office/drawing/2014/main" val="10002"/>
                  </a:ext>
                </a:extLst>
              </a:tr>
              <a:tr h="263270">
                <a:tc>
                  <a:txBody>
                    <a:bodyPr/>
                    <a:lstStyle/>
                    <a:p>
                      <a:r>
                        <a:rPr lang="en-US" dirty="0"/>
                        <a:t>6</a:t>
                      </a:r>
                    </a:p>
                  </a:txBody>
                  <a:tcPr/>
                </a:tc>
                <a:tc>
                  <a:txBody>
                    <a:bodyPr/>
                    <a:lstStyle/>
                    <a:p>
                      <a:r>
                        <a:rPr lang="en-US" dirty="0"/>
                        <a:t>0</a:t>
                      </a:r>
                    </a:p>
                  </a:txBody>
                  <a:tcPr/>
                </a:tc>
                <a:tc>
                  <a:txBody>
                    <a:bodyPr/>
                    <a:lstStyle/>
                    <a:p>
                      <a:r>
                        <a:rPr lang="en-US" dirty="0"/>
                        <a:t>9</a:t>
                      </a:r>
                    </a:p>
                  </a:txBody>
                  <a:tcPr/>
                </a:tc>
                <a:extLst>
                  <a:ext uri="{0D108BD9-81ED-4DB2-BD59-A6C34878D82A}">
                    <a16:rowId xmlns:a16="http://schemas.microsoft.com/office/drawing/2014/main" val="10003"/>
                  </a:ext>
                </a:extLst>
              </a:tr>
              <a:tr h="263270">
                <a:tc>
                  <a:txBody>
                    <a:bodyPr/>
                    <a:lstStyle/>
                    <a:p>
                      <a:r>
                        <a:rPr lang="en-US" dirty="0"/>
                        <a:t>1</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4"/>
                  </a:ext>
                </a:extLst>
              </a:tr>
            </a:tbl>
          </a:graphicData>
        </a:graphic>
      </p:graphicFrame>
      <p:graphicFrame>
        <p:nvGraphicFramePr>
          <p:cNvPr id="17" name="Table 16"/>
          <p:cNvGraphicFramePr>
            <a:graphicFrameLocks noGrp="1"/>
          </p:cNvGraphicFramePr>
          <p:nvPr/>
        </p:nvGraphicFramePr>
        <p:xfrm>
          <a:off x="2086244" y="1411732"/>
          <a:ext cx="687435" cy="1828800"/>
        </p:xfrm>
        <a:graphic>
          <a:graphicData uri="http://schemas.openxmlformats.org/drawingml/2006/table">
            <a:tbl>
              <a:tblPr firstRow="1" bandRow="1">
                <a:tableStyleId>{5940675A-B579-460E-94D1-54222C63F5DA}</a:tableStyleId>
              </a:tblPr>
              <a:tblGrid>
                <a:gridCol w="229145">
                  <a:extLst>
                    <a:ext uri="{9D8B030D-6E8A-4147-A177-3AD203B41FA5}">
                      <a16:colId xmlns:a16="http://schemas.microsoft.com/office/drawing/2014/main" val="20000"/>
                    </a:ext>
                  </a:extLst>
                </a:gridCol>
                <a:gridCol w="229145">
                  <a:extLst>
                    <a:ext uri="{9D8B030D-6E8A-4147-A177-3AD203B41FA5}">
                      <a16:colId xmlns:a16="http://schemas.microsoft.com/office/drawing/2014/main" val="20001"/>
                    </a:ext>
                  </a:extLst>
                </a:gridCol>
                <a:gridCol w="229145">
                  <a:extLst>
                    <a:ext uri="{9D8B030D-6E8A-4147-A177-3AD203B41FA5}">
                      <a16:colId xmlns:a16="http://schemas.microsoft.com/office/drawing/2014/main" val="20002"/>
                    </a:ext>
                  </a:extLst>
                </a:gridCol>
              </a:tblGrid>
              <a:tr h="364755">
                <a:tc>
                  <a:txBody>
                    <a:bodyPr/>
                    <a:lstStyle/>
                    <a:p>
                      <a:r>
                        <a:rPr lang="en-US" dirty="0"/>
                        <a:t>1</a:t>
                      </a:r>
                    </a:p>
                  </a:txBody>
                  <a:tcPr/>
                </a:tc>
                <a:tc>
                  <a:txBody>
                    <a:bodyPr/>
                    <a:lstStyle/>
                    <a:p>
                      <a:r>
                        <a:rPr lang="en-US" dirty="0"/>
                        <a:t>1</a:t>
                      </a:r>
                    </a:p>
                  </a:txBody>
                  <a:tcPr/>
                </a:tc>
                <a:tc>
                  <a:txBody>
                    <a:bodyPr/>
                    <a:lstStyle/>
                    <a:p>
                      <a:r>
                        <a:rPr lang="en-US" dirty="0"/>
                        <a:t>1</a:t>
                      </a:r>
                    </a:p>
                  </a:txBody>
                  <a:tcPr>
                    <a:solidFill>
                      <a:srgbClr val="C00000"/>
                    </a:solidFill>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tc>
                <a:tc>
                  <a:txBody>
                    <a:bodyPr/>
                    <a:lstStyle/>
                    <a:p>
                      <a:r>
                        <a:rPr lang="en-US" dirty="0"/>
                        <a:t>2</a:t>
                      </a:r>
                    </a:p>
                  </a:txBody>
                  <a:tcPr>
                    <a:solidFill>
                      <a:srgbClr val="C00000"/>
                    </a:solidFill>
                  </a:tcPr>
                </a:tc>
                <a:extLst>
                  <a:ext uri="{0D108BD9-81ED-4DB2-BD59-A6C34878D82A}">
                    <a16:rowId xmlns:a16="http://schemas.microsoft.com/office/drawing/2014/main" val="10001"/>
                  </a:ext>
                </a:extLst>
              </a:tr>
              <a:tr h="263270">
                <a:tc>
                  <a:txBody>
                    <a:bodyPr/>
                    <a:lstStyle/>
                    <a:p>
                      <a:r>
                        <a:rPr lang="en-US" dirty="0"/>
                        <a:t>1</a:t>
                      </a:r>
                    </a:p>
                  </a:txBody>
                  <a:tcPr/>
                </a:tc>
                <a:tc>
                  <a:txBody>
                    <a:bodyPr/>
                    <a:lstStyle/>
                    <a:p>
                      <a:r>
                        <a:rPr lang="en-US" dirty="0"/>
                        <a:t>2</a:t>
                      </a:r>
                    </a:p>
                  </a:txBody>
                  <a:tcPr/>
                </a:tc>
                <a:tc>
                  <a:txBody>
                    <a:bodyPr/>
                    <a:lstStyle/>
                    <a:p>
                      <a:r>
                        <a:rPr lang="en-US" dirty="0"/>
                        <a:t>3</a:t>
                      </a:r>
                    </a:p>
                  </a:txBody>
                  <a:tcPr>
                    <a:solidFill>
                      <a:srgbClr val="C00000"/>
                    </a:solidFill>
                  </a:tcPr>
                </a:tc>
                <a:extLst>
                  <a:ext uri="{0D108BD9-81ED-4DB2-BD59-A6C34878D82A}">
                    <a16:rowId xmlns:a16="http://schemas.microsoft.com/office/drawing/2014/main" val="10002"/>
                  </a:ext>
                </a:extLst>
              </a:tr>
              <a:tr h="263270">
                <a:tc>
                  <a:txBody>
                    <a:bodyPr/>
                    <a:lstStyle/>
                    <a:p>
                      <a:r>
                        <a:rPr lang="en-US" dirty="0"/>
                        <a:t>9</a:t>
                      </a:r>
                    </a:p>
                  </a:txBody>
                  <a:tcPr/>
                </a:tc>
                <a:tc>
                  <a:txBody>
                    <a:bodyPr/>
                    <a:lstStyle/>
                    <a:p>
                      <a:r>
                        <a:rPr lang="en-US" dirty="0"/>
                        <a:t>9</a:t>
                      </a:r>
                    </a:p>
                  </a:txBody>
                  <a:tcPr/>
                </a:tc>
                <a:tc>
                  <a:txBody>
                    <a:bodyPr/>
                    <a:lstStyle/>
                    <a:p>
                      <a:r>
                        <a:rPr lang="en-US" dirty="0"/>
                        <a:t>9</a:t>
                      </a:r>
                    </a:p>
                  </a:txBody>
                  <a:tcPr>
                    <a:solidFill>
                      <a:srgbClr val="C00000"/>
                    </a:solidFill>
                  </a:tcPr>
                </a:tc>
                <a:extLst>
                  <a:ext uri="{0D108BD9-81ED-4DB2-BD59-A6C34878D82A}">
                    <a16:rowId xmlns:a16="http://schemas.microsoft.com/office/drawing/2014/main" val="10003"/>
                  </a:ext>
                </a:extLst>
              </a:tr>
              <a:tr h="263270">
                <a:tc>
                  <a:txBody>
                    <a:bodyPr/>
                    <a:lstStyle/>
                    <a:p>
                      <a:r>
                        <a:rPr lang="en-US" dirty="0"/>
                        <a:t>6</a:t>
                      </a:r>
                    </a:p>
                  </a:txBody>
                  <a:tcPr/>
                </a:tc>
                <a:tc>
                  <a:txBody>
                    <a:bodyPr/>
                    <a:lstStyle/>
                    <a:p>
                      <a:r>
                        <a:rPr lang="en-US" dirty="0"/>
                        <a:t>0</a:t>
                      </a:r>
                    </a:p>
                  </a:txBody>
                  <a:tcPr/>
                </a:tc>
                <a:tc>
                  <a:txBody>
                    <a:bodyPr/>
                    <a:lstStyle/>
                    <a:p>
                      <a:r>
                        <a:rPr lang="en-US" dirty="0"/>
                        <a:t>9</a:t>
                      </a:r>
                    </a:p>
                  </a:txBody>
                  <a:tcPr>
                    <a:solidFill>
                      <a:srgbClr val="C00000"/>
                    </a:solidFill>
                  </a:tcPr>
                </a:tc>
                <a:extLst>
                  <a:ext uri="{0D108BD9-81ED-4DB2-BD59-A6C34878D82A}">
                    <a16:rowId xmlns:a16="http://schemas.microsoft.com/office/drawing/2014/main" val="10004"/>
                  </a:ext>
                </a:extLst>
              </a:tr>
            </a:tbl>
          </a:graphicData>
        </a:graphic>
      </p:graphicFrame>
      <p:graphicFrame>
        <p:nvGraphicFramePr>
          <p:cNvPr id="18" name="Table 17"/>
          <p:cNvGraphicFramePr>
            <a:graphicFrameLocks noGrp="1"/>
          </p:cNvGraphicFramePr>
          <p:nvPr/>
        </p:nvGraphicFramePr>
        <p:xfrm>
          <a:off x="3111198" y="1409150"/>
          <a:ext cx="719121" cy="1828800"/>
        </p:xfrm>
        <a:graphic>
          <a:graphicData uri="http://schemas.openxmlformats.org/drawingml/2006/table">
            <a:tbl>
              <a:tblPr firstRow="1" bandRow="1">
                <a:tableStyleId>{5940675A-B579-460E-94D1-54222C63F5DA}</a:tableStyleId>
              </a:tblPr>
              <a:tblGrid>
                <a:gridCol w="239707">
                  <a:extLst>
                    <a:ext uri="{9D8B030D-6E8A-4147-A177-3AD203B41FA5}">
                      <a16:colId xmlns:a16="http://schemas.microsoft.com/office/drawing/2014/main" val="20000"/>
                    </a:ext>
                  </a:extLst>
                </a:gridCol>
                <a:gridCol w="239707">
                  <a:extLst>
                    <a:ext uri="{9D8B030D-6E8A-4147-A177-3AD203B41FA5}">
                      <a16:colId xmlns:a16="http://schemas.microsoft.com/office/drawing/2014/main" val="20001"/>
                    </a:ext>
                  </a:extLst>
                </a:gridCol>
                <a:gridCol w="239707">
                  <a:extLst>
                    <a:ext uri="{9D8B030D-6E8A-4147-A177-3AD203B41FA5}">
                      <a16:colId xmlns:a16="http://schemas.microsoft.com/office/drawing/2014/main" val="20002"/>
                    </a:ext>
                  </a:extLst>
                </a:gridCol>
              </a:tblGrid>
              <a:tr h="364755">
                <a:tc>
                  <a:txBody>
                    <a:bodyPr/>
                    <a:lstStyle/>
                    <a:p>
                      <a:r>
                        <a:rPr lang="en-US" dirty="0"/>
                        <a:t>6</a:t>
                      </a:r>
                    </a:p>
                  </a:txBody>
                  <a:tcPr/>
                </a:tc>
                <a:tc>
                  <a:txBody>
                    <a:bodyPr/>
                    <a:lstStyle/>
                    <a:p>
                      <a:r>
                        <a:rPr lang="en-US" dirty="0"/>
                        <a:t>0</a:t>
                      </a:r>
                    </a:p>
                  </a:txBody>
                  <a:tcPr>
                    <a:solidFill>
                      <a:srgbClr val="C00000"/>
                    </a:solidFill>
                  </a:tcPr>
                </a:tc>
                <a:tc>
                  <a:txBody>
                    <a:bodyPr/>
                    <a:lstStyle/>
                    <a:p>
                      <a:r>
                        <a:rPr lang="en-US" dirty="0"/>
                        <a:t>9</a:t>
                      </a:r>
                    </a:p>
                  </a:txBody>
                  <a:tcPr>
                    <a:noFill/>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solidFill>
                      <a:srgbClr val="C00000"/>
                    </a:solidFill>
                  </a:tcPr>
                </a:tc>
                <a:tc>
                  <a:txBody>
                    <a:bodyPr/>
                    <a:lstStyle/>
                    <a:p>
                      <a:r>
                        <a:rPr lang="en-US" dirty="0"/>
                        <a:t>2</a:t>
                      </a:r>
                    </a:p>
                  </a:txBody>
                  <a:tcPr>
                    <a:noFill/>
                  </a:tcPr>
                </a:tc>
                <a:extLst>
                  <a:ext uri="{0D108BD9-81ED-4DB2-BD59-A6C34878D82A}">
                    <a16:rowId xmlns:a16="http://schemas.microsoft.com/office/drawing/2014/main" val="10001"/>
                  </a:ext>
                </a:extLst>
              </a:tr>
              <a:tr h="263270">
                <a:tc>
                  <a:txBody>
                    <a:bodyPr/>
                    <a:lstStyle/>
                    <a:p>
                      <a:r>
                        <a:rPr lang="en-US" dirty="0"/>
                        <a:t>1</a:t>
                      </a:r>
                    </a:p>
                  </a:txBody>
                  <a:tcPr/>
                </a:tc>
                <a:tc>
                  <a:txBody>
                    <a:bodyPr/>
                    <a:lstStyle/>
                    <a:p>
                      <a:r>
                        <a:rPr lang="en-US" dirty="0"/>
                        <a:t>1</a:t>
                      </a:r>
                    </a:p>
                  </a:txBody>
                  <a:tcPr>
                    <a:solidFill>
                      <a:srgbClr val="C00000"/>
                    </a:solidFill>
                  </a:tcPr>
                </a:tc>
                <a:tc>
                  <a:txBody>
                    <a:bodyPr/>
                    <a:lstStyle/>
                    <a:p>
                      <a:r>
                        <a:rPr lang="en-US" dirty="0"/>
                        <a:t>1</a:t>
                      </a:r>
                    </a:p>
                  </a:txBody>
                  <a:tcPr>
                    <a:noFill/>
                  </a:tcPr>
                </a:tc>
                <a:extLst>
                  <a:ext uri="{0D108BD9-81ED-4DB2-BD59-A6C34878D82A}">
                    <a16:rowId xmlns:a16="http://schemas.microsoft.com/office/drawing/2014/main" val="10002"/>
                  </a:ext>
                </a:extLst>
              </a:tr>
              <a:tr h="263270">
                <a:tc>
                  <a:txBody>
                    <a:bodyPr/>
                    <a:lstStyle/>
                    <a:p>
                      <a:r>
                        <a:rPr lang="en-US" dirty="0"/>
                        <a:t>1</a:t>
                      </a:r>
                    </a:p>
                  </a:txBody>
                  <a:tcPr/>
                </a:tc>
                <a:tc>
                  <a:txBody>
                    <a:bodyPr/>
                    <a:lstStyle/>
                    <a:p>
                      <a:r>
                        <a:rPr lang="en-US" dirty="0"/>
                        <a:t>2</a:t>
                      </a:r>
                    </a:p>
                  </a:txBody>
                  <a:tcPr>
                    <a:solidFill>
                      <a:srgbClr val="C00000"/>
                    </a:solidFill>
                  </a:tcPr>
                </a:tc>
                <a:tc>
                  <a:txBody>
                    <a:bodyPr/>
                    <a:lstStyle/>
                    <a:p>
                      <a:r>
                        <a:rPr lang="en-US" dirty="0"/>
                        <a:t>3</a:t>
                      </a:r>
                    </a:p>
                  </a:txBody>
                  <a:tcPr>
                    <a:noFill/>
                  </a:tcPr>
                </a:tc>
                <a:extLst>
                  <a:ext uri="{0D108BD9-81ED-4DB2-BD59-A6C34878D82A}">
                    <a16:rowId xmlns:a16="http://schemas.microsoft.com/office/drawing/2014/main" val="10003"/>
                  </a:ext>
                </a:extLst>
              </a:tr>
              <a:tr h="263270">
                <a:tc>
                  <a:txBody>
                    <a:bodyPr/>
                    <a:lstStyle/>
                    <a:p>
                      <a:r>
                        <a:rPr lang="en-US" dirty="0"/>
                        <a:t>9</a:t>
                      </a:r>
                    </a:p>
                  </a:txBody>
                  <a:tcPr/>
                </a:tc>
                <a:tc>
                  <a:txBody>
                    <a:bodyPr/>
                    <a:lstStyle/>
                    <a:p>
                      <a:r>
                        <a:rPr lang="en-US" dirty="0"/>
                        <a:t>9</a:t>
                      </a:r>
                    </a:p>
                  </a:txBody>
                  <a:tcPr>
                    <a:solidFill>
                      <a:srgbClr val="C00000"/>
                    </a:solidFill>
                  </a:tcPr>
                </a:tc>
                <a:tc>
                  <a:txBody>
                    <a:bodyPr/>
                    <a:lstStyle/>
                    <a:p>
                      <a:r>
                        <a:rPr lang="en-US" dirty="0"/>
                        <a:t>9</a:t>
                      </a:r>
                    </a:p>
                  </a:txBody>
                  <a:tcPr>
                    <a:noFill/>
                  </a:tcPr>
                </a:tc>
                <a:extLst>
                  <a:ext uri="{0D108BD9-81ED-4DB2-BD59-A6C34878D82A}">
                    <a16:rowId xmlns:a16="http://schemas.microsoft.com/office/drawing/2014/main" val="10004"/>
                  </a:ext>
                </a:extLst>
              </a:tr>
            </a:tbl>
          </a:graphicData>
        </a:graphic>
      </p:graphicFrame>
      <p:cxnSp>
        <p:nvCxnSpPr>
          <p:cNvPr id="20" name="Straight Arrow Connector 19"/>
          <p:cNvCxnSpPr/>
          <p:nvPr/>
        </p:nvCxnSpPr>
        <p:spPr>
          <a:xfrm>
            <a:off x="176530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1178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2792400713"/>
              </p:ext>
            </p:extLst>
          </p:nvPr>
        </p:nvGraphicFramePr>
        <p:xfrm>
          <a:off x="222579" y="1406766"/>
          <a:ext cx="624840" cy="1828800"/>
        </p:xfrm>
        <a:graphic>
          <a:graphicData uri="http://schemas.openxmlformats.org/drawingml/2006/table">
            <a:tbl>
              <a:tblPr firstRow="1" bandRow="1">
                <a:tableStyleId>{2D5ABB26-0587-4C30-8999-92F81FD0307C}</a:tableStyleId>
              </a:tblPr>
              <a:tblGrid>
                <a:gridCol w="141488">
                  <a:extLst>
                    <a:ext uri="{9D8B030D-6E8A-4147-A177-3AD203B41FA5}">
                      <a16:colId xmlns:a16="http://schemas.microsoft.com/office/drawing/2014/main" val="20000"/>
                    </a:ext>
                  </a:extLst>
                </a:gridCol>
                <a:gridCol w="135466">
                  <a:extLst>
                    <a:ext uri="{9D8B030D-6E8A-4147-A177-3AD203B41FA5}">
                      <a16:colId xmlns:a16="http://schemas.microsoft.com/office/drawing/2014/main" val="20001"/>
                    </a:ext>
                  </a:extLst>
                </a:gridCol>
                <a:gridCol w="347886">
                  <a:extLst>
                    <a:ext uri="{9D8B030D-6E8A-4147-A177-3AD203B41FA5}">
                      <a16:colId xmlns:a16="http://schemas.microsoft.com/office/drawing/2014/main" val="20002"/>
                    </a:ext>
                  </a:extLst>
                </a:gridCol>
              </a:tblGrid>
              <a:tr h="263270">
                <a:tc>
                  <a:txBody>
                    <a:bodyPr/>
                    <a:lstStyle/>
                    <a:p>
                      <a:r>
                        <a:rPr lang="en-US" dirty="0"/>
                        <a:t>1</a:t>
                      </a:r>
                    </a:p>
                  </a:txBody>
                  <a:tcPr marL="0" marR="0"/>
                </a:tc>
                <a:tc>
                  <a:txBody>
                    <a:bodyPr/>
                    <a:lstStyle/>
                    <a:p>
                      <a:r>
                        <a:rPr lang="en-US" dirty="0"/>
                        <a:t>2</a:t>
                      </a:r>
                    </a:p>
                  </a:txBody>
                  <a:tcPr marL="0" marR="0"/>
                </a:tc>
                <a:tc>
                  <a:txBody>
                    <a:bodyPr/>
                    <a:lstStyle/>
                    <a:p>
                      <a:r>
                        <a:rPr lang="en-US" dirty="0"/>
                        <a:t>3</a:t>
                      </a:r>
                    </a:p>
                  </a:txBody>
                  <a:tcPr marL="0" marR="0"/>
                </a:tc>
                <a:extLst>
                  <a:ext uri="{0D108BD9-81ED-4DB2-BD59-A6C34878D82A}">
                    <a16:rowId xmlns:a16="http://schemas.microsoft.com/office/drawing/2014/main" val="10000"/>
                  </a:ext>
                </a:extLst>
              </a:tr>
              <a:tr h="263270">
                <a:tc>
                  <a:txBody>
                    <a:bodyPr/>
                    <a:lstStyle/>
                    <a:p>
                      <a:endParaRPr lang="en-US" dirty="0"/>
                    </a:p>
                  </a:txBody>
                  <a:tcPr marL="0" marR="0"/>
                </a:tc>
                <a:tc>
                  <a:txBody>
                    <a:bodyPr/>
                    <a:lstStyle/>
                    <a:p>
                      <a:endParaRPr lang="en-US" dirty="0"/>
                    </a:p>
                  </a:txBody>
                  <a:tcPr marL="0" marR="0"/>
                </a:tc>
                <a:tc>
                  <a:txBody>
                    <a:bodyPr/>
                    <a:lstStyle/>
                    <a:p>
                      <a:r>
                        <a:rPr lang="en-US" dirty="0"/>
                        <a:t>2</a:t>
                      </a:r>
                    </a:p>
                  </a:txBody>
                  <a:tcPr marL="0" marR="0"/>
                </a:tc>
                <a:extLst>
                  <a:ext uri="{0D108BD9-81ED-4DB2-BD59-A6C34878D82A}">
                    <a16:rowId xmlns:a16="http://schemas.microsoft.com/office/drawing/2014/main" val="10001"/>
                  </a:ext>
                </a:extLst>
              </a:tr>
              <a:tr h="263270">
                <a:tc>
                  <a:txBody>
                    <a:bodyPr/>
                    <a:lstStyle/>
                    <a:p>
                      <a:r>
                        <a:rPr lang="en-US" dirty="0"/>
                        <a:t>9</a:t>
                      </a:r>
                    </a:p>
                  </a:txBody>
                  <a:tcPr marL="0" marR="0"/>
                </a:tc>
                <a:tc>
                  <a:txBody>
                    <a:bodyPr/>
                    <a:lstStyle/>
                    <a:p>
                      <a:r>
                        <a:rPr lang="en-US" dirty="0"/>
                        <a:t>9</a:t>
                      </a:r>
                    </a:p>
                  </a:txBody>
                  <a:tcPr marL="0" marR="0"/>
                </a:tc>
                <a:tc>
                  <a:txBody>
                    <a:bodyPr/>
                    <a:lstStyle/>
                    <a:p>
                      <a:r>
                        <a:rPr lang="en-US" dirty="0"/>
                        <a:t>9</a:t>
                      </a:r>
                    </a:p>
                  </a:txBody>
                  <a:tcPr marL="0" marR="0"/>
                </a:tc>
                <a:extLst>
                  <a:ext uri="{0D108BD9-81ED-4DB2-BD59-A6C34878D82A}">
                    <a16:rowId xmlns:a16="http://schemas.microsoft.com/office/drawing/2014/main" val="10002"/>
                  </a:ext>
                </a:extLst>
              </a:tr>
              <a:tr h="263270">
                <a:tc>
                  <a:txBody>
                    <a:bodyPr/>
                    <a:lstStyle/>
                    <a:p>
                      <a:r>
                        <a:rPr lang="en-US" dirty="0"/>
                        <a:t>6</a:t>
                      </a:r>
                    </a:p>
                  </a:txBody>
                  <a:tcPr marL="0" marR="0"/>
                </a:tc>
                <a:tc>
                  <a:txBody>
                    <a:bodyPr/>
                    <a:lstStyle/>
                    <a:p>
                      <a:r>
                        <a:rPr lang="en-US" dirty="0"/>
                        <a:t>0</a:t>
                      </a:r>
                    </a:p>
                  </a:txBody>
                  <a:tcPr marL="0" marR="0"/>
                </a:tc>
                <a:tc>
                  <a:txBody>
                    <a:bodyPr/>
                    <a:lstStyle/>
                    <a:p>
                      <a:r>
                        <a:rPr lang="en-US" dirty="0"/>
                        <a:t>9</a:t>
                      </a:r>
                    </a:p>
                  </a:txBody>
                  <a:tcPr marL="0" marR="0"/>
                </a:tc>
                <a:extLst>
                  <a:ext uri="{0D108BD9-81ED-4DB2-BD59-A6C34878D82A}">
                    <a16:rowId xmlns:a16="http://schemas.microsoft.com/office/drawing/2014/main" val="10003"/>
                  </a:ext>
                </a:extLst>
              </a:tr>
              <a:tr h="263270">
                <a:tc>
                  <a:txBody>
                    <a:bodyPr/>
                    <a:lstStyle/>
                    <a:p>
                      <a:r>
                        <a:rPr lang="en-US" dirty="0"/>
                        <a:t>1</a:t>
                      </a:r>
                    </a:p>
                  </a:txBody>
                  <a:tcPr marL="0" marR="0"/>
                </a:tc>
                <a:tc>
                  <a:txBody>
                    <a:bodyPr/>
                    <a:lstStyle/>
                    <a:p>
                      <a:r>
                        <a:rPr lang="en-US" dirty="0"/>
                        <a:t>1</a:t>
                      </a:r>
                    </a:p>
                  </a:txBody>
                  <a:tcPr marL="0" marR="0"/>
                </a:tc>
                <a:tc>
                  <a:txBody>
                    <a:bodyPr/>
                    <a:lstStyle/>
                    <a:p>
                      <a:r>
                        <a:rPr lang="en-US" dirty="0"/>
                        <a:t>1</a:t>
                      </a:r>
                    </a:p>
                  </a:txBody>
                  <a:tcPr marL="0" marR="0"/>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DF07BB36-BD94-E947-894E-89997FF5875B}"/>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6"/>
            <a:ext cx="10515600" cy="894180"/>
          </a:xfrm>
        </p:spPr>
        <p:txBody>
          <a:bodyPr/>
          <a:lstStyle/>
          <a:p>
            <a:r>
              <a:rPr lang="en-US" dirty="0"/>
              <a:t>Radix Sort</a:t>
            </a:r>
          </a:p>
        </p:txBody>
      </p:sp>
      <p:graphicFrame>
        <p:nvGraphicFramePr>
          <p:cNvPr id="18" name="Table 17"/>
          <p:cNvGraphicFramePr>
            <a:graphicFrameLocks noGrp="1"/>
          </p:cNvGraphicFramePr>
          <p:nvPr/>
        </p:nvGraphicFramePr>
        <p:xfrm>
          <a:off x="1011004" y="1406565"/>
          <a:ext cx="726357" cy="1828800"/>
        </p:xfrm>
        <a:graphic>
          <a:graphicData uri="http://schemas.openxmlformats.org/drawingml/2006/table">
            <a:tbl>
              <a:tblPr firstRow="1" bandRow="1">
                <a:tableStyleId>{5940675A-B579-460E-94D1-54222C63F5DA}</a:tableStyleId>
              </a:tblPr>
              <a:tblGrid>
                <a:gridCol w="242119">
                  <a:extLst>
                    <a:ext uri="{9D8B030D-6E8A-4147-A177-3AD203B41FA5}">
                      <a16:colId xmlns:a16="http://schemas.microsoft.com/office/drawing/2014/main" val="20000"/>
                    </a:ext>
                  </a:extLst>
                </a:gridCol>
                <a:gridCol w="242119">
                  <a:extLst>
                    <a:ext uri="{9D8B030D-6E8A-4147-A177-3AD203B41FA5}">
                      <a16:colId xmlns:a16="http://schemas.microsoft.com/office/drawing/2014/main" val="20001"/>
                    </a:ext>
                  </a:extLst>
                </a:gridCol>
                <a:gridCol w="242119">
                  <a:extLst>
                    <a:ext uri="{9D8B030D-6E8A-4147-A177-3AD203B41FA5}">
                      <a16:colId xmlns:a16="http://schemas.microsoft.com/office/drawing/2014/main" val="20002"/>
                    </a:ext>
                  </a:extLst>
                </a:gridCol>
              </a:tblGrid>
              <a:tr h="364755">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tc>
                <a:tc>
                  <a:txBody>
                    <a:bodyPr/>
                    <a:lstStyle/>
                    <a:p>
                      <a:r>
                        <a:rPr lang="en-US" dirty="0"/>
                        <a:t>2</a:t>
                      </a:r>
                    </a:p>
                  </a:txBody>
                  <a:tcPr/>
                </a:tc>
                <a:extLst>
                  <a:ext uri="{0D108BD9-81ED-4DB2-BD59-A6C34878D82A}">
                    <a16:rowId xmlns:a16="http://schemas.microsoft.com/office/drawing/2014/main" val="10001"/>
                  </a:ext>
                </a:extLst>
              </a:tr>
              <a:tr h="263270">
                <a:tc>
                  <a:txBody>
                    <a:bodyPr/>
                    <a:lstStyle/>
                    <a:p>
                      <a:r>
                        <a:rPr lang="en-US" dirty="0"/>
                        <a:t>9</a:t>
                      </a:r>
                    </a:p>
                  </a:txBody>
                  <a:tcPr/>
                </a:tc>
                <a:tc>
                  <a:txBody>
                    <a:bodyPr/>
                    <a:lstStyle/>
                    <a:p>
                      <a:r>
                        <a:rPr lang="en-US" dirty="0"/>
                        <a:t>9</a:t>
                      </a:r>
                    </a:p>
                  </a:txBody>
                  <a:tcPr/>
                </a:tc>
                <a:tc>
                  <a:txBody>
                    <a:bodyPr/>
                    <a:lstStyle/>
                    <a:p>
                      <a:r>
                        <a:rPr lang="en-US" dirty="0"/>
                        <a:t>9</a:t>
                      </a:r>
                    </a:p>
                  </a:txBody>
                  <a:tcPr/>
                </a:tc>
                <a:extLst>
                  <a:ext uri="{0D108BD9-81ED-4DB2-BD59-A6C34878D82A}">
                    <a16:rowId xmlns:a16="http://schemas.microsoft.com/office/drawing/2014/main" val="10002"/>
                  </a:ext>
                </a:extLst>
              </a:tr>
              <a:tr h="263270">
                <a:tc>
                  <a:txBody>
                    <a:bodyPr/>
                    <a:lstStyle/>
                    <a:p>
                      <a:r>
                        <a:rPr lang="en-US" dirty="0"/>
                        <a:t>6</a:t>
                      </a:r>
                    </a:p>
                  </a:txBody>
                  <a:tcPr/>
                </a:tc>
                <a:tc>
                  <a:txBody>
                    <a:bodyPr/>
                    <a:lstStyle/>
                    <a:p>
                      <a:r>
                        <a:rPr lang="en-US" dirty="0"/>
                        <a:t>0</a:t>
                      </a:r>
                    </a:p>
                  </a:txBody>
                  <a:tcPr/>
                </a:tc>
                <a:tc>
                  <a:txBody>
                    <a:bodyPr/>
                    <a:lstStyle/>
                    <a:p>
                      <a:r>
                        <a:rPr lang="en-US" dirty="0"/>
                        <a:t>9</a:t>
                      </a:r>
                    </a:p>
                  </a:txBody>
                  <a:tcPr/>
                </a:tc>
                <a:extLst>
                  <a:ext uri="{0D108BD9-81ED-4DB2-BD59-A6C34878D82A}">
                    <a16:rowId xmlns:a16="http://schemas.microsoft.com/office/drawing/2014/main" val="10003"/>
                  </a:ext>
                </a:extLst>
              </a:tr>
              <a:tr h="263270">
                <a:tc>
                  <a:txBody>
                    <a:bodyPr/>
                    <a:lstStyle/>
                    <a:p>
                      <a:r>
                        <a:rPr lang="en-US" dirty="0"/>
                        <a:t>1</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4"/>
                  </a:ext>
                </a:extLst>
              </a:tr>
            </a:tbl>
          </a:graphicData>
        </a:graphic>
      </p:graphicFrame>
      <p:graphicFrame>
        <p:nvGraphicFramePr>
          <p:cNvPr id="20" name="Table 19"/>
          <p:cNvGraphicFramePr>
            <a:graphicFrameLocks noGrp="1"/>
          </p:cNvGraphicFramePr>
          <p:nvPr/>
        </p:nvGraphicFramePr>
        <p:xfrm>
          <a:off x="2086244" y="1411732"/>
          <a:ext cx="687435" cy="1828800"/>
        </p:xfrm>
        <a:graphic>
          <a:graphicData uri="http://schemas.openxmlformats.org/drawingml/2006/table">
            <a:tbl>
              <a:tblPr firstRow="1" bandRow="1">
                <a:tableStyleId>{5940675A-B579-460E-94D1-54222C63F5DA}</a:tableStyleId>
              </a:tblPr>
              <a:tblGrid>
                <a:gridCol w="229145">
                  <a:extLst>
                    <a:ext uri="{9D8B030D-6E8A-4147-A177-3AD203B41FA5}">
                      <a16:colId xmlns:a16="http://schemas.microsoft.com/office/drawing/2014/main" val="20000"/>
                    </a:ext>
                  </a:extLst>
                </a:gridCol>
                <a:gridCol w="229145">
                  <a:extLst>
                    <a:ext uri="{9D8B030D-6E8A-4147-A177-3AD203B41FA5}">
                      <a16:colId xmlns:a16="http://schemas.microsoft.com/office/drawing/2014/main" val="20001"/>
                    </a:ext>
                  </a:extLst>
                </a:gridCol>
                <a:gridCol w="229145">
                  <a:extLst>
                    <a:ext uri="{9D8B030D-6E8A-4147-A177-3AD203B41FA5}">
                      <a16:colId xmlns:a16="http://schemas.microsoft.com/office/drawing/2014/main" val="20002"/>
                    </a:ext>
                  </a:extLst>
                </a:gridCol>
              </a:tblGrid>
              <a:tr h="364755">
                <a:tc>
                  <a:txBody>
                    <a:bodyPr/>
                    <a:lstStyle/>
                    <a:p>
                      <a:r>
                        <a:rPr lang="en-US" dirty="0"/>
                        <a:t>1</a:t>
                      </a:r>
                    </a:p>
                  </a:txBody>
                  <a:tcPr/>
                </a:tc>
                <a:tc>
                  <a:txBody>
                    <a:bodyPr/>
                    <a:lstStyle/>
                    <a:p>
                      <a:r>
                        <a:rPr lang="en-US" dirty="0"/>
                        <a:t>1</a:t>
                      </a:r>
                    </a:p>
                  </a:txBody>
                  <a:tcPr/>
                </a:tc>
                <a:tc>
                  <a:txBody>
                    <a:bodyPr/>
                    <a:lstStyle/>
                    <a:p>
                      <a:r>
                        <a:rPr lang="en-US" dirty="0"/>
                        <a:t>1</a:t>
                      </a:r>
                    </a:p>
                  </a:txBody>
                  <a:tcPr>
                    <a:solidFill>
                      <a:srgbClr val="C00000"/>
                    </a:solidFill>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tc>
                <a:tc>
                  <a:txBody>
                    <a:bodyPr/>
                    <a:lstStyle/>
                    <a:p>
                      <a:r>
                        <a:rPr lang="en-US" dirty="0"/>
                        <a:t>2</a:t>
                      </a:r>
                    </a:p>
                  </a:txBody>
                  <a:tcPr>
                    <a:solidFill>
                      <a:srgbClr val="C00000"/>
                    </a:solidFill>
                  </a:tcPr>
                </a:tc>
                <a:extLst>
                  <a:ext uri="{0D108BD9-81ED-4DB2-BD59-A6C34878D82A}">
                    <a16:rowId xmlns:a16="http://schemas.microsoft.com/office/drawing/2014/main" val="10001"/>
                  </a:ext>
                </a:extLst>
              </a:tr>
              <a:tr h="263270">
                <a:tc>
                  <a:txBody>
                    <a:bodyPr/>
                    <a:lstStyle/>
                    <a:p>
                      <a:r>
                        <a:rPr lang="en-US" dirty="0"/>
                        <a:t>1</a:t>
                      </a:r>
                    </a:p>
                  </a:txBody>
                  <a:tcPr/>
                </a:tc>
                <a:tc>
                  <a:txBody>
                    <a:bodyPr/>
                    <a:lstStyle/>
                    <a:p>
                      <a:r>
                        <a:rPr lang="en-US" dirty="0"/>
                        <a:t>2</a:t>
                      </a:r>
                    </a:p>
                  </a:txBody>
                  <a:tcPr/>
                </a:tc>
                <a:tc>
                  <a:txBody>
                    <a:bodyPr/>
                    <a:lstStyle/>
                    <a:p>
                      <a:r>
                        <a:rPr lang="en-US" dirty="0"/>
                        <a:t>3</a:t>
                      </a:r>
                    </a:p>
                  </a:txBody>
                  <a:tcPr>
                    <a:solidFill>
                      <a:srgbClr val="C00000"/>
                    </a:solidFill>
                  </a:tcPr>
                </a:tc>
                <a:extLst>
                  <a:ext uri="{0D108BD9-81ED-4DB2-BD59-A6C34878D82A}">
                    <a16:rowId xmlns:a16="http://schemas.microsoft.com/office/drawing/2014/main" val="10002"/>
                  </a:ext>
                </a:extLst>
              </a:tr>
              <a:tr h="263270">
                <a:tc>
                  <a:txBody>
                    <a:bodyPr/>
                    <a:lstStyle/>
                    <a:p>
                      <a:r>
                        <a:rPr lang="en-US" dirty="0"/>
                        <a:t>9</a:t>
                      </a:r>
                    </a:p>
                  </a:txBody>
                  <a:tcPr/>
                </a:tc>
                <a:tc>
                  <a:txBody>
                    <a:bodyPr/>
                    <a:lstStyle/>
                    <a:p>
                      <a:r>
                        <a:rPr lang="en-US" dirty="0"/>
                        <a:t>9</a:t>
                      </a:r>
                    </a:p>
                  </a:txBody>
                  <a:tcPr/>
                </a:tc>
                <a:tc>
                  <a:txBody>
                    <a:bodyPr/>
                    <a:lstStyle/>
                    <a:p>
                      <a:r>
                        <a:rPr lang="en-US" dirty="0"/>
                        <a:t>9</a:t>
                      </a:r>
                    </a:p>
                  </a:txBody>
                  <a:tcPr>
                    <a:solidFill>
                      <a:srgbClr val="C00000"/>
                    </a:solidFill>
                  </a:tcPr>
                </a:tc>
                <a:extLst>
                  <a:ext uri="{0D108BD9-81ED-4DB2-BD59-A6C34878D82A}">
                    <a16:rowId xmlns:a16="http://schemas.microsoft.com/office/drawing/2014/main" val="10003"/>
                  </a:ext>
                </a:extLst>
              </a:tr>
              <a:tr h="263270">
                <a:tc>
                  <a:txBody>
                    <a:bodyPr/>
                    <a:lstStyle/>
                    <a:p>
                      <a:r>
                        <a:rPr lang="en-US" dirty="0"/>
                        <a:t>6</a:t>
                      </a:r>
                    </a:p>
                  </a:txBody>
                  <a:tcPr/>
                </a:tc>
                <a:tc>
                  <a:txBody>
                    <a:bodyPr/>
                    <a:lstStyle/>
                    <a:p>
                      <a:r>
                        <a:rPr lang="en-US" dirty="0"/>
                        <a:t>0</a:t>
                      </a:r>
                    </a:p>
                  </a:txBody>
                  <a:tcPr/>
                </a:tc>
                <a:tc>
                  <a:txBody>
                    <a:bodyPr/>
                    <a:lstStyle/>
                    <a:p>
                      <a:r>
                        <a:rPr lang="en-US" dirty="0"/>
                        <a:t>9</a:t>
                      </a:r>
                    </a:p>
                  </a:txBody>
                  <a:tcPr>
                    <a:solidFill>
                      <a:srgbClr val="C00000"/>
                    </a:solidFill>
                  </a:tcPr>
                </a:tc>
                <a:extLst>
                  <a:ext uri="{0D108BD9-81ED-4DB2-BD59-A6C34878D82A}">
                    <a16:rowId xmlns:a16="http://schemas.microsoft.com/office/drawing/2014/main" val="10004"/>
                  </a:ext>
                </a:extLst>
              </a:tr>
            </a:tbl>
          </a:graphicData>
        </a:graphic>
      </p:graphicFrame>
      <p:graphicFrame>
        <p:nvGraphicFramePr>
          <p:cNvPr id="21" name="Table 20"/>
          <p:cNvGraphicFramePr>
            <a:graphicFrameLocks noGrp="1"/>
          </p:cNvGraphicFramePr>
          <p:nvPr/>
        </p:nvGraphicFramePr>
        <p:xfrm>
          <a:off x="3111198" y="1409150"/>
          <a:ext cx="719121" cy="1828800"/>
        </p:xfrm>
        <a:graphic>
          <a:graphicData uri="http://schemas.openxmlformats.org/drawingml/2006/table">
            <a:tbl>
              <a:tblPr firstRow="1" bandRow="1">
                <a:tableStyleId>{5940675A-B579-460E-94D1-54222C63F5DA}</a:tableStyleId>
              </a:tblPr>
              <a:tblGrid>
                <a:gridCol w="239707">
                  <a:extLst>
                    <a:ext uri="{9D8B030D-6E8A-4147-A177-3AD203B41FA5}">
                      <a16:colId xmlns:a16="http://schemas.microsoft.com/office/drawing/2014/main" val="20000"/>
                    </a:ext>
                  </a:extLst>
                </a:gridCol>
                <a:gridCol w="239707">
                  <a:extLst>
                    <a:ext uri="{9D8B030D-6E8A-4147-A177-3AD203B41FA5}">
                      <a16:colId xmlns:a16="http://schemas.microsoft.com/office/drawing/2014/main" val="20001"/>
                    </a:ext>
                  </a:extLst>
                </a:gridCol>
                <a:gridCol w="239707">
                  <a:extLst>
                    <a:ext uri="{9D8B030D-6E8A-4147-A177-3AD203B41FA5}">
                      <a16:colId xmlns:a16="http://schemas.microsoft.com/office/drawing/2014/main" val="20002"/>
                    </a:ext>
                  </a:extLst>
                </a:gridCol>
              </a:tblGrid>
              <a:tr h="364755">
                <a:tc>
                  <a:txBody>
                    <a:bodyPr/>
                    <a:lstStyle/>
                    <a:p>
                      <a:r>
                        <a:rPr lang="en-US" dirty="0"/>
                        <a:t>6</a:t>
                      </a:r>
                    </a:p>
                  </a:txBody>
                  <a:tcPr/>
                </a:tc>
                <a:tc>
                  <a:txBody>
                    <a:bodyPr/>
                    <a:lstStyle/>
                    <a:p>
                      <a:r>
                        <a:rPr lang="en-US" dirty="0"/>
                        <a:t>0</a:t>
                      </a:r>
                    </a:p>
                  </a:txBody>
                  <a:tcPr>
                    <a:solidFill>
                      <a:srgbClr val="C00000"/>
                    </a:solidFill>
                  </a:tcPr>
                </a:tc>
                <a:tc>
                  <a:txBody>
                    <a:bodyPr/>
                    <a:lstStyle/>
                    <a:p>
                      <a:r>
                        <a:rPr lang="en-US" dirty="0"/>
                        <a:t>9</a:t>
                      </a:r>
                    </a:p>
                  </a:txBody>
                  <a:tcPr>
                    <a:noFill/>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solidFill>
                      <a:srgbClr val="C00000"/>
                    </a:solidFill>
                  </a:tcPr>
                </a:tc>
                <a:tc>
                  <a:txBody>
                    <a:bodyPr/>
                    <a:lstStyle/>
                    <a:p>
                      <a:r>
                        <a:rPr lang="en-US" dirty="0"/>
                        <a:t>2</a:t>
                      </a:r>
                    </a:p>
                  </a:txBody>
                  <a:tcPr>
                    <a:noFill/>
                  </a:tcPr>
                </a:tc>
                <a:extLst>
                  <a:ext uri="{0D108BD9-81ED-4DB2-BD59-A6C34878D82A}">
                    <a16:rowId xmlns:a16="http://schemas.microsoft.com/office/drawing/2014/main" val="10001"/>
                  </a:ext>
                </a:extLst>
              </a:tr>
              <a:tr h="263270">
                <a:tc>
                  <a:txBody>
                    <a:bodyPr/>
                    <a:lstStyle/>
                    <a:p>
                      <a:r>
                        <a:rPr lang="en-US" dirty="0"/>
                        <a:t>1</a:t>
                      </a:r>
                    </a:p>
                  </a:txBody>
                  <a:tcPr/>
                </a:tc>
                <a:tc>
                  <a:txBody>
                    <a:bodyPr/>
                    <a:lstStyle/>
                    <a:p>
                      <a:r>
                        <a:rPr lang="en-US" dirty="0"/>
                        <a:t>1</a:t>
                      </a:r>
                    </a:p>
                  </a:txBody>
                  <a:tcPr>
                    <a:solidFill>
                      <a:srgbClr val="C00000"/>
                    </a:solidFill>
                  </a:tcPr>
                </a:tc>
                <a:tc>
                  <a:txBody>
                    <a:bodyPr/>
                    <a:lstStyle/>
                    <a:p>
                      <a:r>
                        <a:rPr lang="en-US" dirty="0"/>
                        <a:t>1</a:t>
                      </a:r>
                    </a:p>
                  </a:txBody>
                  <a:tcPr>
                    <a:noFill/>
                  </a:tcPr>
                </a:tc>
                <a:extLst>
                  <a:ext uri="{0D108BD9-81ED-4DB2-BD59-A6C34878D82A}">
                    <a16:rowId xmlns:a16="http://schemas.microsoft.com/office/drawing/2014/main" val="10002"/>
                  </a:ext>
                </a:extLst>
              </a:tr>
              <a:tr h="263270">
                <a:tc>
                  <a:txBody>
                    <a:bodyPr/>
                    <a:lstStyle/>
                    <a:p>
                      <a:r>
                        <a:rPr lang="en-US" dirty="0"/>
                        <a:t>1</a:t>
                      </a:r>
                    </a:p>
                  </a:txBody>
                  <a:tcPr/>
                </a:tc>
                <a:tc>
                  <a:txBody>
                    <a:bodyPr/>
                    <a:lstStyle/>
                    <a:p>
                      <a:r>
                        <a:rPr lang="en-US" dirty="0"/>
                        <a:t>2</a:t>
                      </a:r>
                    </a:p>
                  </a:txBody>
                  <a:tcPr>
                    <a:solidFill>
                      <a:srgbClr val="C00000"/>
                    </a:solidFill>
                  </a:tcPr>
                </a:tc>
                <a:tc>
                  <a:txBody>
                    <a:bodyPr/>
                    <a:lstStyle/>
                    <a:p>
                      <a:r>
                        <a:rPr lang="en-US" dirty="0"/>
                        <a:t>3</a:t>
                      </a:r>
                    </a:p>
                  </a:txBody>
                  <a:tcPr>
                    <a:noFill/>
                  </a:tcPr>
                </a:tc>
                <a:extLst>
                  <a:ext uri="{0D108BD9-81ED-4DB2-BD59-A6C34878D82A}">
                    <a16:rowId xmlns:a16="http://schemas.microsoft.com/office/drawing/2014/main" val="10003"/>
                  </a:ext>
                </a:extLst>
              </a:tr>
              <a:tr h="263270">
                <a:tc>
                  <a:txBody>
                    <a:bodyPr/>
                    <a:lstStyle/>
                    <a:p>
                      <a:r>
                        <a:rPr lang="en-US" dirty="0"/>
                        <a:t>9</a:t>
                      </a:r>
                    </a:p>
                  </a:txBody>
                  <a:tcPr/>
                </a:tc>
                <a:tc>
                  <a:txBody>
                    <a:bodyPr/>
                    <a:lstStyle/>
                    <a:p>
                      <a:r>
                        <a:rPr lang="en-US" dirty="0"/>
                        <a:t>9</a:t>
                      </a:r>
                    </a:p>
                  </a:txBody>
                  <a:tcPr>
                    <a:solidFill>
                      <a:srgbClr val="C00000"/>
                    </a:solidFill>
                  </a:tcPr>
                </a:tc>
                <a:tc>
                  <a:txBody>
                    <a:bodyPr/>
                    <a:lstStyle/>
                    <a:p>
                      <a:r>
                        <a:rPr lang="en-US" dirty="0"/>
                        <a:t>9</a:t>
                      </a:r>
                    </a:p>
                  </a:txBody>
                  <a:tcPr>
                    <a:noFill/>
                  </a:tcPr>
                </a:tc>
                <a:extLst>
                  <a:ext uri="{0D108BD9-81ED-4DB2-BD59-A6C34878D82A}">
                    <a16:rowId xmlns:a16="http://schemas.microsoft.com/office/drawing/2014/main" val="10004"/>
                  </a:ext>
                </a:extLst>
              </a:tr>
            </a:tbl>
          </a:graphicData>
        </a:graphic>
      </p:graphicFrame>
      <p:graphicFrame>
        <p:nvGraphicFramePr>
          <p:cNvPr id="22" name="Table 21"/>
          <p:cNvGraphicFramePr>
            <a:graphicFrameLocks noGrp="1"/>
          </p:cNvGraphicFramePr>
          <p:nvPr/>
        </p:nvGraphicFramePr>
        <p:xfrm>
          <a:off x="4163187" y="1414316"/>
          <a:ext cx="713613" cy="1828800"/>
        </p:xfrm>
        <a:graphic>
          <a:graphicData uri="http://schemas.openxmlformats.org/drawingml/2006/table">
            <a:tbl>
              <a:tblPr firstRow="1" bandRow="1">
                <a:tableStyleId>{5940675A-B579-460E-94D1-54222C63F5DA}</a:tableStyleId>
              </a:tblPr>
              <a:tblGrid>
                <a:gridCol w="237871">
                  <a:extLst>
                    <a:ext uri="{9D8B030D-6E8A-4147-A177-3AD203B41FA5}">
                      <a16:colId xmlns:a16="http://schemas.microsoft.com/office/drawing/2014/main" val="20000"/>
                    </a:ext>
                  </a:extLst>
                </a:gridCol>
                <a:gridCol w="237871">
                  <a:extLst>
                    <a:ext uri="{9D8B030D-6E8A-4147-A177-3AD203B41FA5}">
                      <a16:colId xmlns:a16="http://schemas.microsoft.com/office/drawing/2014/main" val="20001"/>
                    </a:ext>
                  </a:extLst>
                </a:gridCol>
                <a:gridCol w="237871">
                  <a:extLst>
                    <a:ext uri="{9D8B030D-6E8A-4147-A177-3AD203B41FA5}">
                      <a16:colId xmlns:a16="http://schemas.microsoft.com/office/drawing/2014/main" val="20002"/>
                    </a:ext>
                  </a:extLst>
                </a:gridCol>
              </a:tblGrid>
              <a:tr h="364755">
                <a:tc>
                  <a:txBody>
                    <a:bodyPr/>
                    <a:lstStyle/>
                    <a:p>
                      <a:r>
                        <a:rPr lang="en-US" dirty="0"/>
                        <a:t>0</a:t>
                      </a:r>
                    </a:p>
                  </a:txBody>
                  <a:tcPr>
                    <a:solidFill>
                      <a:srgbClr val="C00000"/>
                    </a:solidFill>
                  </a:tcPr>
                </a:tc>
                <a:tc>
                  <a:txBody>
                    <a:bodyPr/>
                    <a:lstStyle/>
                    <a:p>
                      <a:r>
                        <a:rPr lang="en-US" dirty="0"/>
                        <a:t>0</a:t>
                      </a:r>
                    </a:p>
                  </a:txBody>
                  <a:tcPr/>
                </a:tc>
                <a:tc>
                  <a:txBody>
                    <a:bodyPr/>
                    <a:lstStyle/>
                    <a:p>
                      <a:r>
                        <a:rPr lang="en-US" dirty="0"/>
                        <a:t>2</a:t>
                      </a:r>
                    </a:p>
                  </a:txBody>
                  <a:tcPr>
                    <a:noFill/>
                  </a:tcPr>
                </a:tc>
                <a:extLst>
                  <a:ext uri="{0D108BD9-81ED-4DB2-BD59-A6C34878D82A}">
                    <a16:rowId xmlns:a16="http://schemas.microsoft.com/office/drawing/2014/main" val="10000"/>
                  </a:ext>
                </a:extLst>
              </a:tr>
              <a:tr h="263270">
                <a:tc>
                  <a:txBody>
                    <a:bodyPr/>
                    <a:lstStyle/>
                    <a:p>
                      <a:r>
                        <a:rPr lang="en-US" dirty="0"/>
                        <a:t>1</a:t>
                      </a:r>
                    </a:p>
                  </a:txBody>
                  <a:tcPr>
                    <a:solidFill>
                      <a:srgbClr val="C00000"/>
                    </a:solidFill>
                  </a:tcPr>
                </a:tc>
                <a:tc>
                  <a:txBody>
                    <a:bodyPr/>
                    <a:lstStyle/>
                    <a:p>
                      <a:r>
                        <a:rPr lang="en-US" dirty="0"/>
                        <a:t>1</a:t>
                      </a:r>
                    </a:p>
                  </a:txBody>
                  <a:tcPr/>
                </a:tc>
                <a:tc>
                  <a:txBody>
                    <a:bodyPr/>
                    <a:lstStyle/>
                    <a:p>
                      <a:r>
                        <a:rPr lang="en-US" dirty="0"/>
                        <a:t>1</a:t>
                      </a:r>
                    </a:p>
                  </a:txBody>
                  <a:tcPr>
                    <a:noFill/>
                  </a:tcPr>
                </a:tc>
                <a:extLst>
                  <a:ext uri="{0D108BD9-81ED-4DB2-BD59-A6C34878D82A}">
                    <a16:rowId xmlns:a16="http://schemas.microsoft.com/office/drawing/2014/main" val="10001"/>
                  </a:ext>
                </a:extLst>
              </a:tr>
              <a:tr h="263270">
                <a:tc>
                  <a:txBody>
                    <a:bodyPr/>
                    <a:lstStyle/>
                    <a:p>
                      <a:r>
                        <a:rPr lang="en-US" dirty="0"/>
                        <a:t>1</a:t>
                      </a:r>
                    </a:p>
                  </a:txBody>
                  <a:tcPr>
                    <a:solidFill>
                      <a:srgbClr val="C00000"/>
                    </a:solidFill>
                  </a:tcPr>
                </a:tc>
                <a:tc>
                  <a:txBody>
                    <a:bodyPr/>
                    <a:lstStyle/>
                    <a:p>
                      <a:r>
                        <a:rPr lang="en-US" dirty="0"/>
                        <a:t>2</a:t>
                      </a:r>
                    </a:p>
                  </a:txBody>
                  <a:tcPr/>
                </a:tc>
                <a:tc>
                  <a:txBody>
                    <a:bodyPr/>
                    <a:lstStyle/>
                    <a:p>
                      <a:r>
                        <a:rPr lang="en-US" dirty="0"/>
                        <a:t>3</a:t>
                      </a:r>
                    </a:p>
                  </a:txBody>
                  <a:tcPr>
                    <a:noFill/>
                  </a:tcPr>
                </a:tc>
                <a:extLst>
                  <a:ext uri="{0D108BD9-81ED-4DB2-BD59-A6C34878D82A}">
                    <a16:rowId xmlns:a16="http://schemas.microsoft.com/office/drawing/2014/main" val="10002"/>
                  </a:ext>
                </a:extLst>
              </a:tr>
              <a:tr h="263270">
                <a:tc>
                  <a:txBody>
                    <a:bodyPr/>
                    <a:lstStyle/>
                    <a:p>
                      <a:r>
                        <a:rPr lang="en-US" dirty="0"/>
                        <a:t>6</a:t>
                      </a:r>
                    </a:p>
                  </a:txBody>
                  <a:tcPr>
                    <a:solidFill>
                      <a:srgbClr val="C00000"/>
                    </a:solidFill>
                  </a:tcPr>
                </a:tc>
                <a:tc>
                  <a:txBody>
                    <a:bodyPr/>
                    <a:lstStyle/>
                    <a:p>
                      <a:r>
                        <a:rPr lang="en-US" dirty="0"/>
                        <a:t>0</a:t>
                      </a:r>
                    </a:p>
                  </a:txBody>
                  <a:tcPr/>
                </a:tc>
                <a:tc>
                  <a:txBody>
                    <a:bodyPr/>
                    <a:lstStyle/>
                    <a:p>
                      <a:r>
                        <a:rPr lang="en-US" dirty="0"/>
                        <a:t>9</a:t>
                      </a:r>
                    </a:p>
                  </a:txBody>
                  <a:tcPr>
                    <a:noFill/>
                  </a:tcPr>
                </a:tc>
                <a:extLst>
                  <a:ext uri="{0D108BD9-81ED-4DB2-BD59-A6C34878D82A}">
                    <a16:rowId xmlns:a16="http://schemas.microsoft.com/office/drawing/2014/main" val="10003"/>
                  </a:ext>
                </a:extLst>
              </a:tr>
              <a:tr h="263270">
                <a:tc>
                  <a:txBody>
                    <a:bodyPr/>
                    <a:lstStyle/>
                    <a:p>
                      <a:r>
                        <a:rPr lang="en-US" dirty="0"/>
                        <a:t>9</a:t>
                      </a:r>
                    </a:p>
                  </a:txBody>
                  <a:tcPr>
                    <a:solidFill>
                      <a:srgbClr val="C00000"/>
                    </a:solidFill>
                  </a:tcPr>
                </a:tc>
                <a:tc>
                  <a:txBody>
                    <a:bodyPr/>
                    <a:lstStyle/>
                    <a:p>
                      <a:r>
                        <a:rPr lang="en-US" dirty="0"/>
                        <a:t>9</a:t>
                      </a:r>
                    </a:p>
                  </a:txBody>
                  <a:tcPr/>
                </a:tc>
                <a:tc>
                  <a:txBody>
                    <a:bodyPr/>
                    <a:lstStyle/>
                    <a:p>
                      <a:r>
                        <a:rPr lang="en-US" dirty="0"/>
                        <a:t>9</a:t>
                      </a:r>
                    </a:p>
                  </a:txBody>
                  <a:tcPr>
                    <a:noFill/>
                  </a:tcPr>
                </a:tc>
                <a:extLst>
                  <a:ext uri="{0D108BD9-81ED-4DB2-BD59-A6C34878D82A}">
                    <a16:rowId xmlns:a16="http://schemas.microsoft.com/office/drawing/2014/main" val="10004"/>
                  </a:ext>
                </a:extLst>
              </a:tr>
            </a:tbl>
          </a:graphicData>
        </a:graphic>
      </p:graphicFrame>
      <p:cxnSp>
        <p:nvCxnSpPr>
          <p:cNvPr id="23" name="Straight Arrow Connector 22"/>
          <p:cNvCxnSpPr/>
          <p:nvPr/>
        </p:nvCxnSpPr>
        <p:spPr>
          <a:xfrm>
            <a:off x="176530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1178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83794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2792400713"/>
              </p:ext>
            </p:extLst>
          </p:nvPr>
        </p:nvGraphicFramePr>
        <p:xfrm>
          <a:off x="222579" y="1406766"/>
          <a:ext cx="624840" cy="1828800"/>
        </p:xfrm>
        <a:graphic>
          <a:graphicData uri="http://schemas.openxmlformats.org/drawingml/2006/table">
            <a:tbl>
              <a:tblPr firstRow="1" bandRow="1">
                <a:tableStyleId>{2D5ABB26-0587-4C30-8999-92F81FD0307C}</a:tableStyleId>
              </a:tblPr>
              <a:tblGrid>
                <a:gridCol w="141488">
                  <a:extLst>
                    <a:ext uri="{9D8B030D-6E8A-4147-A177-3AD203B41FA5}">
                      <a16:colId xmlns:a16="http://schemas.microsoft.com/office/drawing/2014/main" val="20000"/>
                    </a:ext>
                  </a:extLst>
                </a:gridCol>
                <a:gridCol w="135466">
                  <a:extLst>
                    <a:ext uri="{9D8B030D-6E8A-4147-A177-3AD203B41FA5}">
                      <a16:colId xmlns:a16="http://schemas.microsoft.com/office/drawing/2014/main" val="20001"/>
                    </a:ext>
                  </a:extLst>
                </a:gridCol>
                <a:gridCol w="347886">
                  <a:extLst>
                    <a:ext uri="{9D8B030D-6E8A-4147-A177-3AD203B41FA5}">
                      <a16:colId xmlns:a16="http://schemas.microsoft.com/office/drawing/2014/main" val="20002"/>
                    </a:ext>
                  </a:extLst>
                </a:gridCol>
              </a:tblGrid>
              <a:tr h="263270">
                <a:tc>
                  <a:txBody>
                    <a:bodyPr/>
                    <a:lstStyle/>
                    <a:p>
                      <a:r>
                        <a:rPr lang="en-US" dirty="0"/>
                        <a:t>1</a:t>
                      </a:r>
                    </a:p>
                  </a:txBody>
                  <a:tcPr marL="0" marR="0"/>
                </a:tc>
                <a:tc>
                  <a:txBody>
                    <a:bodyPr/>
                    <a:lstStyle/>
                    <a:p>
                      <a:r>
                        <a:rPr lang="en-US" dirty="0"/>
                        <a:t>2</a:t>
                      </a:r>
                    </a:p>
                  </a:txBody>
                  <a:tcPr marL="0" marR="0"/>
                </a:tc>
                <a:tc>
                  <a:txBody>
                    <a:bodyPr/>
                    <a:lstStyle/>
                    <a:p>
                      <a:r>
                        <a:rPr lang="en-US" dirty="0"/>
                        <a:t>3</a:t>
                      </a:r>
                    </a:p>
                  </a:txBody>
                  <a:tcPr marL="0" marR="0"/>
                </a:tc>
                <a:extLst>
                  <a:ext uri="{0D108BD9-81ED-4DB2-BD59-A6C34878D82A}">
                    <a16:rowId xmlns:a16="http://schemas.microsoft.com/office/drawing/2014/main" val="10000"/>
                  </a:ext>
                </a:extLst>
              </a:tr>
              <a:tr h="263270">
                <a:tc>
                  <a:txBody>
                    <a:bodyPr/>
                    <a:lstStyle/>
                    <a:p>
                      <a:endParaRPr lang="en-US" dirty="0"/>
                    </a:p>
                  </a:txBody>
                  <a:tcPr marL="0" marR="0"/>
                </a:tc>
                <a:tc>
                  <a:txBody>
                    <a:bodyPr/>
                    <a:lstStyle/>
                    <a:p>
                      <a:endParaRPr lang="en-US" dirty="0"/>
                    </a:p>
                  </a:txBody>
                  <a:tcPr marL="0" marR="0"/>
                </a:tc>
                <a:tc>
                  <a:txBody>
                    <a:bodyPr/>
                    <a:lstStyle/>
                    <a:p>
                      <a:r>
                        <a:rPr lang="en-US" dirty="0"/>
                        <a:t>2</a:t>
                      </a:r>
                    </a:p>
                  </a:txBody>
                  <a:tcPr marL="0" marR="0"/>
                </a:tc>
                <a:extLst>
                  <a:ext uri="{0D108BD9-81ED-4DB2-BD59-A6C34878D82A}">
                    <a16:rowId xmlns:a16="http://schemas.microsoft.com/office/drawing/2014/main" val="10001"/>
                  </a:ext>
                </a:extLst>
              </a:tr>
              <a:tr h="263270">
                <a:tc>
                  <a:txBody>
                    <a:bodyPr/>
                    <a:lstStyle/>
                    <a:p>
                      <a:r>
                        <a:rPr lang="en-US" dirty="0"/>
                        <a:t>9</a:t>
                      </a:r>
                    </a:p>
                  </a:txBody>
                  <a:tcPr marL="0" marR="0"/>
                </a:tc>
                <a:tc>
                  <a:txBody>
                    <a:bodyPr/>
                    <a:lstStyle/>
                    <a:p>
                      <a:r>
                        <a:rPr lang="en-US" dirty="0"/>
                        <a:t>9</a:t>
                      </a:r>
                    </a:p>
                  </a:txBody>
                  <a:tcPr marL="0" marR="0"/>
                </a:tc>
                <a:tc>
                  <a:txBody>
                    <a:bodyPr/>
                    <a:lstStyle/>
                    <a:p>
                      <a:r>
                        <a:rPr lang="en-US" dirty="0"/>
                        <a:t>9</a:t>
                      </a:r>
                    </a:p>
                  </a:txBody>
                  <a:tcPr marL="0" marR="0"/>
                </a:tc>
                <a:extLst>
                  <a:ext uri="{0D108BD9-81ED-4DB2-BD59-A6C34878D82A}">
                    <a16:rowId xmlns:a16="http://schemas.microsoft.com/office/drawing/2014/main" val="10002"/>
                  </a:ext>
                </a:extLst>
              </a:tr>
              <a:tr h="263270">
                <a:tc>
                  <a:txBody>
                    <a:bodyPr/>
                    <a:lstStyle/>
                    <a:p>
                      <a:r>
                        <a:rPr lang="en-US" dirty="0"/>
                        <a:t>6</a:t>
                      </a:r>
                    </a:p>
                  </a:txBody>
                  <a:tcPr marL="0" marR="0"/>
                </a:tc>
                <a:tc>
                  <a:txBody>
                    <a:bodyPr/>
                    <a:lstStyle/>
                    <a:p>
                      <a:r>
                        <a:rPr lang="en-US" dirty="0"/>
                        <a:t>0</a:t>
                      </a:r>
                    </a:p>
                  </a:txBody>
                  <a:tcPr marL="0" marR="0"/>
                </a:tc>
                <a:tc>
                  <a:txBody>
                    <a:bodyPr/>
                    <a:lstStyle/>
                    <a:p>
                      <a:r>
                        <a:rPr lang="en-US" dirty="0"/>
                        <a:t>9</a:t>
                      </a:r>
                    </a:p>
                  </a:txBody>
                  <a:tcPr marL="0" marR="0"/>
                </a:tc>
                <a:extLst>
                  <a:ext uri="{0D108BD9-81ED-4DB2-BD59-A6C34878D82A}">
                    <a16:rowId xmlns:a16="http://schemas.microsoft.com/office/drawing/2014/main" val="10003"/>
                  </a:ext>
                </a:extLst>
              </a:tr>
              <a:tr h="263270">
                <a:tc>
                  <a:txBody>
                    <a:bodyPr/>
                    <a:lstStyle/>
                    <a:p>
                      <a:r>
                        <a:rPr lang="en-US" dirty="0"/>
                        <a:t>1</a:t>
                      </a:r>
                    </a:p>
                  </a:txBody>
                  <a:tcPr marL="0" marR="0"/>
                </a:tc>
                <a:tc>
                  <a:txBody>
                    <a:bodyPr/>
                    <a:lstStyle/>
                    <a:p>
                      <a:r>
                        <a:rPr lang="en-US" dirty="0"/>
                        <a:t>1</a:t>
                      </a:r>
                    </a:p>
                  </a:txBody>
                  <a:tcPr marL="0" marR="0"/>
                </a:tc>
                <a:tc>
                  <a:txBody>
                    <a:bodyPr/>
                    <a:lstStyle/>
                    <a:p>
                      <a:r>
                        <a:rPr lang="en-US" dirty="0"/>
                        <a:t>1</a:t>
                      </a:r>
                    </a:p>
                  </a:txBody>
                  <a:tcPr marL="0" marR="0"/>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0E032207-62BA-ED4E-9B69-40A06AD45F55}"/>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6"/>
            <a:ext cx="10515600" cy="894180"/>
          </a:xfrm>
        </p:spPr>
        <p:txBody>
          <a:bodyPr/>
          <a:lstStyle/>
          <a:p>
            <a:r>
              <a:rPr lang="en-US" dirty="0"/>
              <a:t>Radix Sort</a:t>
            </a:r>
          </a:p>
        </p:txBody>
      </p:sp>
      <p:grpSp>
        <p:nvGrpSpPr>
          <p:cNvPr id="2" name="Group 65"/>
          <p:cNvGrpSpPr/>
          <p:nvPr/>
        </p:nvGrpSpPr>
        <p:grpSpPr>
          <a:xfrm>
            <a:off x="2143534" y="3482569"/>
            <a:ext cx="2709515" cy="601579"/>
            <a:chOff x="2143534" y="3482569"/>
            <a:chExt cx="2709515" cy="601579"/>
          </a:xfrm>
        </p:grpSpPr>
        <p:sp>
          <p:nvSpPr>
            <p:cNvPr id="5" name="Rectangle 4"/>
            <p:cNvSpPr/>
            <p:nvPr/>
          </p:nvSpPr>
          <p:spPr>
            <a:xfrm>
              <a:off x="2143534" y="3482569"/>
              <a:ext cx="604885" cy="6015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Stage 1 </a:t>
              </a:r>
            </a:p>
          </p:txBody>
        </p:sp>
        <p:sp>
          <p:nvSpPr>
            <p:cNvPr id="6" name="Rectangle 5"/>
            <p:cNvSpPr/>
            <p:nvPr/>
          </p:nvSpPr>
          <p:spPr>
            <a:xfrm>
              <a:off x="3199424" y="3482569"/>
              <a:ext cx="604885" cy="6015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Stage 2</a:t>
              </a:r>
            </a:p>
          </p:txBody>
        </p:sp>
        <p:sp>
          <p:nvSpPr>
            <p:cNvPr id="7" name="Rectangle 6"/>
            <p:cNvSpPr/>
            <p:nvPr/>
          </p:nvSpPr>
          <p:spPr>
            <a:xfrm>
              <a:off x="4248164" y="3482569"/>
              <a:ext cx="604885" cy="6015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Stage 3 </a:t>
              </a:r>
            </a:p>
          </p:txBody>
        </p:sp>
        <p:cxnSp>
          <p:nvCxnSpPr>
            <p:cNvPr id="8" name="Straight Arrow Connector 7"/>
            <p:cNvCxnSpPr>
              <a:stCxn id="5" idx="3"/>
              <a:endCxn id="6" idx="1"/>
            </p:cNvCxnSpPr>
            <p:nvPr/>
          </p:nvCxnSpPr>
          <p:spPr>
            <a:xfrm>
              <a:off x="2748419" y="3783359"/>
              <a:ext cx="4510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a:endCxn id="7" idx="1"/>
            </p:cNvCxnSpPr>
            <p:nvPr/>
          </p:nvCxnSpPr>
          <p:spPr>
            <a:xfrm>
              <a:off x="3804309" y="3783359"/>
              <a:ext cx="4438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2" name="Table 11"/>
          <p:cNvGraphicFramePr>
            <a:graphicFrameLocks noGrp="1"/>
          </p:cNvGraphicFramePr>
          <p:nvPr/>
        </p:nvGraphicFramePr>
        <p:xfrm>
          <a:off x="2086244" y="1411732"/>
          <a:ext cx="687435" cy="1828800"/>
        </p:xfrm>
        <a:graphic>
          <a:graphicData uri="http://schemas.openxmlformats.org/drawingml/2006/table">
            <a:tbl>
              <a:tblPr firstRow="1" bandRow="1">
                <a:tableStyleId>{5940675A-B579-460E-94D1-54222C63F5DA}</a:tableStyleId>
              </a:tblPr>
              <a:tblGrid>
                <a:gridCol w="229145">
                  <a:extLst>
                    <a:ext uri="{9D8B030D-6E8A-4147-A177-3AD203B41FA5}">
                      <a16:colId xmlns:a16="http://schemas.microsoft.com/office/drawing/2014/main" val="20000"/>
                    </a:ext>
                  </a:extLst>
                </a:gridCol>
                <a:gridCol w="229145">
                  <a:extLst>
                    <a:ext uri="{9D8B030D-6E8A-4147-A177-3AD203B41FA5}">
                      <a16:colId xmlns:a16="http://schemas.microsoft.com/office/drawing/2014/main" val="20001"/>
                    </a:ext>
                  </a:extLst>
                </a:gridCol>
                <a:gridCol w="229145">
                  <a:extLst>
                    <a:ext uri="{9D8B030D-6E8A-4147-A177-3AD203B41FA5}">
                      <a16:colId xmlns:a16="http://schemas.microsoft.com/office/drawing/2014/main" val="20002"/>
                    </a:ext>
                  </a:extLst>
                </a:gridCol>
              </a:tblGrid>
              <a:tr h="364755">
                <a:tc>
                  <a:txBody>
                    <a:bodyPr/>
                    <a:lstStyle/>
                    <a:p>
                      <a:r>
                        <a:rPr lang="en-US" dirty="0"/>
                        <a:t>1</a:t>
                      </a:r>
                    </a:p>
                  </a:txBody>
                  <a:tcPr/>
                </a:tc>
                <a:tc>
                  <a:txBody>
                    <a:bodyPr/>
                    <a:lstStyle/>
                    <a:p>
                      <a:r>
                        <a:rPr lang="en-US" dirty="0"/>
                        <a:t>1</a:t>
                      </a:r>
                    </a:p>
                  </a:txBody>
                  <a:tcPr/>
                </a:tc>
                <a:tc>
                  <a:txBody>
                    <a:bodyPr/>
                    <a:lstStyle/>
                    <a:p>
                      <a:r>
                        <a:rPr lang="en-US" dirty="0"/>
                        <a:t>1</a:t>
                      </a:r>
                    </a:p>
                  </a:txBody>
                  <a:tcPr>
                    <a:solidFill>
                      <a:srgbClr val="C00000"/>
                    </a:solidFill>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tc>
                <a:tc>
                  <a:txBody>
                    <a:bodyPr/>
                    <a:lstStyle/>
                    <a:p>
                      <a:r>
                        <a:rPr lang="en-US" dirty="0"/>
                        <a:t>2</a:t>
                      </a:r>
                    </a:p>
                  </a:txBody>
                  <a:tcPr>
                    <a:solidFill>
                      <a:srgbClr val="C00000"/>
                    </a:solidFill>
                  </a:tcPr>
                </a:tc>
                <a:extLst>
                  <a:ext uri="{0D108BD9-81ED-4DB2-BD59-A6C34878D82A}">
                    <a16:rowId xmlns:a16="http://schemas.microsoft.com/office/drawing/2014/main" val="10001"/>
                  </a:ext>
                </a:extLst>
              </a:tr>
              <a:tr h="263270">
                <a:tc>
                  <a:txBody>
                    <a:bodyPr/>
                    <a:lstStyle/>
                    <a:p>
                      <a:r>
                        <a:rPr lang="en-US" dirty="0"/>
                        <a:t>1</a:t>
                      </a:r>
                    </a:p>
                  </a:txBody>
                  <a:tcPr/>
                </a:tc>
                <a:tc>
                  <a:txBody>
                    <a:bodyPr/>
                    <a:lstStyle/>
                    <a:p>
                      <a:r>
                        <a:rPr lang="en-US" dirty="0"/>
                        <a:t>2</a:t>
                      </a:r>
                    </a:p>
                  </a:txBody>
                  <a:tcPr/>
                </a:tc>
                <a:tc>
                  <a:txBody>
                    <a:bodyPr/>
                    <a:lstStyle/>
                    <a:p>
                      <a:r>
                        <a:rPr lang="en-US" dirty="0"/>
                        <a:t>3</a:t>
                      </a:r>
                    </a:p>
                  </a:txBody>
                  <a:tcPr>
                    <a:solidFill>
                      <a:srgbClr val="C00000"/>
                    </a:solidFill>
                  </a:tcPr>
                </a:tc>
                <a:extLst>
                  <a:ext uri="{0D108BD9-81ED-4DB2-BD59-A6C34878D82A}">
                    <a16:rowId xmlns:a16="http://schemas.microsoft.com/office/drawing/2014/main" val="10002"/>
                  </a:ext>
                </a:extLst>
              </a:tr>
              <a:tr h="263270">
                <a:tc>
                  <a:txBody>
                    <a:bodyPr/>
                    <a:lstStyle/>
                    <a:p>
                      <a:r>
                        <a:rPr lang="en-US" dirty="0"/>
                        <a:t>9</a:t>
                      </a:r>
                    </a:p>
                  </a:txBody>
                  <a:tcPr/>
                </a:tc>
                <a:tc>
                  <a:txBody>
                    <a:bodyPr/>
                    <a:lstStyle/>
                    <a:p>
                      <a:r>
                        <a:rPr lang="en-US" dirty="0"/>
                        <a:t>9</a:t>
                      </a:r>
                    </a:p>
                  </a:txBody>
                  <a:tcPr/>
                </a:tc>
                <a:tc>
                  <a:txBody>
                    <a:bodyPr/>
                    <a:lstStyle/>
                    <a:p>
                      <a:r>
                        <a:rPr lang="en-US" dirty="0"/>
                        <a:t>9</a:t>
                      </a:r>
                    </a:p>
                  </a:txBody>
                  <a:tcPr>
                    <a:solidFill>
                      <a:srgbClr val="C00000"/>
                    </a:solidFill>
                  </a:tcPr>
                </a:tc>
                <a:extLst>
                  <a:ext uri="{0D108BD9-81ED-4DB2-BD59-A6C34878D82A}">
                    <a16:rowId xmlns:a16="http://schemas.microsoft.com/office/drawing/2014/main" val="10003"/>
                  </a:ext>
                </a:extLst>
              </a:tr>
              <a:tr h="263270">
                <a:tc>
                  <a:txBody>
                    <a:bodyPr/>
                    <a:lstStyle/>
                    <a:p>
                      <a:r>
                        <a:rPr lang="en-US" dirty="0"/>
                        <a:t>6</a:t>
                      </a:r>
                    </a:p>
                  </a:txBody>
                  <a:tcPr/>
                </a:tc>
                <a:tc>
                  <a:txBody>
                    <a:bodyPr/>
                    <a:lstStyle/>
                    <a:p>
                      <a:r>
                        <a:rPr lang="en-US" dirty="0"/>
                        <a:t>0</a:t>
                      </a:r>
                    </a:p>
                  </a:txBody>
                  <a:tcPr/>
                </a:tc>
                <a:tc>
                  <a:txBody>
                    <a:bodyPr/>
                    <a:lstStyle/>
                    <a:p>
                      <a:r>
                        <a:rPr lang="en-US" dirty="0"/>
                        <a:t>9</a:t>
                      </a:r>
                    </a:p>
                  </a:txBody>
                  <a:tcPr>
                    <a:solidFill>
                      <a:srgbClr val="C00000"/>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nvGraphicFramePr>
        <p:xfrm>
          <a:off x="3111198" y="1409150"/>
          <a:ext cx="719121" cy="1828800"/>
        </p:xfrm>
        <a:graphic>
          <a:graphicData uri="http://schemas.openxmlformats.org/drawingml/2006/table">
            <a:tbl>
              <a:tblPr firstRow="1" bandRow="1">
                <a:tableStyleId>{5940675A-B579-460E-94D1-54222C63F5DA}</a:tableStyleId>
              </a:tblPr>
              <a:tblGrid>
                <a:gridCol w="239707">
                  <a:extLst>
                    <a:ext uri="{9D8B030D-6E8A-4147-A177-3AD203B41FA5}">
                      <a16:colId xmlns:a16="http://schemas.microsoft.com/office/drawing/2014/main" val="20000"/>
                    </a:ext>
                  </a:extLst>
                </a:gridCol>
                <a:gridCol w="239707">
                  <a:extLst>
                    <a:ext uri="{9D8B030D-6E8A-4147-A177-3AD203B41FA5}">
                      <a16:colId xmlns:a16="http://schemas.microsoft.com/office/drawing/2014/main" val="20001"/>
                    </a:ext>
                  </a:extLst>
                </a:gridCol>
                <a:gridCol w="239707">
                  <a:extLst>
                    <a:ext uri="{9D8B030D-6E8A-4147-A177-3AD203B41FA5}">
                      <a16:colId xmlns:a16="http://schemas.microsoft.com/office/drawing/2014/main" val="20002"/>
                    </a:ext>
                  </a:extLst>
                </a:gridCol>
              </a:tblGrid>
              <a:tr h="364755">
                <a:tc>
                  <a:txBody>
                    <a:bodyPr/>
                    <a:lstStyle/>
                    <a:p>
                      <a:r>
                        <a:rPr lang="en-US" dirty="0"/>
                        <a:t>6</a:t>
                      </a:r>
                    </a:p>
                  </a:txBody>
                  <a:tcPr/>
                </a:tc>
                <a:tc>
                  <a:txBody>
                    <a:bodyPr/>
                    <a:lstStyle/>
                    <a:p>
                      <a:r>
                        <a:rPr lang="en-US" dirty="0"/>
                        <a:t>0</a:t>
                      </a:r>
                    </a:p>
                  </a:txBody>
                  <a:tcPr>
                    <a:solidFill>
                      <a:srgbClr val="C00000"/>
                    </a:solidFill>
                  </a:tcPr>
                </a:tc>
                <a:tc>
                  <a:txBody>
                    <a:bodyPr/>
                    <a:lstStyle/>
                    <a:p>
                      <a:r>
                        <a:rPr lang="en-US" dirty="0"/>
                        <a:t>9</a:t>
                      </a:r>
                    </a:p>
                  </a:txBody>
                  <a:tcPr>
                    <a:noFill/>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solidFill>
                      <a:srgbClr val="C00000"/>
                    </a:solidFill>
                  </a:tcPr>
                </a:tc>
                <a:tc>
                  <a:txBody>
                    <a:bodyPr/>
                    <a:lstStyle/>
                    <a:p>
                      <a:r>
                        <a:rPr lang="en-US" dirty="0"/>
                        <a:t>2</a:t>
                      </a:r>
                    </a:p>
                  </a:txBody>
                  <a:tcPr>
                    <a:noFill/>
                  </a:tcPr>
                </a:tc>
                <a:extLst>
                  <a:ext uri="{0D108BD9-81ED-4DB2-BD59-A6C34878D82A}">
                    <a16:rowId xmlns:a16="http://schemas.microsoft.com/office/drawing/2014/main" val="10001"/>
                  </a:ext>
                </a:extLst>
              </a:tr>
              <a:tr h="263270">
                <a:tc>
                  <a:txBody>
                    <a:bodyPr/>
                    <a:lstStyle/>
                    <a:p>
                      <a:r>
                        <a:rPr lang="en-US" dirty="0"/>
                        <a:t>1</a:t>
                      </a:r>
                    </a:p>
                  </a:txBody>
                  <a:tcPr/>
                </a:tc>
                <a:tc>
                  <a:txBody>
                    <a:bodyPr/>
                    <a:lstStyle/>
                    <a:p>
                      <a:r>
                        <a:rPr lang="en-US" dirty="0"/>
                        <a:t>1</a:t>
                      </a:r>
                    </a:p>
                  </a:txBody>
                  <a:tcPr>
                    <a:solidFill>
                      <a:srgbClr val="C00000"/>
                    </a:solidFill>
                  </a:tcPr>
                </a:tc>
                <a:tc>
                  <a:txBody>
                    <a:bodyPr/>
                    <a:lstStyle/>
                    <a:p>
                      <a:r>
                        <a:rPr lang="en-US" dirty="0"/>
                        <a:t>1</a:t>
                      </a:r>
                    </a:p>
                  </a:txBody>
                  <a:tcPr>
                    <a:noFill/>
                  </a:tcPr>
                </a:tc>
                <a:extLst>
                  <a:ext uri="{0D108BD9-81ED-4DB2-BD59-A6C34878D82A}">
                    <a16:rowId xmlns:a16="http://schemas.microsoft.com/office/drawing/2014/main" val="10002"/>
                  </a:ext>
                </a:extLst>
              </a:tr>
              <a:tr h="263270">
                <a:tc>
                  <a:txBody>
                    <a:bodyPr/>
                    <a:lstStyle/>
                    <a:p>
                      <a:r>
                        <a:rPr lang="en-US" dirty="0"/>
                        <a:t>1</a:t>
                      </a:r>
                    </a:p>
                  </a:txBody>
                  <a:tcPr/>
                </a:tc>
                <a:tc>
                  <a:txBody>
                    <a:bodyPr/>
                    <a:lstStyle/>
                    <a:p>
                      <a:r>
                        <a:rPr lang="en-US" dirty="0"/>
                        <a:t>2</a:t>
                      </a:r>
                    </a:p>
                  </a:txBody>
                  <a:tcPr>
                    <a:solidFill>
                      <a:srgbClr val="C00000"/>
                    </a:solidFill>
                  </a:tcPr>
                </a:tc>
                <a:tc>
                  <a:txBody>
                    <a:bodyPr/>
                    <a:lstStyle/>
                    <a:p>
                      <a:r>
                        <a:rPr lang="en-US" dirty="0"/>
                        <a:t>3</a:t>
                      </a:r>
                    </a:p>
                  </a:txBody>
                  <a:tcPr>
                    <a:noFill/>
                  </a:tcPr>
                </a:tc>
                <a:extLst>
                  <a:ext uri="{0D108BD9-81ED-4DB2-BD59-A6C34878D82A}">
                    <a16:rowId xmlns:a16="http://schemas.microsoft.com/office/drawing/2014/main" val="10003"/>
                  </a:ext>
                </a:extLst>
              </a:tr>
              <a:tr h="263270">
                <a:tc>
                  <a:txBody>
                    <a:bodyPr/>
                    <a:lstStyle/>
                    <a:p>
                      <a:r>
                        <a:rPr lang="en-US" dirty="0"/>
                        <a:t>9</a:t>
                      </a:r>
                    </a:p>
                  </a:txBody>
                  <a:tcPr/>
                </a:tc>
                <a:tc>
                  <a:txBody>
                    <a:bodyPr/>
                    <a:lstStyle/>
                    <a:p>
                      <a:r>
                        <a:rPr lang="en-US" dirty="0"/>
                        <a:t>9</a:t>
                      </a:r>
                    </a:p>
                  </a:txBody>
                  <a:tcPr>
                    <a:solidFill>
                      <a:srgbClr val="C00000"/>
                    </a:solidFill>
                  </a:tcPr>
                </a:tc>
                <a:tc>
                  <a:txBody>
                    <a:bodyPr/>
                    <a:lstStyle/>
                    <a:p>
                      <a:r>
                        <a:rPr lang="en-US" dirty="0"/>
                        <a:t>9</a:t>
                      </a:r>
                    </a:p>
                  </a:txBody>
                  <a:tcPr>
                    <a:noFill/>
                  </a:tcPr>
                </a:tc>
                <a:extLst>
                  <a:ext uri="{0D108BD9-81ED-4DB2-BD59-A6C34878D82A}">
                    <a16:rowId xmlns:a16="http://schemas.microsoft.com/office/drawing/2014/main" val="10004"/>
                  </a:ext>
                </a:extLst>
              </a:tr>
            </a:tbl>
          </a:graphicData>
        </a:graphic>
      </p:graphicFrame>
      <p:graphicFrame>
        <p:nvGraphicFramePr>
          <p:cNvPr id="14" name="Table 13"/>
          <p:cNvGraphicFramePr>
            <a:graphicFrameLocks noGrp="1"/>
          </p:cNvGraphicFramePr>
          <p:nvPr/>
        </p:nvGraphicFramePr>
        <p:xfrm>
          <a:off x="4163187" y="1414316"/>
          <a:ext cx="713613" cy="1828800"/>
        </p:xfrm>
        <a:graphic>
          <a:graphicData uri="http://schemas.openxmlformats.org/drawingml/2006/table">
            <a:tbl>
              <a:tblPr firstRow="1" bandRow="1">
                <a:tableStyleId>{5940675A-B579-460E-94D1-54222C63F5DA}</a:tableStyleId>
              </a:tblPr>
              <a:tblGrid>
                <a:gridCol w="237871">
                  <a:extLst>
                    <a:ext uri="{9D8B030D-6E8A-4147-A177-3AD203B41FA5}">
                      <a16:colId xmlns:a16="http://schemas.microsoft.com/office/drawing/2014/main" val="20000"/>
                    </a:ext>
                  </a:extLst>
                </a:gridCol>
                <a:gridCol w="237871">
                  <a:extLst>
                    <a:ext uri="{9D8B030D-6E8A-4147-A177-3AD203B41FA5}">
                      <a16:colId xmlns:a16="http://schemas.microsoft.com/office/drawing/2014/main" val="20001"/>
                    </a:ext>
                  </a:extLst>
                </a:gridCol>
                <a:gridCol w="237871">
                  <a:extLst>
                    <a:ext uri="{9D8B030D-6E8A-4147-A177-3AD203B41FA5}">
                      <a16:colId xmlns:a16="http://schemas.microsoft.com/office/drawing/2014/main" val="20002"/>
                    </a:ext>
                  </a:extLst>
                </a:gridCol>
              </a:tblGrid>
              <a:tr h="364755">
                <a:tc>
                  <a:txBody>
                    <a:bodyPr/>
                    <a:lstStyle/>
                    <a:p>
                      <a:r>
                        <a:rPr lang="en-US" dirty="0"/>
                        <a:t>0</a:t>
                      </a:r>
                    </a:p>
                  </a:txBody>
                  <a:tcPr>
                    <a:solidFill>
                      <a:srgbClr val="C00000"/>
                    </a:solidFill>
                  </a:tcPr>
                </a:tc>
                <a:tc>
                  <a:txBody>
                    <a:bodyPr/>
                    <a:lstStyle/>
                    <a:p>
                      <a:r>
                        <a:rPr lang="en-US" dirty="0"/>
                        <a:t>0</a:t>
                      </a:r>
                    </a:p>
                  </a:txBody>
                  <a:tcPr/>
                </a:tc>
                <a:tc>
                  <a:txBody>
                    <a:bodyPr/>
                    <a:lstStyle/>
                    <a:p>
                      <a:r>
                        <a:rPr lang="en-US" dirty="0"/>
                        <a:t>2</a:t>
                      </a:r>
                    </a:p>
                  </a:txBody>
                  <a:tcPr>
                    <a:noFill/>
                  </a:tcPr>
                </a:tc>
                <a:extLst>
                  <a:ext uri="{0D108BD9-81ED-4DB2-BD59-A6C34878D82A}">
                    <a16:rowId xmlns:a16="http://schemas.microsoft.com/office/drawing/2014/main" val="10000"/>
                  </a:ext>
                </a:extLst>
              </a:tr>
              <a:tr h="263270">
                <a:tc>
                  <a:txBody>
                    <a:bodyPr/>
                    <a:lstStyle/>
                    <a:p>
                      <a:r>
                        <a:rPr lang="en-US" dirty="0"/>
                        <a:t>1</a:t>
                      </a:r>
                    </a:p>
                  </a:txBody>
                  <a:tcPr>
                    <a:solidFill>
                      <a:srgbClr val="C00000"/>
                    </a:solidFill>
                  </a:tcPr>
                </a:tc>
                <a:tc>
                  <a:txBody>
                    <a:bodyPr/>
                    <a:lstStyle/>
                    <a:p>
                      <a:r>
                        <a:rPr lang="en-US" dirty="0"/>
                        <a:t>1</a:t>
                      </a:r>
                    </a:p>
                  </a:txBody>
                  <a:tcPr/>
                </a:tc>
                <a:tc>
                  <a:txBody>
                    <a:bodyPr/>
                    <a:lstStyle/>
                    <a:p>
                      <a:r>
                        <a:rPr lang="en-US" dirty="0"/>
                        <a:t>1</a:t>
                      </a:r>
                    </a:p>
                  </a:txBody>
                  <a:tcPr>
                    <a:noFill/>
                  </a:tcPr>
                </a:tc>
                <a:extLst>
                  <a:ext uri="{0D108BD9-81ED-4DB2-BD59-A6C34878D82A}">
                    <a16:rowId xmlns:a16="http://schemas.microsoft.com/office/drawing/2014/main" val="10001"/>
                  </a:ext>
                </a:extLst>
              </a:tr>
              <a:tr h="263270">
                <a:tc>
                  <a:txBody>
                    <a:bodyPr/>
                    <a:lstStyle/>
                    <a:p>
                      <a:r>
                        <a:rPr lang="en-US" dirty="0"/>
                        <a:t>1</a:t>
                      </a:r>
                    </a:p>
                  </a:txBody>
                  <a:tcPr>
                    <a:solidFill>
                      <a:srgbClr val="C00000"/>
                    </a:solidFill>
                  </a:tcPr>
                </a:tc>
                <a:tc>
                  <a:txBody>
                    <a:bodyPr/>
                    <a:lstStyle/>
                    <a:p>
                      <a:r>
                        <a:rPr lang="en-US" dirty="0"/>
                        <a:t>2</a:t>
                      </a:r>
                    </a:p>
                  </a:txBody>
                  <a:tcPr/>
                </a:tc>
                <a:tc>
                  <a:txBody>
                    <a:bodyPr/>
                    <a:lstStyle/>
                    <a:p>
                      <a:r>
                        <a:rPr lang="en-US" dirty="0"/>
                        <a:t>3</a:t>
                      </a:r>
                    </a:p>
                  </a:txBody>
                  <a:tcPr>
                    <a:noFill/>
                  </a:tcPr>
                </a:tc>
                <a:extLst>
                  <a:ext uri="{0D108BD9-81ED-4DB2-BD59-A6C34878D82A}">
                    <a16:rowId xmlns:a16="http://schemas.microsoft.com/office/drawing/2014/main" val="10002"/>
                  </a:ext>
                </a:extLst>
              </a:tr>
              <a:tr h="263270">
                <a:tc>
                  <a:txBody>
                    <a:bodyPr/>
                    <a:lstStyle/>
                    <a:p>
                      <a:r>
                        <a:rPr lang="en-US" dirty="0"/>
                        <a:t>6</a:t>
                      </a:r>
                    </a:p>
                  </a:txBody>
                  <a:tcPr>
                    <a:solidFill>
                      <a:srgbClr val="C00000"/>
                    </a:solidFill>
                  </a:tcPr>
                </a:tc>
                <a:tc>
                  <a:txBody>
                    <a:bodyPr/>
                    <a:lstStyle/>
                    <a:p>
                      <a:r>
                        <a:rPr lang="en-US" dirty="0"/>
                        <a:t>0</a:t>
                      </a:r>
                    </a:p>
                  </a:txBody>
                  <a:tcPr/>
                </a:tc>
                <a:tc>
                  <a:txBody>
                    <a:bodyPr/>
                    <a:lstStyle/>
                    <a:p>
                      <a:r>
                        <a:rPr lang="en-US" dirty="0"/>
                        <a:t>9</a:t>
                      </a:r>
                    </a:p>
                  </a:txBody>
                  <a:tcPr>
                    <a:noFill/>
                  </a:tcPr>
                </a:tc>
                <a:extLst>
                  <a:ext uri="{0D108BD9-81ED-4DB2-BD59-A6C34878D82A}">
                    <a16:rowId xmlns:a16="http://schemas.microsoft.com/office/drawing/2014/main" val="10003"/>
                  </a:ext>
                </a:extLst>
              </a:tr>
              <a:tr h="263270">
                <a:tc>
                  <a:txBody>
                    <a:bodyPr/>
                    <a:lstStyle/>
                    <a:p>
                      <a:r>
                        <a:rPr lang="en-US" dirty="0"/>
                        <a:t>9</a:t>
                      </a:r>
                    </a:p>
                  </a:txBody>
                  <a:tcPr>
                    <a:solidFill>
                      <a:srgbClr val="C00000"/>
                    </a:solidFill>
                  </a:tcPr>
                </a:tc>
                <a:tc>
                  <a:txBody>
                    <a:bodyPr/>
                    <a:lstStyle/>
                    <a:p>
                      <a:r>
                        <a:rPr lang="en-US" dirty="0"/>
                        <a:t>9</a:t>
                      </a:r>
                    </a:p>
                  </a:txBody>
                  <a:tcPr/>
                </a:tc>
                <a:tc>
                  <a:txBody>
                    <a:bodyPr/>
                    <a:lstStyle/>
                    <a:p>
                      <a:r>
                        <a:rPr lang="en-US" dirty="0"/>
                        <a:t>9</a:t>
                      </a:r>
                    </a:p>
                  </a:txBody>
                  <a:tcPr>
                    <a:noFill/>
                  </a:tcPr>
                </a:tc>
                <a:extLst>
                  <a:ext uri="{0D108BD9-81ED-4DB2-BD59-A6C34878D82A}">
                    <a16:rowId xmlns:a16="http://schemas.microsoft.com/office/drawing/2014/main" val="10004"/>
                  </a:ext>
                </a:extLst>
              </a:tr>
            </a:tbl>
          </a:graphicData>
        </a:graphic>
      </p:graphicFrame>
      <p:cxnSp>
        <p:nvCxnSpPr>
          <p:cNvPr id="15" name="Straight Arrow Connector 14"/>
          <p:cNvCxnSpPr/>
          <p:nvPr/>
        </p:nvCxnSpPr>
        <p:spPr>
          <a:xfrm>
            <a:off x="176530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2042160" y="3368133"/>
            <a:ext cx="2936240" cy="844658"/>
          </a:xfrm>
          <a:prstGeom prst="wedgeRoundRectCallout">
            <a:avLst>
              <a:gd name="adj1" fmla="val -58573"/>
              <a:gd name="adj2" fmla="val 157505"/>
              <a:gd name="adj3" fmla="val 16667"/>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ounded Rectangle 18"/>
          <p:cNvSpPr/>
          <p:nvPr/>
        </p:nvSpPr>
        <p:spPr>
          <a:xfrm>
            <a:off x="138283" y="5140960"/>
            <a:ext cx="4809637" cy="1524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v"/>
            </a:pPr>
            <a:r>
              <a:rPr lang="en-US" sz="2400" dirty="0">
                <a:solidFill>
                  <a:schemeClr val="bg1"/>
                </a:solidFill>
              </a:rPr>
              <a:t>Option 1: HW </a:t>
            </a:r>
            <a:r>
              <a:rPr lang="en-US" sz="2400" dirty="0">
                <a:solidFill>
                  <a:schemeClr val="bg1"/>
                </a:solidFill>
                <a:sym typeface="Wingdings" pitchFamily="2" charset="2"/>
              </a:rPr>
              <a:t> pipeline</a:t>
            </a:r>
            <a:endParaRPr lang="en-US" sz="2400" dirty="0">
              <a:solidFill>
                <a:schemeClr val="bg1"/>
              </a:solidFill>
            </a:endParaRPr>
          </a:p>
          <a:p>
            <a:pPr>
              <a:buFont typeface="Wingdings" pitchFamily="2" charset="2"/>
              <a:buChar char="v"/>
            </a:pPr>
            <a:r>
              <a:rPr lang="en-US" sz="2400" dirty="0">
                <a:solidFill>
                  <a:schemeClr val="bg1"/>
                </a:solidFill>
              </a:rPr>
              <a:t>Option 2: Parallel Hardware</a:t>
            </a:r>
          </a:p>
        </p:txBody>
      </p:sp>
      <p:cxnSp>
        <p:nvCxnSpPr>
          <p:cNvPr id="31" name="Straight Arrow Connector 30"/>
          <p:cNvCxnSpPr/>
          <p:nvPr/>
        </p:nvCxnSpPr>
        <p:spPr>
          <a:xfrm>
            <a:off x="281178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837947" y="2321431"/>
            <a:ext cx="274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srcRect/>
          <a:stretch>
            <a:fillRect/>
          </a:stretch>
        </p:blipFill>
        <p:spPr bwMode="auto">
          <a:xfrm>
            <a:off x="5189220" y="1370965"/>
            <a:ext cx="2743768" cy="3465576"/>
          </a:xfrm>
          <a:prstGeom prst="rect">
            <a:avLst/>
          </a:prstGeom>
          <a:noFill/>
          <a:ln w="9525">
            <a:noFill/>
            <a:miter lim="800000"/>
            <a:headEnd/>
            <a:tailEnd/>
          </a:ln>
        </p:spPr>
      </p:pic>
      <p:graphicFrame>
        <p:nvGraphicFramePr>
          <p:cNvPr id="41" name="Table 40"/>
          <p:cNvGraphicFramePr>
            <a:graphicFrameLocks noGrp="1"/>
          </p:cNvGraphicFramePr>
          <p:nvPr/>
        </p:nvGraphicFramePr>
        <p:xfrm>
          <a:off x="1011004" y="1406565"/>
          <a:ext cx="726357" cy="1828800"/>
        </p:xfrm>
        <a:graphic>
          <a:graphicData uri="http://schemas.openxmlformats.org/drawingml/2006/table">
            <a:tbl>
              <a:tblPr firstRow="1" bandRow="1">
                <a:tableStyleId>{5940675A-B579-460E-94D1-54222C63F5DA}</a:tableStyleId>
              </a:tblPr>
              <a:tblGrid>
                <a:gridCol w="242119">
                  <a:extLst>
                    <a:ext uri="{9D8B030D-6E8A-4147-A177-3AD203B41FA5}">
                      <a16:colId xmlns:a16="http://schemas.microsoft.com/office/drawing/2014/main" val="20000"/>
                    </a:ext>
                  </a:extLst>
                </a:gridCol>
                <a:gridCol w="242119">
                  <a:extLst>
                    <a:ext uri="{9D8B030D-6E8A-4147-A177-3AD203B41FA5}">
                      <a16:colId xmlns:a16="http://schemas.microsoft.com/office/drawing/2014/main" val="20001"/>
                    </a:ext>
                  </a:extLst>
                </a:gridCol>
                <a:gridCol w="242119">
                  <a:extLst>
                    <a:ext uri="{9D8B030D-6E8A-4147-A177-3AD203B41FA5}">
                      <a16:colId xmlns:a16="http://schemas.microsoft.com/office/drawing/2014/main" val="20002"/>
                    </a:ext>
                  </a:extLst>
                </a:gridCol>
              </a:tblGrid>
              <a:tr h="364755">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10000"/>
                  </a:ext>
                </a:extLst>
              </a:tr>
              <a:tr h="263270">
                <a:tc>
                  <a:txBody>
                    <a:bodyPr/>
                    <a:lstStyle/>
                    <a:p>
                      <a:r>
                        <a:rPr lang="en-US" dirty="0"/>
                        <a:t>0</a:t>
                      </a:r>
                    </a:p>
                  </a:txBody>
                  <a:tcPr/>
                </a:tc>
                <a:tc>
                  <a:txBody>
                    <a:bodyPr/>
                    <a:lstStyle/>
                    <a:p>
                      <a:r>
                        <a:rPr lang="en-US" dirty="0"/>
                        <a:t>0</a:t>
                      </a:r>
                    </a:p>
                  </a:txBody>
                  <a:tcPr/>
                </a:tc>
                <a:tc>
                  <a:txBody>
                    <a:bodyPr/>
                    <a:lstStyle/>
                    <a:p>
                      <a:r>
                        <a:rPr lang="en-US" dirty="0"/>
                        <a:t>2</a:t>
                      </a:r>
                    </a:p>
                  </a:txBody>
                  <a:tcPr/>
                </a:tc>
                <a:extLst>
                  <a:ext uri="{0D108BD9-81ED-4DB2-BD59-A6C34878D82A}">
                    <a16:rowId xmlns:a16="http://schemas.microsoft.com/office/drawing/2014/main" val="10001"/>
                  </a:ext>
                </a:extLst>
              </a:tr>
              <a:tr h="263270">
                <a:tc>
                  <a:txBody>
                    <a:bodyPr/>
                    <a:lstStyle/>
                    <a:p>
                      <a:r>
                        <a:rPr lang="en-US" dirty="0"/>
                        <a:t>9</a:t>
                      </a:r>
                    </a:p>
                  </a:txBody>
                  <a:tcPr/>
                </a:tc>
                <a:tc>
                  <a:txBody>
                    <a:bodyPr/>
                    <a:lstStyle/>
                    <a:p>
                      <a:r>
                        <a:rPr lang="en-US" dirty="0"/>
                        <a:t>9</a:t>
                      </a:r>
                    </a:p>
                  </a:txBody>
                  <a:tcPr/>
                </a:tc>
                <a:tc>
                  <a:txBody>
                    <a:bodyPr/>
                    <a:lstStyle/>
                    <a:p>
                      <a:r>
                        <a:rPr lang="en-US" dirty="0"/>
                        <a:t>9</a:t>
                      </a:r>
                    </a:p>
                  </a:txBody>
                  <a:tcPr/>
                </a:tc>
                <a:extLst>
                  <a:ext uri="{0D108BD9-81ED-4DB2-BD59-A6C34878D82A}">
                    <a16:rowId xmlns:a16="http://schemas.microsoft.com/office/drawing/2014/main" val="10002"/>
                  </a:ext>
                </a:extLst>
              </a:tr>
              <a:tr h="263270">
                <a:tc>
                  <a:txBody>
                    <a:bodyPr/>
                    <a:lstStyle/>
                    <a:p>
                      <a:r>
                        <a:rPr lang="en-US" dirty="0"/>
                        <a:t>6</a:t>
                      </a:r>
                    </a:p>
                  </a:txBody>
                  <a:tcPr/>
                </a:tc>
                <a:tc>
                  <a:txBody>
                    <a:bodyPr/>
                    <a:lstStyle/>
                    <a:p>
                      <a:r>
                        <a:rPr lang="en-US" dirty="0"/>
                        <a:t>0</a:t>
                      </a:r>
                    </a:p>
                  </a:txBody>
                  <a:tcPr/>
                </a:tc>
                <a:tc>
                  <a:txBody>
                    <a:bodyPr/>
                    <a:lstStyle/>
                    <a:p>
                      <a:r>
                        <a:rPr lang="en-US" dirty="0"/>
                        <a:t>9</a:t>
                      </a:r>
                    </a:p>
                  </a:txBody>
                  <a:tcPr/>
                </a:tc>
                <a:extLst>
                  <a:ext uri="{0D108BD9-81ED-4DB2-BD59-A6C34878D82A}">
                    <a16:rowId xmlns:a16="http://schemas.microsoft.com/office/drawing/2014/main" val="10003"/>
                  </a:ext>
                </a:extLst>
              </a:tr>
              <a:tr h="263270">
                <a:tc>
                  <a:txBody>
                    <a:bodyPr/>
                    <a:lstStyle/>
                    <a:p>
                      <a:r>
                        <a:rPr lang="en-US" dirty="0"/>
                        <a:t>1</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4"/>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2792400713"/>
              </p:ext>
            </p:extLst>
          </p:nvPr>
        </p:nvGraphicFramePr>
        <p:xfrm>
          <a:off x="222579" y="1406766"/>
          <a:ext cx="624840" cy="1828800"/>
        </p:xfrm>
        <a:graphic>
          <a:graphicData uri="http://schemas.openxmlformats.org/drawingml/2006/table">
            <a:tbl>
              <a:tblPr firstRow="1" bandRow="1">
                <a:tableStyleId>{2D5ABB26-0587-4C30-8999-92F81FD0307C}</a:tableStyleId>
              </a:tblPr>
              <a:tblGrid>
                <a:gridCol w="141488">
                  <a:extLst>
                    <a:ext uri="{9D8B030D-6E8A-4147-A177-3AD203B41FA5}">
                      <a16:colId xmlns:a16="http://schemas.microsoft.com/office/drawing/2014/main" val="20000"/>
                    </a:ext>
                  </a:extLst>
                </a:gridCol>
                <a:gridCol w="135466">
                  <a:extLst>
                    <a:ext uri="{9D8B030D-6E8A-4147-A177-3AD203B41FA5}">
                      <a16:colId xmlns:a16="http://schemas.microsoft.com/office/drawing/2014/main" val="20001"/>
                    </a:ext>
                  </a:extLst>
                </a:gridCol>
                <a:gridCol w="347886">
                  <a:extLst>
                    <a:ext uri="{9D8B030D-6E8A-4147-A177-3AD203B41FA5}">
                      <a16:colId xmlns:a16="http://schemas.microsoft.com/office/drawing/2014/main" val="20002"/>
                    </a:ext>
                  </a:extLst>
                </a:gridCol>
              </a:tblGrid>
              <a:tr h="263270">
                <a:tc>
                  <a:txBody>
                    <a:bodyPr/>
                    <a:lstStyle/>
                    <a:p>
                      <a:r>
                        <a:rPr lang="en-US" dirty="0"/>
                        <a:t>1</a:t>
                      </a:r>
                    </a:p>
                  </a:txBody>
                  <a:tcPr marL="0" marR="0"/>
                </a:tc>
                <a:tc>
                  <a:txBody>
                    <a:bodyPr/>
                    <a:lstStyle/>
                    <a:p>
                      <a:r>
                        <a:rPr lang="en-US" dirty="0"/>
                        <a:t>2</a:t>
                      </a:r>
                    </a:p>
                  </a:txBody>
                  <a:tcPr marL="0" marR="0"/>
                </a:tc>
                <a:tc>
                  <a:txBody>
                    <a:bodyPr/>
                    <a:lstStyle/>
                    <a:p>
                      <a:r>
                        <a:rPr lang="en-US" dirty="0"/>
                        <a:t>3</a:t>
                      </a:r>
                    </a:p>
                  </a:txBody>
                  <a:tcPr marL="0" marR="0"/>
                </a:tc>
                <a:extLst>
                  <a:ext uri="{0D108BD9-81ED-4DB2-BD59-A6C34878D82A}">
                    <a16:rowId xmlns:a16="http://schemas.microsoft.com/office/drawing/2014/main" val="10000"/>
                  </a:ext>
                </a:extLst>
              </a:tr>
              <a:tr h="263270">
                <a:tc>
                  <a:txBody>
                    <a:bodyPr/>
                    <a:lstStyle/>
                    <a:p>
                      <a:endParaRPr lang="en-US" dirty="0"/>
                    </a:p>
                  </a:txBody>
                  <a:tcPr marL="0" marR="0"/>
                </a:tc>
                <a:tc>
                  <a:txBody>
                    <a:bodyPr/>
                    <a:lstStyle/>
                    <a:p>
                      <a:endParaRPr lang="en-US" dirty="0"/>
                    </a:p>
                  </a:txBody>
                  <a:tcPr marL="0" marR="0"/>
                </a:tc>
                <a:tc>
                  <a:txBody>
                    <a:bodyPr/>
                    <a:lstStyle/>
                    <a:p>
                      <a:r>
                        <a:rPr lang="en-US" dirty="0"/>
                        <a:t>2</a:t>
                      </a:r>
                    </a:p>
                  </a:txBody>
                  <a:tcPr marL="0" marR="0"/>
                </a:tc>
                <a:extLst>
                  <a:ext uri="{0D108BD9-81ED-4DB2-BD59-A6C34878D82A}">
                    <a16:rowId xmlns:a16="http://schemas.microsoft.com/office/drawing/2014/main" val="10001"/>
                  </a:ext>
                </a:extLst>
              </a:tr>
              <a:tr h="263270">
                <a:tc>
                  <a:txBody>
                    <a:bodyPr/>
                    <a:lstStyle/>
                    <a:p>
                      <a:r>
                        <a:rPr lang="en-US" dirty="0"/>
                        <a:t>9</a:t>
                      </a:r>
                    </a:p>
                  </a:txBody>
                  <a:tcPr marL="0" marR="0"/>
                </a:tc>
                <a:tc>
                  <a:txBody>
                    <a:bodyPr/>
                    <a:lstStyle/>
                    <a:p>
                      <a:r>
                        <a:rPr lang="en-US" dirty="0"/>
                        <a:t>9</a:t>
                      </a:r>
                    </a:p>
                  </a:txBody>
                  <a:tcPr marL="0" marR="0"/>
                </a:tc>
                <a:tc>
                  <a:txBody>
                    <a:bodyPr/>
                    <a:lstStyle/>
                    <a:p>
                      <a:r>
                        <a:rPr lang="en-US" dirty="0"/>
                        <a:t>9</a:t>
                      </a:r>
                    </a:p>
                  </a:txBody>
                  <a:tcPr marL="0" marR="0"/>
                </a:tc>
                <a:extLst>
                  <a:ext uri="{0D108BD9-81ED-4DB2-BD59-A6C34878D82A}">
                    <a16:rowId xmlns:a16="http://schemas.microsoft.com/office/drawing/2014/main" val="10002"/>
                  </a:ext>
                </a:extLst>
              </a:tr>
              <a:tr h="263270">
                <a:tc>
                  <a:txBody>
                    <a:bodyPr/>
                    <a:lstStyle/>
                    <a:p>
                      <a:r>
                        <a:rPr lang="en-US" dirty="0"/>
                        <a:t>6</a:t>
                      </a:r>
                    </a:p>
                  </a:txBody>
                  <a:tcPr marL="0" marR="0"/>
                </a:tc>
                <a:tc>
                  <a:txBody>
                    <a:bodyPr/>
                    <a:lstStyle/>
                    <a:p>
                      <a:r>
                        <a:rPr lang="en-US" dirty="0"/>
                        <a:t>0</a:t>
                      </a:r>
                    </a:p>
                  </a:txBody>
                  <a:tcPr marL="0" marR="0"/>
                </a:tc>
                <a:tc>
                  <a:txBody>
                    <a:bodyPr/>
                    <a:lstStyle/>
                    <a:p>
                      <a:r>
                        <a:rPr lang="en-US" dirty="0"/>
                        <a:t>9</a:t>
                      </a:r>
                    </a:p>
                  </a:txBody>
                  <a:tcPr marL="0" marR="0"/>
                </a:tc>
                <a:extLst>
                  <a:ext uri="{0D108BD9-81ED-4DB2-BD59-A6C34878D82A}">
                    <a16:rowId xmlns:a16="http://schemas.microsoft.com/office/drawing/2014/main" val="10003"/>
                  </a:ext>
                </a:extLst>
              </a:tr>
              <a:tr h="263270">
                <a:tc>
                  <a:txBody>
                    <a:bodyPr/>
                    <a:lstStyle/>
                    <a:p>
                      <a:r>
                        <a:rPr lang="en-US" dirty="0"/>
                        <a:t>1</a:t>
                      </a:r>
                    </a:p>
                  </a:txBody>
                  <a:tcPr marL="0" marR="0"/>
                </a:tc>
                <a:tc>
                  <a:txBody>
                    <a:bodyPr/>
                    <a:lstStyle/>
                    <a:p>
                      <a:r>
                        <a:rPr lang="en-US" dirty="0"/>
                        <a:t>1</a:t>
                      </a:r>
                    </a:p>
                  </a:txBody>
                  <a:tcPr marL="0" marR="0"/>
                </a:tc>
                <a:tc>
                  <a:txBody>
                    <a:bodyPr/>
                    <a:lstStyle/>
                    <a:p>
                      <a:r>
                        <a:rPr lang="en-US" dirty="0"/>
                        <a:t>1</a:t>
                      </a:r>
                    </a:p>
                  </a:txBody>
                  <a:tcPr marL="0" marR="0"/>
                </a:tc>
                <a:extLst>
                  <a:ext uri="{0D108BD9-81ED-4DB2-BD59-A6C34878D82A}">
                    <a16:rowId xmlns:a16="http://schemas.microsoft.com/office/drawing/2014/main" val="10004"/>
                  </a:ext>
                </a:extLst>
              </a:tr>
            </a:tbl>
          </a:graphicData>
        </a:graphic>
      </p:graphicFrame>
      <p:grpSp>
        <p:nvGrpSpPr>
          <p:cNvPr id="68" name="Group 67"/>
          <p:cNvGrpSpPr/>
          <p:nvPr/>
        </p:nvGrpSpPr>
        <p:grpSpPr>
          <a:xfrm>
            <a:off x="5896432" y="4932593"/>
            <a:ext cx="5427861" cy="1439675"/>
            <a:chOff x="137658" y="4747768"/>
            <a:chExt cx="5427861" cy="1439675"/>
          </a:xfrm>
        </p:grpSpPr>
        <p:grpSp>
          <p:nvGrpSpPr>
            <p:cNvPr id="21" name="Group 82"/>
            <p:cNvGrpSpPr/>
            <p:nvPr/>
          </p:nvGrpSpPr>
          <p:grpSpPr>
            <a:xfrm>
              <a:off x="137658" y="5184152"/>
              <a:ext cx="870731" cy="815030"/>
              <a:chOff x="706618" y="5184152"/>
              <a:chExt cx="870731" cy="815030"/>
            </a:xfrm>
          </p:grpSpPr>
          <p:sp>
            <p:nvSpPr>
              <p:cNvPr id="22" name="Rounded Rectangle 21"/>
              <p:cNvSpPr/>
              <p:nvPr/>
            </p:nvSpPr>
            <p:spPr>
              <a:xfrm>
                <a:off x="706618" y="5184152"/>
                <a:ext cx="852801" cy="25921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Histogram</a:t>
                </a:r>
              </a:p>
            </p:txBody>
          </p:sp>
          <p:sp>
            <p:nvSpPr>
              <p:cNvPr id="23" name="Rounded Rectangle 22"/>
              <p:cNvSpPr/>
              <p:nvPr/>
            </p:nvSpPr>
            <p:spPr>
              <a:xfrm>
                <a:off x="724548" y="5739963"/>
                <a:ext cx="852801" cy="25921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Prefixsum</a:t>
                </a:r>
                <a:endParaRPr lang="en-US" sz="1200" dirty="0">
                  <a:solidFill>
                    <a:schemeClr val="tx1"/>
                  </a:solidFill>
                </a:endParaRPr>
              </a:p>
            </p:txBody>
          </p:sp>
        </p:grpSp>
        <p:grpSp>
          <p:nvGrpSpPr>
            <p:cNvPr id="24" name="Group 55"/>
            <p:cNvGrpSpPr/>
            <p:nvPr/>
          </p:nvGrpSpPr>
          <p:grpSpPr>
            <a:xfrm>
              <a:off x="980299" y="4747768"/>
              <a:ext cx="1665503" cy="1439675"/>
              <a:chOff x="1833739" y="2990088"/>
              <a:chExt cx="1665503" cy="1439675"/>
            </a:xfrm>
          </p:grpSpPr>
          <p:grpSp>
            <p:nvGrpSpPr>
              <p:cNvPr id="25" name="Group 24"/>
              <p:cNvGrpSpPr/>
              <p:nvPr/>
            </p:nvGrpSpPr>
            <p:grpSpPr>
              <a:xfrm>
                <a:off x="2577852" y="3354755"/>
                <a:ext cx="556966" cy="1075008"/>
                <a:chOff x="2768940" y="2779817"/>
                <a:chExt cx="556966" cy="1075008"/>
              </a:xfrm>
            </p:grpSpPr>
            <p:sp>
              <p:nvSpPr>
                <p:cNvPr id="30" name="Rounded Rectangle 29"/>
                <p:cNvSpPr/>
                <p:nvPr/>
              </p:nvSpPr>
              <p:spPr>
                <a:xfrm>
                  <a:off x="2768940" y="2779817"/>
                  <a:ext cx="556966" cy="1075008"/>
                </a:xfrm>
                <a:prstGeom prst="roundRect">
                  <a:avLst>
                    <a:gd name="adj" fmla="val 701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32" name="Group 37"/>
                <p:cNvGrpSpPr/>
                <p:nvPr/>
              </p:nvGrpSpPr>
              <p:grpSpPr>
                <a:xfrm>
                  <a:off x="2824342" y="2842570"/>
                  <a:ext cx="428691" cy="950559"/>
                  <a:chOff x="2824342" y="2842570"/>
                  <a:chExt cx="428691" cy="950559"/>
                </a:xfrm>
              </p:grpSpPr>
              <p:sp>
                <p:nvSpPr>
                  <p:cNvPr id="33" name="Rounded Rectangle 32"/>
                  <p:cNvSpPr/>
                  <p:nvPr/>
                </p:nvSpPr>
                <p:spPr>
                  <a:xfrm>
                    <a:off x="2840657" y="2842570"/>
                    <a:ext cx="412376" cy="20647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a:t>
                    </a:r>
                  </a:p>
                </p:txBody>
              </p:sp>
              <p:sp>
                <p:nvSpPr>
                  <p:cNvPr id="34" name="Rounded Rectangle 33"/>
                  <p:cNvSpPr/>
                  <p:nvPr/>
                </p:nvSpPr>
                <p:spPr>
                  <a:xfrm>
                    <a:off x="2833307" y="3201167"/>
                    <a:ext cx="412376" cy="20647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t>
                    </a:r>
                  </a:p>
                </p:txBody>
              </p:sp>
              <p:sp>
                <p:nvSpPr>
                  <p:cNvPr id="35" name="Rounded Rectangle 34"/>
                  <p:cNvSpPr/>
                  <p:nvPr/>
                </p:nvSpPr>
                <p:spPr>
                  <a:xfrm>
                    <a:off x="2824342" y="3586650"/>
                    <a:ext cx="412376" cy="20647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a:t>
                    </a:r>
                  </a:p>
                </p:txBody>
              </p:sp>
              <p:cxnSp>
                <p:nvCxnSpPr>
                  <p:cNvPr id="36" name="Straight Arrow Connector 11"/>
                  <p:cNvCxnSpPr>
                    <a:stCxn id="33" idx="2"/>
                    <a:endCxn id="34" idx="0"/>
                  </p:cNvCxnSpPr>
                  <p:nvPr/>
                </p:nvCxnSpPr>
                <p:spPr>
                  <a:xfrm flipH="1">
                    <a:off x="3039495" y="3049049"/>
                    <a:ext cx="7350" cy="1521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4" idx="2"/>
                    <a:endCxn id="35" idx="0"/>
                  </p:cNvCxnSpPr>
                  <p:nvPr/>
                </p:nvCxnSpPr>
                <p:spPr>
                  <a:xfrm flipH="1">
                    <a:off x="3030530" y="3407646"/>
                    <a:ext cx="8965" cy="1790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6" name="Straight Arrow Connector 25"/>
              <p:cNvCxnSpPr>
                <a:stCxn id="23" idx="3"/>
                <a:endCxn id="30" idx="1"/>
              </p:cNvCxnSpPr>
              <p:nvPr/>
            </p:nvCxnSpPr>
            <p:spPr>
              <a:xfrm flipV="1">
                <a:off x="1851669" y="3892259"/>
                <a:ext cx="726183" cy="2196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3"/>
                <a:endCxn id="35" idx="1"/>
              </p:cNvCxnSpPr>
              <p:nvPr/>
            </p:nvCxnSpPr>
            <p:spPr>
              <a:xfrm>
                <a:off x="1833739" y="3556082"/>
                <a:ext cx="799515" cy="7087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2" idx="3"/>
                <a:endCxn id="33" idx="1"/>
              </p:cNvCxnSpPr>
              <p:nvPr/>
            </p:nvCxnSpPr>
            <p:spPr>
              <a:xfrm flipV="1">
                <a:off x="1833739" y="3520748"/>
                <a:ext cx="815830" cy="353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029481" y="2990088"/>
                <a:ext cx="1469761" cy="369332"/>
              </a:xfrm>
              <a:prstGeom prst="rect">
                <a:avLst/>
              </a:prstGeom>
              <a:noFill/>
            </p:spPr>
            <p:txBody>
              <a:bodyPr wrap="none" rtlCol="0">
                <a:spAutoFit/>
              </a:bodyPr>
              <a:lstStyle/>
              <a:p>
                <a:r>
                  <a:rPr lang="en-US" dirty="0"/>
                  <a:t>Counting Sort</a:t>
                </a:r>
              </a:p>
            </p:txBody>
          </p:sp>
        </p:grpSp>
        <p:grpSp>
          <p:nvGrpSpPr>
            <p:cNvPr id="38" name="Group 56"/>
            <p:cNvGrpSpPr/>
            <p:nvPr/>
          </p:nvGrpSpPr>
          <p:grpSpPr>
            <a:xfrm>
              <a:off x="2271218" y="4747768"/>
              <a:ext cx="1593582" cy="1421745"/>
              <a:chOff x="3124658" y="2990088"/>
              <a:chExt cx="1593582" cy="1421745"/>
            </a:xfrm>
          </p:grpSpPr>
          <p:grpSp>
            <p:nvGrpSpPr>
              <p:cNvPr id="40" name="Group 20"/>
              <p:cNvGrpSpPr/>
              <p:nvPr/>
            </p:nvGrpSpPr>
            <p:grpSpPr>
              <a:xfrm>
                <a:off x="3850841" y="3336825"/>
                <a:ext cx="556966" cy="1075008"/>
                <a:chOff x="2768940" y="2779817"/>
                <a:chExt cx="556966" cy="1075008"/>
              </a:xfrm>
            </p:grpSpPr>
            <p:sp>
              <p:nvSpPr>
                <p:cNvPr id="47" name="Rounded Rectangle 18"/>
                <p:cNvSpPr/>
                <p:nvPr/>
              </p:nvSpPr>
              <p:spPr>
                <a:xfrm>
                  <a:off x="2768940" y="2779817"/>
                  <a:ext cx="556966" cy="1075008"/>
                </a:xfrm>
                <a:prstGeom prst="roundRect">
                  <a:avLst>
                    <a:gd name="adj" fmla="val 701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8" name="Group 37"/>
                <p:cNvGrpSpPr/>
                <p:nvPr/>
              </p:nvGrpSpPr>
              <p:grpSpPr>
                <a:xfrm>
                  <a:off x="2824342" y="2842570"/>
                  <a:ext cx="428691" cy="950559"/>
                  <a:chOff x="2824342" y="2842570"/>
                  <a:chExt cx="428691" cy="950559"/>
                </a:xfrm>
              </p:grpSpPr>
              <p:sp>
                <p:nvSpPr>
                  <p:cNvPr id="49" name="Rounded Rectangle 48"/>
                  <p:cNvSpPr/>
                  <p:nvPr/>
                </p:nvSpPr>
                <p:spPr>
                  <a:xfrm>
                    <a:off x="2840657" y="2842570"/>
                    <a:ext cx="412376" cy="206479"/>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CS</a:t>
                    </a:r>
                  </a:p>
                </p:txBody>
              </p:sp>
              <p:sp>
                <p:nvSpPr>
                  <p:cNvPr id="50" name="Rounded Rectangle 49"/>
                  <p:cNvSpPr/>
                  <p:nvPr/>
                </p:nvSpPr>
                <p:spPr>
                  <a:xfrm>
                    <a:off x="2833307" y="3201167"/>
                    <a:ext cx="412376" cy="206479"/>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CS</a:t>
                    </a:r>
                  </a:p>
                </p:txBody>
              </p:sp>
              <p:sp>
                <p:nvSpPr>
                  <p:cNvPr id="51" name="Rounded Rectangle 50"/>
                  <p:cNvSpPr/>
                  <p:nvPr/>
                </p:nvSpPr>
                <p:spPr>
                  <a:xfrm>
                    <a:off x="2824342" y="3586650"/>
                    <a:ext cx="412376" cy="206479"/>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CS</a:t>
                    </a:r>
                  </a:p>
                </p:txBody>
              </p:sp>
              <p:cxnSp>
                <p:nvCxnSpPr>
                  <p:cNvPr id="52" name="Straight Arrow Connector 51"/>
                  <p:cNvCxnSpPr>
                    <a:stCxn id="49" idx="2"/>
                    <a:endCxn id="50" idx="0"/>
                  </p:cNvCxnSpPr>
                  <p:nvPr/>
                </p:nvCxnSpPr>
                <p:spPr>
                  <a:xfrm flipH="1">
                    <a:off x="3039495" y="3049049"/>
                    <a:ext cx="7350" cy="1521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24"/>
                  <p:cNvCxnSpPr>
                    <a:stCxn id="50" idx="2"/>
                    <a:endCxn id="51" idx="0"/>
                  </p:cNvCxnSpPr>
                  <p:nvPr/>
                </p:nvCxnSpPr>
                <p:spPr>
                  <a:xfrm flipH="1">
                    <a:off x="3030530" y="3407646"/>
                    <a:ext cx="8965" cy="1790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3" name="Straight Arrow Connector 16"/>
              <p:cNvCxnSpPr>
                <a:stCxn id="30" idx="3"/>
                <a:endCxn id="49" idx="1"/>
              </p:cNvCxnSpPr>
              <p:nvPr/>
            </p:nvCxnSpPr>
            <p:spPr>
              <a:xfrm flipV="1">
                <a:off x="3124658" y="3502818"/>
                <a:ext cx="797900" cy="3894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0" idx="3"/>
                <a:endCxn id="50" idx="1"/>
              </p:cNvCxnSpPr>
              <p:nvPr/>
            </p:nvCxnSpPr>
            <p:spPr>
              <a:xfrm flipV="1">
                <a:off x="3124658" y="3861415"/>
                <a:ext cx="790550" cy="308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0" idx="3"/>
                <a:endCxn id="51" idx="1"/>
              </p:cNvCxnSpPr>
              <p:nvPr/>
            </p:nvCxnSpPr>
            <p:spPr>
              <a:xfrm>
                <a:off x="3124658" y="3892259"/>
                <a:ext cx="781585" cy="3546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586199" y="2990088"/>
                <a:ext cx="1132041" cy="369332"/>
              </a:xfrm>
              <a:prstGeom prst="rect">
                <a:avLst/>
              </a:prstGeom>
              <a:noFill/>
            </p:spPr>
            <p:txBody>
              <a:bodyPr wrap="none" rtlCol="0">
                <a:spAutoFit/>
              </a:bodyPr>
              <a:lstStyle/>
              <a:p>
                <a:r>
                  <a:rPr lang="en-US" dirty="0"/>
                  <a:t>Radix Sort</a:t>
                </a:r>
              </a:p>
            </p:txBody>
          </p:sp>
        </p:grpSp>
        <p:grpSp>
          <p:nvGrpSpPr>
            <p:cNvPr id="54" name="Group 60"/>
            <p:cNvGrpSpPr/>
            <p:nvPr/>
          </p:nvGrpSpPr>
          <p:grpSpPr>
            <a:xfrm>
              <a:off x="3265723" y="4748419"/>
              <a:ext cx="2299796" cy="1439022"/>
              <a:chOff x="4119163" y="2990739"/>
              <a:chExt cx="2299796" cy="1439022"/>
            </a:xfrm>
          </p:grpSpPr>
          <p:grpSp>
            <p:nvGrpSpPr>
              <p:cNvPr id="55" name="Group 54"/>
              <p:cNvGrpSpPr/>
              <p:nvPr/>
            </p:nvGrpSpPr>
            <p:grpSpPr>
              <a:xfrm>
                <a:off x="4953499" y="3354753"/>
                <a:ext cx="1318966" cy="1075008"/>
                <a:chOff x="5171481" y="2743958"/>
                <a:chExt cx="1318966" cy="1075008"/>
              </a:xfrm>
            </p:grpSpPr>
            <p:sp>
              <p:nvSpPr>
                <p:cNvPr id="59" name="Rounded Rectangle 58"/>
                <p:cNvSpPr/>
                <p:nvPr/>
              </p:nvSpPr>
              <p:spPr>
                <a:xfrm>
                  <a:off x="5171481" y="2743958"/>
                  <a:ext cx="1318966" cy="1075008"/>
                </a:xfrm>
                <a:prstGeom prst="roundRect">
                  <a:avLst>
                    <a:gd name="adj" fmla="val 701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0" name="Rounded Rectangle 59"/>
                <p:cNvSpPr/>
                <p:nvPr/>
              </p:nvSpPr>
              <p:spPr>
                <a:xfrm>
                  <a:off x="5316535" y="3200400"/>
                  <a:ext cx="412376" cy="206479"/>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RS</a:t>
                  </a:r>
                </a:p>
              </p:txBody>
            </p:sp>
            <p:cxnSp>
              <p:nvCxnSpPr>
                <p:cNvPr id="61" name="Straight Arrow Connector 60"/>
                <p:cNvCxnSpPr>
                  <a:stCxn id="65" idx="2"/>
                  <a:endCxn id="60" idx="0"/>
                </p:cNvCxnSpPr>
                <p:nvPr/>
              </p:nvCxnSpPr>
              <p:spPr>
                <a:xfrm flipH="1">
                  <a:off x="5522723" y="2986307"/>
                  <a:ext cx="292248" cy="2140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31"/>
                <p:cNvCxnSpPr>
                  <a:stCxn id="60" idx="2"/>
                  <a:endCxn id="64" idx="0"/>
                </p:cNvCxnSpPr>
                <p:nvPr/>
              </p:nvCxnSpPr>
              <p:spPr>
                <a:xfrm>
                  <a:off x="5522723" y="3406879"/>
                  <a:ext cx="337202" cy="1618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5944059" y="3200400"/>
                  <a:ext cx="412376" cy="206479"/>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RS</a:t>
                  </a:r>
                </a:p>
              </p:txBody>
            </p:sp>
            <p:sp>
              <p:nvSpPr>
                <p:cNvPr id="64" name="Rounded Rectangle 63"/>
                <p:cNvSpPr/>
                <p:nvPr/>
              </p:nvSpPr>
              <p:spPr>
                <a:xfrm>
                  <a:off x="5468712" y="3568719"/>
                  <a:ext cx="782425" cy="20272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5" name="Rounded Rectangle 64"/>
                <p:cNvSpPr/>
                <p:nvPr/>
              </p:nvSpPr>
              <p:spPr>
                <a:xfrm>
                  <a:off x="5540651" y="2779828"/>
                  <a:ext cx="548640" cy="20647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66" name="Straight Arrow Connector 65"/>
                <p:cNvCxnSpPr>
                  <a:stCxn id="65" idx="2"/>
                  <a:endCxn id="63" idx="0"/>
                </p:cNvCxnSpPr>
                <p:nvPr/>
              </p:nvCxnSpPr>
              <p:spPr>
                <a:xfrm>
                  <a:off x="5814971" y="2986307"/>
                  <a:ext cx="335276" cy="2140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3" idx="2"/>
                  <a:endCxn id="64" idx="0"/>
                </p:cNvCxnSpPr>
                <p:nvPr/>
              </p:nvCxnSpPr>
              <p:spPr>
                <a:xfrm flipH="1">
                  <a:off x="5859925" y="3406879"/>
                  <a:ext cx="290322" cy="1618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6" name="Shape 55"/>
              <p:cNvCxnSpPr>
                <a:endCxn id="63" idx="3"/>
              </p:cNvCxnSpPr>
              <p:nvPr/>
            </p:nvCxnSpPr>
            <p:spPr>
              <a:xfrm rot="5400000" flipH="1" flipV="1">
                <a:off x="4880109" y="3153489"/>
                <a:ext cx="497398" cy="2019289"/>
              </a:xfrm>
              <a:prstGeom prst="curvedConnector4">
                <a:avLst>
                  <a:gd name="adj1" fmla="val -45959"/>
                  <a:gd name="adj2" fmla="val 11132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805569" y="2990739"/>
                <a:ext cx="1613390" cy="369332"/>
              </a:xfrm>
              <a:prstGeom prst="rect">
                <a:avLst/>
              </a:prstGeom>
              <a:noFill/>
            </p:spPr>
            <p:txBody>
              <a:bodyPr wrap="none" rtlCol="0">
                <a:spAutoFit/>
              </a:bodyPr>
              <a:lstStyle/>
              <a:p>
                <a:r>
                  <a:rPr lang="en-US" dirty="0"/>
                  <a:t>New Radix Sort</a:t>
                </a:r>
              </a:p>
            </p:txBody>
          </p:sp>
          <p:cxnSp>
            <p:nvCxnSpPr>
              <p:cNvPr id="58" name="Straight Arrow Connector 57"/>
              <p:cNvCxnSpPr/>
              <p:nvPr/>
            </p:nvCxnSpPr>
            <p:spPr>
              <a:xfrm>
                <a:off x="4407807" y="3874329"/>
                <a:ext cx="690746" cy="401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 name="TextBox 68"/>
          <p:cNvSpPr txBox="1"/>
          <p:nvPr/>
        </p:nvSpPr>
        <p:spPr>
          <a:xfrm>
            <a:off x="5729591" y="6488668"/>
            <a:ext cx="5921814" cy="369332"/>
          </a:xfrm>
          <a:prstGeom prst="rect">
            <a:avLst/>
          </a:prstGeom>
          <a:noFill/>
        </p:spPr>
        <p:txBody>
          <a:bodyPr wrap="none" rtlCol="0">
            <a:spAutoFit/>
          </a:bodyPr>
          <a:lstStyle/>
          <a:p>
            <a:r>
              <a:rPr lang="en-US" i="1" dirty="0"/>
              <a:t>There are a number of ways of designing parallel algorithms. </a:t>
            </a:r>
          </a:p>
        </p:txBody>
      </p:sp>
      <p:sp>
        <p:nvSpPr>
          <p:cNvPr id="3" name="Footer Placeholder 2">
            <a:extLst>
              <a:ext uri="{FF2B5EF4-FFF2-40B4-BE49-F238E27FC236}">
                <a16:creationId xmlns:a16="http://schemas.microsoft.com/office/drawing/2014/main" id="{4C883060-4B13-BA43-8DDC-09FA3821D4AC}"/>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6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Sort</a:t>
            </a:r>
          </a:p>
        </p:txBody>
      </p:sp>
      <p:pic>
        <p:nvPicPr>
          <p:cNvPr id="4" name="Picture 3"/>
          <p:cNvPicPr>
            <a:picLocks noChangeAspect="1" noChangeArrowheads="1"/>
          </p:cNvPicPr>
          <p:nvPr/>
        </p:nvPicPr>
        <p:blipFill>
          <a:blip r:embed="rId2" cstate="print"/>
          <a:srcRect/>
          <a:stretch>
            <a:fillRect/>
          </a:stretch>
        </p:blipFill>
        <p:spPr bwMode="auto">
          <a:xfrm>
            <a:off x="403211" y="1468242"/>
            <a:ext cx="2743768" cy="3465576"/>
          </a:xfrm>
          <a:prstGeom prst="rect">
            <a:avLst/>
          </a:prstGeom>
          <a:noFill/>
          <a:ln w="9525">
            <a:noFill/>
            <a:miter lim="800000"/>
            <a:headEnd/>
            <a:tailEnd/>
          </a:ln>
        </p:spPr>
      </p:pic>
      <p:sp>
        <p:nvSpPr>
          <p:cNvPr id="5" name="TextBox 4"/>
          <p:cNvSpPr txBox="1"/>
          <p:nvPr/>
        </p:nvSpPr>
        <p:spPr>
          <a:xfrm>
            <a:off x="4260715" y="1527243"/>
            <a:ext cx="2491388" cy="369332"/>
          </a:xfrm>
          <a:prstGeom prst="rect">
            <a:avLst/>
          </a:prstGeom>
          <a:noFill/>
        </p:spPr>
        <p:txBody>
          <a:bodyPr wrap="none" rtlCol="0">
            <a:spAutoFit/>
          </a:bodyPr>
          <a:lstStyle/>
          <a:p>
            <a:r>
              <a:rPr lang="en-US" dirty="0"/>
              <a:t>[0, 3, 2, 2, 3, 2, 0, 3, 2, 1]</a:t>
            </a:r>
          </a:p>
        </p:txBody>
      </p:sp>
      <p:sp>
        <p:nvSpPr>
          <p:cNvPr id="6" name="TextBox 5"/>
          <p:cNvSpPr txBox="1"/>
          <p:nvPr/>
        </p:nvSpPr>
        <p:spPr>
          <a:xfrm>
            <a:off x="4014281" y="2399490"/>
            <a:ext cx="2666114" cy="369332"/>
          </a:xfrm>
          <a:prstGeom prst="rect">
            <a:avLst/>
          </a:prstGeom>
          <a:noFill/>
        </p:spPr>
        <p:txBody>
          <a:bodyPr wrap="none" rtlCol="0">
            <a:spAutoFit/>
          </a:bodyPr>
          <a:lstStyle/>
          <a:p>
            <a:r>
              <a:rPr lang="en-US" dirty="0"/>
              <a:t>(C</a:t>
            </a:r>
            <a:r>
              <a:rPr lang="en-US" baseline="-25000" dirty="0"/>
              <a:t>0</a:t>
            </a:r>
            <a:r>
              <a:rPr lang="en-US" dirty="0"/>
              <a:t>, C</a:t>
            </a:r>
            <a:r>
              <a:rPr lang="en-US" baseline="-25000" dirty="0"/>
              <a:t>1</a:t>
            </a:r>
            <a:r>
              <a:rPr lang="en-US" dirty="0"/>
              <a:t>, C</a:t>
            </a:r>
            <a:r>
              <a:rPr lang="en-US" baseline="-25000" dirty="0"/>
              <a:t>2</a:t>
            </a:r>
            <a:r>
              <a:rPr lang="en-US" dirty="0"/>
              <a:t>, C</a:t>
            </a:r>
            <a:r>
              <a:rPr lang="en-US" baseline="-25000" dirty="0"/>
              <a:t>3</a:t>
            </a:r>
            <a:r>
              <a:rPr lang="en-US" dirty="0"/>
              <a:t>) = [2, 1, 4, 3]</a:t>
            </a:r>
          </a:p>
        </p:txBody>
      </p:sp>
      <p:sp>
        <p:nvSpPr>
          <p:cNvPr id="7" name="TextBox 6"/>
          <p:cNvSpPr txBox="1"/>
          <p:nvPr/>
        </p:nvSpPr>
        <p:spPr>
          <a:xfrm>
            <a:off x="3952673" y="3407923"/>
            <a:ext cx="2834430" cy="369332"/>
          </a:xfrm>
          <a:prstGeom prst="rect">
            <a:avLst/>
          </a:prstGeom>
          <a:noFill/>
        </p:spPr>
        <p:txBody>
          <a:bodyPr wrap="none" rtlCol="0">
            <a:spAutoFit/>
          </a:bodyPr>
          <a:lstStyle/>
          <a:p>
            <a:r>
              <a:rPr lang="pt-BR" dirty="0"/>
              <a:t>(O</a:t>
            </a:r>
            <a:r>
              <a:rPr lang="pt-BR" baseline="-25000" dirty="0"/>
              <a:t>0</a:t>
            </a:r>
            <a:r>
              <a:rPr lang="pt-BR" dirty="0"/>
              <a:t>, O</a:t>
            </a:r>
            <a:r>
              <a:rPr lang="pt-BR" baseline="-25000" dirty="0"/>
              <a:t>1</a:t>
            </a:r>
            <a:r>
              <a:rPr lang="pt-BR" dirty="0"/>
              <a:t>, O</a:t>
            </a:r>
            <a:r>
              <a:rPr lang="pt-BR" baseline="-25000" dirty="0"/>
              <a:t>2</a:t>
            </a:r>
            <a:r>
              <a:rPr lang="pt-BR" dirty="0"/>
              <a:t>, O</a:t>
            </a:r>
            <a:r>
              <a:rPr lang="pt-BR" baseline="-25000" dirty="0"/>
              <a:t>3</a:t>
            </a:r>
            <a:r>
              <a:rPr lang="pt-BR" dirty="0"/>
              <a:t>) = (0, 2, 3, 7) </a:t>
            </a:r>
            <a:endParaRPr lang="en-US" dirty="0"/>
          </a:p>
        </p:txBody>
      </p:sp>
      <p:sp>
        <p:nvSpPr>
          <p:cNvPr id="8" name="TextBox 7"/>
          <p:cNvSpPr txBox="1"/>
          <p:nvPr/>
        </p:nvSpPr>
        <p:spPr>
          <a:xfrm>
            <a:off x="7564878" y="2409218"/>
            <a:ext cx="3826211" cy="646331"/>
          </a:xfrm>
          <a:prstGeom prst="rect">
            <a:avLst/>
          </a:prstGeom>
          <a:noFill/>
        </p:spPr>
        <p:txBody>
          <a:bodyPr wrap="square" rtlCol="0">
            <a:spAutoFit/>
          </a:bodyPr>
          <a:lstStyle/>
          <a:p>
            <a:r>
              <a:rPr lang="en-US" dirty="0"/>
              <a:t>Calculate occurrence of each number. </a:t>
            </a:r>
            <a:r>
              <a:rPr lang="en-US" b="1" dirty="0"/>
              <a:t>C</a:t>
            </a:r>
            <a:r>
              <a:rPr lang="en-US" b="1" baseline="-25000" dirty="0"/>
              <a:t>0</a:t>
            </a:r>
            <a:r>
              <a:rPr lang="en-US" dirty="0"/>
              <a:t> is the count of </a:t>
            </a:r>
            <a:r>
              <a:rPr lang="en-US" b="1" dirty="0"/>
              <a:t>0</a:t>
            </a:r>
          </a:p>
        </p:txBody>
      </p:sp>
      <p:sp>
        <p:nvSpPr>
          <p:cNvPr id="9" name="TextBox 8"/>
          <p:cNvSpPr txBox="1"/>
          <p:nvPr/>
        </p:nvSpPr>
        <p:spPr>
          <a:xfrm>
            <a:off x="7590819" y="3271738"/>
            <a:ext cx="3771088" cy="646331"/>
          </a:xfrm>
          <a:prstGeom prst="rect">
            <a:avLst/>
          </a:prstGeom>
          <a:noFill/>
        </p:spPr>
        <p:txBody>
          <a:bodyPr wrap="square" rtlCol="0">
            <a:spAutoFit/>
          </a:bodyPr>
          <a:lstStyle/>
          <a:p>
            <a:r>
              <a:rPr lang="en-US" dirty="0"/>
              <a:t>We take the prefix sum of the counts transforms it to an offset table.</a:t>
            </a:r>
          </a:p>
        </p:txBody>
      </p:sp>
      <p:sp>
        <p:nvSpPr>
          <p:cNvPr id="10" name="TextBox 9"/>
          <p:cNvSpPr txBox="1"/>
          <p:nvPr/>
        </p:nvSpPr>
        <p:spPr>
          <a:xfrm>
            <a:off x="4328809" y="4552544"/>
            <a:ext cx="2491388" cy="369332"/>
          </a:xfrm>
          <a:prstGeom prst="rect">
            <a:avLst/>
          </a:prstGeom>
          <a:noFill/>
        </p:spPr>
        <p:txBody>
          <a:bodyPr wrap="none" rtlCol="0">
            <a:spAutoFit/>
          </a:bodyPr>
          <a:lstStyle/>
          <a:p>
            <a:r>
              <a:rPr lang="en-US" dirty="0"/>
              <a:t>[0, 0, 1, 2, 2, 2, 2, 3, 3, 3]</a:t>
            </a:r>
          </a:p>
        </p:txBody>
      </p:sp>
      <p:sp>
        <p:nvSpPr>
          <p:cNvPr id="11" name="TextBox 10"/>
          <p:cNvSpPr txBox="1"/>
          <p:nvPr/>
        </p:nvSpPr>
        <p:spPr>
          <a:xfrm>
            <a:off x="7649183" y="1520758"/>
            <a:ext cx="1214371" cy="369332"/>
          </a:xfrm>
          <a:prstGeom prst="rect">
            <a:avLst/>
          </a:prstGeom>
          <a:noFill/>
        </p:spPr>
        <p:txBody>
          <a:bodyPr wrap="none" rtlCol="0">
            <a:spAutoFit/>
          </a:bodyPr>
          <a:lstStyle/>
          <a:p>
            <a:r>
              <a:rPr lang="en-US" dirty="0"/>
              <a:t>Input array</a:t>
            </a:r>
          </a:p>
        </p:txBody>
      </p:sp>
      <p:sp>
        <p:nvSpPr>
          <p:cNvPr id="12" name="TextBox 11"/>
          <p:cNvSpPr txBox="1"/>
          <p:nvPr/>
        </p:nvSpPr>
        <p:spPr>
          <a:xfrm>
            <a:off x="7448146" y="4345023"/>
            <a:ext cx="3660842" cy="1200329"/>
          </a:xfrm>
          <a:prstGeom prst="rect">
            <a:avLst/>
          </a:prstGeom>
          <a:noFill/>
        </p:spPr>
        <p:txBody>
          <a:bodyPr wrap="square" rtlCol="0">
            <a:spAutoFit/>
          </a:bodyPr>
          <a:lstStyle/>
          <a:p>
            <a:r>
              <a:rPr lang="en-US" dirty="0"/>
              <a:t>Re-order (copy out) step where values are</a:t>
            </a:r>
          </a:p>
          <a:p>
            <a:r>
              <a:rPr lang="en-US" dirty="0"/>
              <a:t>Copied into the right location using prefix table.</a:t>
            </a:r>
          </a:p>
        </p:txBody>
      </p:sp>
      <p:sp>
        <p:nvSpPr>
          <p:cNvPr id="13" name="TextBox 12"/>
          <p:cNvSpPr txBox="1"/>
          <p:nvPr/>
        </p:nvSpPr>
        <p:spPr>
          <a:xfrm>
            <a:off x="272374" y="5473005"/>
            <a:ext cx="11381362" cy="1384995"/>
          </a:xfrm>
          <a:prstGeom prst="rect">
            <a:avLst/>
          </a:prstGeom>
          <a:noFill/>
        </p:spPr>
        <p:txBody>
          <a:bodyPr wrap="square" rtlCol="0">
            <a:spAutoFit/>
          </a:bodyPr>
          <a:lstStyle/>
          <a:p>
            <a:r>
              <a:rPr lang="en-US" sz="2800" i="1" dirty="0">
                <a:solidFill>
                  <a:srgbClr val="0070C0"/>
                </a:solidFill>
              </a:rPr>
              <a:t>Counting sort/Radix sort are (</a:t>
            </a:r>
            <a:r>
              <a:rPr lang="en-US" sz="2800" i="1" u="sng" dirty="0">
                <a:solidFill>
                  <a:srgbClr val="0070C0"/>
                </a:solidFill>
              </a:rPr>
              <a:t>parallel)</a:t>
            </a:r>
            <a:r>
              <a:rPr lang="en-US" sz="2800" i="1" dirty="0">
                <a:solidFill>
                  <a:srgbClr val="0070C0"/>
                </a:solidFill>
              </a:rPr>
              <a:t> architecture friendly algorithms</a:t>
            </a:r>
          </a:p>
          <a:p>
            <a:r>
              <a:rPr lang="en-US" sz="2800" i="1" dirty="0">
                <a:solidFill>
                  <a:srgbClr val="0070C0"/>
                </a:solidFill>
                <a:sym typeface="Wingdings" pitchFamily="2" charset="2"/>
              </a:rPr>
              <a:t> Suitable for parallel architectures such as GPU (including multi core parallelization) </a:t>
            </a:r>
            <a:r>
              <a:rPr lang="en-US" sz="2800" i="1" dirty="0">
                <a:solidFill>
                  <a:srgbClr val="0070C0"/>
                </a:solidFill>
              </a:rPr>
              <a:t> </a:t>
            </a:r>
          </a:p>
        </p:txBody>
      </p:sp>
      <p:sp>
        <p:nvSpPr>
          <p:cNvPr id="3" name="Footer Placeholder 2">
            <a:extLst>
              <a:ext uri="{FF2B5EF4-FFF2-40B4-BE49-F238E27FC236}">
                <a16:creationId xmlns:a16="http://schemas.microsoft.com/office/drawing/2014/main" id="{08E1D856-5D6C-9B45-AF91-ECAD9E45B8C0}"/>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sp>
        <p:nvSpPr>
          <p:cNvPr id="63" name="Rectangle 62"/>
          <p:cNvSpPr/>
          <p:nvPr/>
        </p:nvSpPr>
        <p:spPr>
          <a:xfrm>
            <a:off x="1911281" y="1446650"/>
            <a:ext cx="736327"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Create Tree </a:t>
            </a:r>
          </a:p>
        </p:txBody>
      </p:sp>
      <p:sp>
        <p:nvSpPr>
          <p:cNvPr id="70" name="Rectangle 69"/>
          <p:cNvSpPr/>
          <p:nvPr/>
        </p:nvSpPr>
        <p:spPr>
          <a:xfrm>
            <a:off x="553536" y="1446650"/>
            <a:ext cx="502819" cy="411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Sort</a:t>
            </a:r>
          </a:p>
        </p:txBody>
      </p:sp>
      <p:graphicFrame>
        <p:nvGraphicFramePr>
          <p:cNvPr id="72" name="Table 71"/>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t>F</a:t>
                      </a:r>
                    </a:p>
                  </a:txBody>
                  <a:tcPr/>
                </a:tc>
                <a:tc>
                  <a:txBody>
                    <a:bodyPr/>
                    <a:lstStyle/>
                    <a:p>
                      <a:r>
                        <a:rPr lang="en-US" sz="1200" dirty="0"/>
                        <a:t>1</a:t>
                      </a:r>
                    </a:p>
                  </a:txBody>
                  <a:tcPr/>
                </a:tc>
                <a:extLst>
                  <a:ext uri="{0D108BD9-81ED-4DB2-BD59-A6C34878D82A}">
                    <a16:rowId xmlns:a16="http://schemas.microsoft.com/office/drawing/2014/main" val="10001"/>
                  </a:ext>
                </a:extLst>
              </a:tr>
              <a:tr h="207004">
                <a:tc>
                  <a:txBody>
                    <a:bodyPr/>
                    <a:lstStyle/>
                    <a:p>
                      <a:r>
                        <a:rPr lang="en-US" sz="1200" dirty="0"/>
                        <a:t>B</a:t>
                      </a:r>
                    </a:p>
                  </a:txBody>
                  <a:tcPr/>
                </a:tc>
                <a:tc>
                  <a:txBody>
                    <a:bodyPr/>
                    <a:lstStyle/>
                    <a:p>
                      <a:r>
                        <a:rPr lang="en-US" sz="1200" dirty="0"/>
                        <a:t>1</a:t>
                      </a:r>
                    </a:p>
                  </a:txBody>
                  <a:tcPr/>
                </a:tc>
                <a:extLst>
                  <a:ext uri="{0D108BD9-81ED-4DB2-BD59-A6C34878D82A}">
                    <a16:rowId xmlns:a16="http://schemas.microsoft.com/office/drawing/2014/main" val="10002"/>
                  </a:ext>
                </a:extLst>
              </a:tr>
              <a:tr h="207004">
                <a:tc>
                  <a:txBody>
                    <a:bodyPr/>
                    <a:lstStyle/>
                    <a:p>
                      <a:r>
                        <a:rPr lang="en-US" sz="1200" dirty="0"/>
                        <a:t>C</a:t>
                      </a:r>
                    </a:p>
                  </a:txBody>
                  <a:tcPr/>
                </a:tc>
                <a:tc>
                  <a:txBody>
                    <a:bodyPr/>
                    <a:lstStyle/>
                    <a:p>
                      <a:r>
                        <a:rPr lang="en-US" sz="1200" dirty="0"/>
                        <a:t>2</a:t>
                      </a:r>
                    </a:p>
                  </a:txBody>
                  <a:tcPr/>
                </a:tc>
                <a:extLst>
                  <a:ext uri="{0D108BD9-81ED-4DB2-BD59-A6C34878D82A}">
                    <a16:rowId xmlns:a16="http://schemas.microsoft.com/office/drawing/2014/main" val="10003"/>
                  </a:ext>
                </a:extLst>
              </a:tr>
              <a:tr h="207004">
                <a:tc>
                  <a:txBody>
                    <a:bodyPr/>
                    <a:lstStyle/>
                    <a:p>
                      <a:r>
                        <a:rPr lang="en-US" sz="1200" dirty="0"/>
                        <a:t>A</a:t>
                      </a:r>
                    </a:p>
                  </a:txBody>
                  <a:tcPr/>
                </a:tc>
                <a:tc>
                  <a:txBody>
                    <a:bodyPr/>
                    <a:lstStyle/>
                    <a:p>
                      <a:r>
                        <a:rPr lang="en-US" sz="1200" dirty="0"/>
                        <a:t>3</a:t>
                      </a:r>
                    </a:p>
                  </a:txBody>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cxnSp>
        <p:nvCxnSpPr>
          <p:cNvPr id="73" name="Straight Arrow Connector 72"/>
          <p:cNvCxnSpPr>
            <a:stCxn id="70" idx="3"/>
            <a:endCxn id="63" idx="1"/>
          </p:cNvCxnSpPr>
          <p:nvPr/>
        </p:nvCxnSpPr>
        <p:spPr>
          <a:xfrm>
            <a:off x="1056355" y="1652390"/>
            <a:ext cx="85492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 name="Group 38"/>
          <p:cNvGrpSpPr/>
          <p:nvPr/>
        </p:nvGrpSpPr>
        <p:grpSpPr>
          <a:xfrm>
            <a:off x="1921901" y="1878067"/>
            <a:ext cx="1802504" cy="2022322"/>
            <a:chOff x="3743291" y="1878067"/>
            <a:chExt cx="1802504" cy="2022322"/>
          </a:xfrm>
        </p:grpSpPr>
        <p:cxnSp>
          <p:nvCxnSpPr>
            <p:cNvPr id="40" name="Straight Arrow Connector 39"/>
            <p:cNvCxnSpPr>
              <a:stCxn id="65" idx="3"/>
              <a:endCxn id="69" idx="0"/>
            </p:cNvCxnSpPr>
            <p:nvPr/>
          </p:nvCxnSpPr>
          <p:spPr>
            <a:xfrm flipH="1">
              <a:off x="4244928" y="2957242"/>
              <a:ext cx="177884" cy="229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5" idx="5"/>
              <a:endCxn id="68" idx="0"/>
            </p:cNvCxnSpPr>
            <p:nvPr/>
          </p:nvCxnSpPr>
          <p:spPr>
            <a:xfrm>
              <a:off x="4610320" y="2957242"/>
              <a:ext cx="159541" cy="231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62" idx="5"/>
              <a:endCxn id="65" idx="0"/>
            </p:cNvCxnSpPr>
            <p:nvPr/>
          </p:nvCxnSpPr>
          <p:spPr>
            <a:xfrm>
              <a:off x="4292820" y="2563542"/>
              <a:ext cx="223746" cy="164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2" idx="3"/>
              <a:endCxn id="64" idx="0"/>
            </p:cNvCxnSpPr>
            <p:nvPr/>
          </p:nvCxnSpPr>
          <p:spPr>
            <a:xfrm flipH="1">
              <a:off x="3900616" y="2563542"/>
              <a:ext cx="204696" cy="164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59" idx="3"/>
              <a:endCxn id="61" idx="0"/>
            </p:cNvCxnSpPr>
            <p:nvPr/>
          </p:nvCxnSpPr>
          <p:spPr>
            <a:xfrm flipH="1">
              <a:off x="4879928" y="2582592"/>
              <a:ext cx="95334" cy="146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60" idx="0"/>
            </p:cNvCxnSpPr>
            <p:nvPr/>
          </p:nvCxnSpPr>
          <p:spPr>
            <a:xfrm>
              <a:off x="5196528" y="2570458"/>
              <a:ext cx="208333" cy="161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4558252" y="1919194"/>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47" name="Straight Arrow Connector 46"/>
            <p:cNvCxnSpPr>
              <a:stCxn id="46" idx="3"/>
              <a:endCxn id="62" idx="0"/>
            </p:cNvCxnSpPr>
            <p:nvPr/>
          </p:nvCxnSpPr>
          <p:spPr>
            <a:xfrm flipH="1">
              <a:off x="4199066" y="2147970"/>
              <a:ext cx="398020" cy="186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59" idx="0"/>
            </p:cNvCxnSpPr>
            <p:nvPr/>
          </p:nvCxnSpPr>
          <p:spPr>
            <a:xfrm>
              <a:off x="4784594" y="2147970"/>
              <a:ext cx="284422" cy="205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8496" y="2405678"/>
              <a:ext cx="95096" cy="276999"/>
            </a:xfrm>
            <a:prstGeom prst="rect">
              <a:avLst/>
            </a:prstGeom>
            <a:noFill/>
          </p:spPr>
          <p:txBody>
            <a:bodyPr wrap="square" rtlCol="0">
              <a:spAutoFit/>
            </a:bodyPr>
            <a:lstStyle/>
            <a:p>
              <a:r>
                <a:rPr lang="en-US" sz="1200" dirty="0">
                  <a:solidFill>
                    <a:srgbClr val="FF0000"/>
                  </a:solidFill>
                </a:rPr>
                <a:t>0</a:t>
              </a:r>
            </a:p>
          </p:txBody>
        </p:sp>
        <p:sp>
          <p:nvSpPr>
            <p:cNvPr id="50" name="TextBox 49"/>
            <p:cNvSpPr txBox="1"/>
            <p:nvPr/>
          </p:nvSpPr>
          <p:spPr>
            <a:xfrm>
              <a:off x="4322673" y="2006223"/>
              <a:ext cx="95096" cy="102438"/>
            </a:xfrm>
            <a:prstGeom prst="rect">
              <a:avLst/>
            </a:prstGeom>
            <a:noFill/>
          </p:spPr>
          <p:txBody>
            <a:bodyPr wrap="square" rtlCol="0">
              <a:spAutoFit/>
            </a:bodyPr>
            <a:lstStyle/>
            <a:p>
              <a:r>
                <a:rPr lang="en-US" sz="1200" dirty="0">
                  <a:solidFill>
                    <a:srgbClr val="FF0000"/>
                  </a:solidFill>
                </a:rPr>
                <a:t>0</a:t>
              </a:r>
            </a:p>
          </p:txBody>
        </p:sp>
        <p:sp>
          <p:nvSpPr>
            <p:cNvPr id="51" name="TextBox 50"/>
            <p:cNvSpPr txBox="1"/>
            <p:nvPr/>
          </p:nvSpPr>
          <p:spPr>
            <a:xfrm>
              <a:off x="4190046" y="2854573"/>
              <a:ext cx="95096" cy="276999"/>
            </a:xfrm>
            <a:prstGeom prst="rect">
              <a:avLst/>
            </a:prstGeom>
            <a:noFill/>
          </p:spPr>
          <p:txBody>
            <a:bodyPr wrap="square" rtlCol="0">
              <a:spAutoFit/>
            </a:bodyPr>
            <a:lstStyle/>
            <a:p>
              <a:r>
                <a:rPr lang="en-US" sz="1200" dirty="0">
                  <a:solidFill>
                    <a:srgbClr val="FF0000"/>
                  </a:solidFill>
                </a:rPr>
                <a:t>0</a:t>
              </a:r>
            </a:p>
          </p:txBody>
        </p:sp>
        <p:sp>
          <p:nvSpPr>
            <p:cNvPr id="52" name="TextBox 51"/>
            <p:cNvSpPr txBox="1"/>
            <p:nvPr/>
          </p:nvSpPr>
          <p:spPr>
            <a:xfrm>
              <a:off x="4838920" y="2013981"/>
              <a:ext cx="95096" cy="102438"/>
            </a:xfrm>
            <a:prstGeom prst="rect">
              <a:avLst/>
            </a:prstGeom>
            <a:noFill/>
          </p:spPr>
          <p:txBody>
            <a:bodyPr wrap="square" rtlCol="0">
              <a:spAutoFit/>
            </a:bodyPr>
            <a:lstStyle/>
            <a:p>
              <a:r>
                <a:rPr lang="en-US" sz="1200" dirty="0">
                  <a:solidFill>
                    <a:srgbClr val="FF0000"/>
                  </a:solidFill>
                </a:rPr>
                <a:t>1</a:t>
              </a:r>
            </a:p>
          </p:txBody>
        </p:sp>
        <p:sp>
          <p:nvSpPr>
            <p:cNvPr id="53" name="TextBox 52"/>
            <p:cNvSpPr txBox="1"/>
            <p:nvPr/>
          </p:nvSpPr>
          <p:spPr>
            <a:xfrm>
              <a:off x="5226833" y="2413252"/>
              <a:ext cx="95096" cy="276999"/>
            </a:xfrm>
            <a:prstGeom prst="rect">
              <a:avLst/>
            </a:prstGeom>
            <a:noFill/>
          </p:spPr>
          <p:txBody>
            <a:bodyPr wrap="square" rtlCol="0">
              <a:spAutoFit/>
            </a:bodyPr>
            <a:lstStyle/>
            <a:p>
              <a:r>
                <a:rPr lang="en-US" sz="1200" dirty="0">
                  <a:solidFill>
                    <a:srgbClr val="FF0000"/>
                  </a:solidFill>
                </a:rPr>
                <a:t>1</a:t>
              </a:r>
            </a:p>
          </p:txBody>
        </p:sp>
        <p:sp>
          <p:nvSpPr>
            <p:cNvPr id="54" name="TextBox 53"/>
            <p:cNvSpPr txBox="1"/>
            <p:nvPr/>
          </p:nvSpPr>
          <p:spPr>
            <a:xfrm>
              <a:off x="4347169" y="2422867"/>
              <a:ext cx="121001" cy="276999"/>
            </a:xfrm>
            <a:prstGeom prst="rect">
              <a:avLst/>
            </a:prstGeom>
            <a:noFill/>
          </p:spPr>
          <p:txBody>
            <a:bodyPr wrap="square" rtlCol="0">
              <a:spAutoFit/>
            </a:bodyPr>
            <a:lstStyle/>
            <a:p>
              <a:r>
                <a:rPr lang="en-US" sz="1200" dirty="0">
                  <a:solidFill>
                    <a:srgbClr val="FF0000"/>
                  </a:solidFill>
                </a:rPr>
                <a:t>1</a:t>
              </a:r>
            </a:p>
          </p:txBody>
        </p:sp>
        <p:sp>
          <p:nvSpPr>
            <p:cNvPr id="55" name="Rectangle 54"/>
            <p:cNvSpPr/>
            <p:nvPr/>
          </p:nvSpPr>
          <p:spPr>
            <a:xfrm>
              <a:off x="4716957" y="2685535"/>
              <a:ext cx="310902" cy="338554"/>
            </a:xfrm>
            <a:prstGeom prst="rect">
              <a:avLst/>
            </a:prstGeom>
          </p:spPr>
          <p:txBody>
            <a:bodyPr wrap="none">
              <a:spAutoFit/>
            </a:bodyPr>
            <a:lstStyle/>
            <a:p>
              <a:r>
                <a:rPr lang="en-US" sz="1600" dirty="0"/>
                <a:t>D</a:t>
              </a:r>
            </a:p>
          </p:txBody>
        </p:sp>
        <p:sp>
          <p:nvSpPr>
            <p:cNvPr id="56" name="Rectangle 55"/>
            <p:cNvSpPr/>
            <p:nvPr/>
          </p:nvSpPr>
          <p:spPr>
            <a:xfrm>
              <a:off x="5260941" y="2675658"/>
              <a:ext cx="284854" cy="338554"/>
            </a:xfrm>
            <a:prstGeom prst="rect">
              <a:avLst/>
            </a:prstGeom>
          </p:spPr>
          <p:txBody>
            <a:bodyPr wrap="none">
              <a:spAutoFit/>
            </a:bodyPr>
            <a:lstStyle/>
            <a:p>
              <a:r>
                <a:rPr lang="en-US" sz="1600" dirty="0"/>
                <a:t>E</a:t>
              </a:r>
            </a:p>
          </p:txBody>
        </p:sp>
        <p:sp>
          <p:nvSpPr>
            <p:cNvPr id="57" name="Rectangle 56"/>
            <p:cNvSpPr/>
            <p:nvPr/>
          </p:nvSpPr>
          <p:spPr>
            <a:xfrm>
              <a:off x="4104901" y="3149083"/>
              <a:ext cx="275661" cy="307777"/>
            </a:xfrm>
            <a:prstGeom prst="rect">
              <a:avLst/>
            </a:prstGeom>
          </p:spPr>
          <p:txBody>
            <a:bodyPr wrap="none">
              <a:spAutoFit/>
            </a:bodyPr>
            <a:lstStyle/>
            <a:p>
              <a:r>
                <a:rPr lang="en-US" sz="1400" dirty="0"/>
                <a:t>2</a:t>
              </a:r>
              <a:endParaRPr lang="en-US" dirty="0"/>
            </a:p>
          </p:txBody>
        </p:sp>
        <p:sp>
          <p:nvSpPr>
            <p:cNvPr id="58" name="Rectangle 57"/>
            <p:cNvSpPr/>
            <p:nvPr/>
          </p:nvSpPr>
          <p:spPr>
            <a:xfrm>
              <a:off x="4504248" y="1878067"/>
              <a:ext cx="416297" cy="338554"/>
            </a:xfrm>
            <a:prstGeom prst="rect">
              <a:avLst/>
            </a:prstGeom>
          </p:spPr>
          <p:txBody>
            <a:bodyPr wrap="square">
              <a:spAutoFit/>
            </a:bodyPr>
            <a:lstStyle/>
            <a:p>
              <a:r>
                <a:rPr lang="en-US" sz="1600" dirty="0"/>
                <a:t>17</a:t>
              </a:r>
            </a:p>
          </p:txBody>
        </p:sp>
        <p:sp>
          <p:nvSpPr>
            <p:cNvPr id="59" name="Oval 58"/>
            <p:cNvSpPr/>
            <p:nvPr/>
          </p:nvSpPr>
          <p:spPr>
            <a:xfrm>
              <a:off x="4936428" y="2353816"/>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60" name="Oval 59"/>
            <p:cNvSpPr/>
            <p:nvPr/>
          </p:nvSpPr>
          <p:spPr>
            <a:xfrm>
              <a:off x="5272273" y="2731994"/>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61" name="Oval 60"/>
            <p:cNvSpPr/>
            <p:nvPr/>
          </p:nvSpPr>
          <p:spPr>
            <a:xfrm>
              <a:off x="4747340" y="2729171"/>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62" name="Oval 61"/>
            <p:cNvSpPr/>
            <p:nvPr/>
          </p:nvSpPr>
          <p:spPr>
            <a:xfrm>
              <a:off x="4066478" y="2334766"/>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64" name="Oval 63"/>
            <p:cNvSpPr/>
            <p:nvPr/>
          </p:nvSpPr>
          <p:spPr>
            <a:xfrm>
              <a:off x="3768028" y="2728466"/>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65" name="Oval 64"/>
            <p:cNvSpPr/>
            <p:nvPr/>
          </p:nvSpPr>
          <p:spPr>
            <a:xfrm>
              <a:off x="4383978" y="2728466"/>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66" name="Rectangle 65"/>
            <p:cNvSpPr/>
            <p:nvPr/>
          </p:nvSpPr>
          <p:spPr>
            <a:xfrm>
              <a:off x="3834307" y="3561835"/>
              <a:ext cx="278943" cy="338554"/>
            </a:xfrm>
            <a:prstGeom prst="rect">
              <a:avLst/>
            </a:prstGeom>
          </p:spPr>
          <p:txBody>
            <a:bodyPr wrap="none">
              <a:spAutoFit/>
            </a:bodyPr>
            <a:lstStyle/>
            <a:p>
              <a:r>
                <a:rPr lang="en-US" sz="1600" dirty="0"/>
                <a:t>F</a:t>
              </a:r>
            </a:p>
          </p:txBody>
        </p:sp>
        <p:sp>
          <p:nvSpPr>
            <p:cNvPr id="67" name="Rectangle 66"/>
            <p:cNvSpPr/>
            <p:nvPr/>
          </p:nvSpPr>
          <p:spPr>
            <a:xfrm>
              <a:off x="3743291" y="2669308"/>
              <a:ext cx="303388" cy="338554"/>
            </a:xfrm>
            <a:prstGeom prst="rect">
              <a:avLst/>
            </a:prstGeom>
          </p:spPr>
          <p:txBody>
            <a:bodyPr wrap="none">
              <a:spAutoFit/>
            </a:bodyPr>
            <a:lstStyle/>
            <a:p>
              <a:r>
                <a:rPr lang="en-US" sz="1600" dirty="0"/>
                <a:t>A</a:t>
              </a:r>
            </a:p>
          </p:txBody>
        </p:sp>
        <p:sp>
          <p:nvSpPr>
            <p:cNvPr id="68" name="Oval 67"/>
            <p:cNvSpPr/>
            <p:nvPr/>
          </p:nvSpPr>
          <p:spPr>
            <a:xfrm>
              <a:off x="4637273" y="3189194"/>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69" name="Oval 68"/>
            <p:cNvSpPr/>
            <p:nvPr/>
          </p:nvSpPr>
          <p:spPr>
            <a:xfrm>
              <a:off x="4112340" y="3186371"/>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71" name="Oval 70"/>
            <p:cNvSpPr/>
            <p:nvPr/>
          </p:nvSpPr>
          <p:spPr>
            <a:xfrm>
              <a:off x="4370573" y="3614644"/>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74" name="Oval 73"/>
            <p:cNvSpPr/>
            <p:nvPr/>
          </p:nvSpPr>
          <p:spPr>
            <a:xfrm>
              <a:off x="3845640" y="3611821"/>
              <a:ext cx="265176" cy="2680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cxnSp>
          <p:nvCxnSpPr>
            <p:cNvPr id="75" name="Straight Arrow Connector 74"/>
            <p:cNvCxnSpPr>
              <a:stCxn id="69" idx="3"/>
              <a:endCxn id="74" idx="0"/>
            </p:cNvCxnSpPr>
            <p:nvPr/>
          </p:nvCxnSpPr>
          <p:spPr>
            <a:xfrm flipH="1">
              <a:off x="3978228" y="3415147"/>
              <a:ext cx="172946" cy="19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69" idx="5"/>
              <a:endCxn id="71" idx="0"/>
            </p:cNvCxnSpPr>
            <p:nvPr/>
          </p:nvCxnSpPr>
          <p:spPr>
            <a:xfrm>
              <a:off x="4338682" y="3415147"/>
              <a:ext cx="164479" cy="199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613869" y="2873717"/>
              <a:ext cx="121001" cy="276999"/>
            </a:xfrm>
            <a:prstGeom prst="rect">
              <a:avLst/>
            </a:prstGeom>
            <a:noFill/>
          </p:spPr>
          <p:txBody>
            <a:bodyPr wrap="square" rtlCol="0">
              <a:spAutoFit/>
            </a:bodyPr>
            <a:lstStyle/>
            <a:p>
              <a:r>
                <a:rPr lang="en-US" sz="1200" dirty="0">
                  <a:solidFill>
                    <a:srgbClr val="FF0000"/>
                  </a:solidFill>
                </a:rPr>
                <a:t>1</a:t>
              </a:r>
            </a:p>
          </p:txBody>
        </p:sp>
        <p:sp>
          <p:nvSpPr>
            <p:cNvPr id="109" name="TextBox 108"/>
            <p:cNvSpPr txBox="1"/>
            <p:nvPr/>
          </p:nvSpPr>
          <p:spPr>
            <a:xfrm flipH="1">
              <a:off x="3898900" y="3305423"/>
              <a:ext cx="303846" cy="276999"/>
            </a:xfrm>
            <a:prstGeom prst="rect">
              <a:avLst/>
            </a:prstGeom>
            <a:noFill/>
          </p:spPr>
          <p:txBody>
            <a:bodyPr wrap="square" rtlCol="0">
              <a:spAutoFit/>
            </a:bodyPr>
            <a:lstStyle/>
            <a:p>
              <a:r>
                <a:rPr lang="en-US" sz="1200" dirty="0">
                  <a:solidFill>
                    <a:srgbClr val="FF0000"/>
                  </a:solidFill>
                </a:rPr>
                <a:t>0</a:t>
              </a:r>
            </a:p>
          </p:txBody>
        </p:sp>
        <p:sp>
          <p:nvSpPr>
            <p:cNvPr id="110" name="TextBox 109"/>
            <p:cNvSpPr txBox="1"/>
            <p:nvPr/>
          </p:nvSpPr>
          <p:spPr>
            <a:xfrm flipH="1">
              <a:off x="4330700" y="3305423"/>
              <a:ext cx="303846" cy="276999"/>
            </a:xfrm>
            <a:prstGeom prst="rect">
              <a:avLst/>
            </a:prstGeom>
            <a:noFill/>
          </p:spPr>
          <p:txBody>
            <a:bodyPr wrap="square" rtlCol="0">
              <a:spAutoFit/>
            </a:bodyPr>
            <a:lstStyle/>
            <a:p>
              <a:r>
                <a:rPr lang="en-US" sz="1200" dirty="0">
                  <a:solidFill>
                    <a:srgbClr val="FF0000"/>
                  </a:solidFill>
                </a:rPr>
                <a:t>1</a:t>
              </a:r>
            </a:p>
          </p:txBody>
        </p:sp>
        <p:sp>
          <p:nvSpPr>
            <p:cNvPr id="111" name="Rectangle 110"/>
            <p:cNvSpPr/>
            <p:nvPr/>
          </p:nvSpPr>
          <p:spPr>
            <a:xfrm>
              <a:off x="4355007" y="3561835"/>
              <a:ext cx="296275" cy="338554"/>
            </a:xfrm>
            <a:prstGeom prst="rect">
              <a:avLst/>
            </a:prstGeom>
          </p:spPr>
          <p:txBody>
            <a:bodyPr wrap="none">
              <a:spAutoFit/>
            </a:bodyPr>
            <a:lstStyle/>
            <a:p>
              <a:r>
                <a:rPr lang="en-US" sz="1600" dirty="0"/>
                <a:t>B</a:t>
              </a:r>
            </a:p>
          </p:txBody>
        </p:sp>
        <p:sp>
          <p:nvSpPr>
            <p:cNvPr id="112" name="Rectangle 111"/>
            <p:cNvSpPr/>
            <p:nvPr/>
          </p:nvSpPr>
          <p:spPr>
            <a:xfrm>
              <a:off x="4615357" y="3136385"/>
              <a:ext cx="300082" cy="338554"/>
            </a:xfrm>
            <a:prstGeom prst="rect">
              <a:avLst/>
            </a:prstGeom>
          </p:spPr>
          <p:txBody>
            <a:bodyPr wrap="none">
              <a:spAutoFit/>
            </a:bodyPr>
            <a:lstStyle/>
            <a:p>
              <a:r>
                <a:rPr lang="en-US" sz="1600" dirty="0"/>
                <a:t>C</a:t>
              </a:r>
            </a:p>
          </p:txBody>
        </p:sp>
        <p:sp>
          <p:nvSpPr>
            <p:cNvPr id="113" name="Rectangle 112"/>
            <p:cNvSpPr/>
            <p:nvPr/>
          </p:nvSpPr>
          <p:spPr>
            <a:xfrm>
              <a:off x="4367707" y="2679185"/>
              <a:ext cx="288661" cy="338554"/>
            </a:xfrm>
            <a:prstGeom prst="rect">
              <a:avLst/>
            </a:prstGeom>
          </p:spPr>
          <p:txBody>
            <a:bodyPr wrap="none">
              <a:spAutoFit/>
            </a:bodyPr>
            <a:lstStyle/>
            <a:p>
              <a:r>
                <a:rPr lang="en-US" sz="1600" dirty="0"/>
                <a:t>4</a:t>
              </a:r>
            </a:p>
          </p:txBody>
        </p:sp>
        <p:sp>
          <p:nvSpPr>
            <p:cNvPr id="114" name="Rectangle 113"/>
            <p:cNvSpPr/>
            <p:nvPr/>
          </p:nvSpPr>
          <p:spPr>
            <a:xfrm>
              <a:off x="4050207" y="2279135"/>
              <a:ext cx="288661" cy="338554"/>
            </a:xfrm>
            <a:prstGeom prst="rect">
              <a:avLst/>
            </a:prstGeom>
          </p:spPr>
          <p:txBody>
            <a:bodyPr wrap="none">
              <a:spAutoFit/>
            </a:bodyPr>
            <a:lstStyle/>
            <a:p>
              <a:r>
                <a:rPr lang="en-US" sz="1600" dirty="0"/>
                <a:t>7</a:t>
              </a:r>
            </a:p>
          </p:txBody>
        </p:sp>
        <p:sp>
          <p:nvSpPr>
            <p:cNvPr id="115" name="Rectangle 114"/>
            <p:cNvSpPr/>
            <p:nvPr/>
          </p:nvSpPr>
          <p:spPr>
            <a:xfrm>
              <a:off x="4882057" y="2304535"/>
              <a:ext cx="392656" cy="338554"/>
            </a:xfrm>
            <a:prstGeom prst="rect">
              <a:avLst/>
            </a:prstGeom>
          </p:spPr>
          <p:txBody>
            <a:bodyPr wrap="none">
              <a:spAutoFit/>
            </a:bodyPr>
            <a:lstStyle/>
            <a:p>
              <a:r>
                <a:rPr lang="en-US" sz="1600" dirty="0"/>
                <a:t>10</a:t>
              </a:r>
            </a:p>
          </p:txBody>
        </p:sp>
        <p:sp>
          <p:nvSpPr>
            <p:cNvPr id="116" name="TextBox 115"/>
            <p:cNvSpPr txBox="1"/>
            <p:nvPr/>
          </p:nvSpPr>
          <p:spPr>
            <a:xfrm>
              <a:off x="4701872" y="2438647"/>
              <a:ext cx="183391" cy="276999"/>
            </a:xfrm>
            <a:prstGeom prst="rect">
              <a:avLst/>
            </a:prstGeom>
            <a:noFill/>
          </p:spPr>
          <p:txBody>
            <a:bodyPr wrap="square" rtlCol="0">
              <a:spAutoFit/>
            </a:bodyPr>
            <a:lstStyle/>
            <a:p>
              <a:r>
                <a:rPr lang="en-US" sz="1200" dirty="0">
                  <a:solidFill>
                    <a:srgbClr val="FF0000"/>
                  </a:solidFill>
                </a:rPr>
                <a:t>0</a:t>
              </a:r>
            </a:p>
          </p:txBody>
        </p:sp>
      </p:grpSp>
      <p:sp>
        <p:nvSpPr>
          <p:cNvPr id="3" name="Footer Placeholder 2">
            <a:extLst>
              <a:ext uri="{FF2B5EF4-FFF2-40B4-BE49-F238E27FC236}">
                <a16:creationId xmlns:a16="http://schemas.microsoft.com/office/drawing/2014/main" id="{F113CBBD-5CE4-8F47-B2A3-1E678090915F}"/>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7" name="Table 6"/>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t>F</a:t>
                      </a:r>
                    </a:p>
                  </a:txBody>
                  <a:tcPr/>
                </a:tc>
                <a:tc>
                  <a:txBody>
                    <a:bodyPr/>
                    <a:lstStyle/>
                    <a:p>
                      <a:r>
                        <a:rPr lang="en-US" sz="1200" dirty="0"/>
                        <a:t>1</a:t>
                      </a:r>
                    </a:p>
                  </a:txBody>
                  <a:tcPr/>
                </a:tc>
                <a:extLst>
                  <a:ext uri="{0D108BD9-81ED-4DB2-BD59-A6C34878D82A}">
                    <a16:rowId xmlns:a16="http://schemas.microsoft.com/office/drawing/2014/main" val="10001"/>
                  </a:ext>
                </a:extLst>
              </a:tr>
              <a:tr h="207004">
                <a:tc>
                  <a:txBody>
                    <a:bodyPr/>
                    <a:lstStyle/>
                    <a:p>
                      <a:r>
                        <a:rPr lang="en-US" sz="1200" dirty="0"/>
                        <a:t>B</a:t>
                      </a:r>
                    </a:p>
                  </a:txBody>
                  <a:tcPr/>
                </a:tc>
                <a:tc>
                  <a:txBody>
                    <a:bodyPr/>
                    <a:lstStyle/>
                    <a:p>
                      <a:r>
                        <a:rPr lang="en-US" sz="1200" dirty="0"/>
                        <a:t>1</a:t>
                      </a:r>
                    </a:p>
                  </a:txBody>
                  <a:tcPr/>
                </a:tc>
                <a:extLst>
                  <a:ext uri="{0D108BD9-81ED-4DB2-BD59-A6C34878D82A}">
                    <a16:rowId xmlns:a16="http://schemas.microsoft.com/office/drawing/2014/main" val="10002"/>
                  </a:ext>
                </a:extLst>
              </a:tr>
              <a:tr h="207004">
                <a:tc>
                  <a:txBody>
                    <a:bodyPr/>
                    <a:lstStyle/>
                    <a:p>
                      <a:r>
                        <a:rPr lang="en-US" sz="1200" dirty="0"/>
                        <a:t>C</a:t>
                      </a:r>
                    </a:p>
                  </a:txBody>
                  <a:tcPr/>
                </a:tc>
                <a:tc>
                  <a:txBody>
                    <a:bodyPr/>
                    <a:lstStyle/>
                    <a:p>
                      <a:r>
                        <a:rPr lang="en-US" sz="1200" dirty="0"/>
                        <a:t>2</a:t>
                      </a:r>
                    </a:p>
                  </a:txBody>
                  <a:tcPr/>
                </a:tc>
                <a:extLst>
                  <a:ext uri="{0D108BD9-81ED-4DB2-BD59-A6C34878D82A}">
                    <a16:rowId xmlns:a16="http://schemas.microsoft.com/office/drawing/2014/main" val="10003"/>
                  </a:ext>
                </a:extLst>
              </a:tr>
              <a:tr h="207004">
                <a:tc>
                  <a:txBody>
                    <a:bodyPr/>
                    <a:lstStyle/>
                    <a:p>
                      <a:r>
                        <a:rPr lang="en-US" sz="1200" dirty="0"/>
                        <a:t>A</a:t>
                      </a:r>
                    </a:p>
                  </a:txBody>
                  <a:tcPr/>
                </a:tc>
                <a:tc>
                  <a:txBody>
                    <a:bodyPr/>
                    <a:lstStyle/>
                    <a:p>
                      <a:r>
                        <a:rPr lang="en-US" sz="1200" dirty="0"/>
                        <a:t>3</a:t>
                      </a:r>
                    </a:p>
                  </a:txBody>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sp>
        <p:nvSpPr>
          <p:cNvPr id="2" name="Footer Placeholder 1">
            <a:extLst>
              <a:ext uri="{FF2B5EF4-FFF2-40B4-BE49-F238E27FC236}">
                <a16:creationId xmlns:a16="http://schemas.microsoft.com/office/drawing/2014/main" id="{5E41E119-2FCA-E74A-8B2A-9FE81FD39F7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F</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B</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t>C</a:t>
                      </a:r>
                    </a:p>
                  </a:txBody>
                  <a:tcPr/>
                </a:tc>
                <a:tc>
                  <a:txBody>
                    <a:bodyPr/>
                    <a:lstStyle/>
                    <a:p>
                      <a:r>
                        <a:rPr lang="en-US" sz="1200" dirty="0"/>
                        <a:t>2</a:t>
                      </a:r>
                    </a:p>
                  </a:txBody>
                  <a:tcPr/>
                </a:tc>
                <a:extLst>
                  <a:ext uri="{0D108BD9-81ED-4DB2-BD59-A6C34878D82A}">
                    <a16:rowId xmlns:a16="http://schemas.microsoft.com/office/drawing/2014/main" val="10003"/>
                  </a:ext>
                </a:extLst>
              </a:tr>
              <a:tr h="207004">
                <a:tc>
                  <a:txBody>
                    <a:bodyPr/>
                    <a:lstStyle/>
                    <a:p>
                      <a:r>
                        <a:rPr lang="en-US" sz="1200" dirty="0"/>
                        <a:t>A</a:t>
                      </a:r>
                    </a:p>
                  </a:txBody>
                  <a:tcPr/>
                </a:tc>
                <a:tc>
                  <a:txBody>
                    <a:bodyPr/>
                    <a:lstStyle/>
                    <a:p>
                      <a:r>
                        <a:rPr lang="en-US" sz="1200" dirty="0"/>
                        <a:t>3</a:t>
                      </a:r>
                    </a:p>
                  </a:txBody>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cxnSp>
        <p:nvCxnSpPr>
          <p:cNvPr id="7" name="Straight Arrow Connector 6"/>
          <p:cNvCxnSpPr>
            <a:stCxn id="9" idx="3"/>
            <a:endCxn id="10"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9" name="Oval 8"/>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10" name="Oval 9"/>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11" name="Straight Arrow Connector 10"/>
          <p:cNvCxnSpPr>
            <a:stCxn id="9" idx="5"/>
            <a:endCxn id="8"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EDF167EF-DC12-9F47-8BEA-FD4DFFA39AFD}"/>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F</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B</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t>C</a:t>
                      </a:r>
                    </a:p>
                  </a:txBody>
                  <a:tcPr/>
                </a:tc>
                <a:tc>
                  <a:txBody>
                    <a:bodyPr/>
                    <a:lstStyle/>
                    <a:p>
                      <a:r>
                        <a:rPr lang="en-US" sz="1200" dirty="0"/>
                        <a:t>2</a:t>
                      </a:r>
                    </a:p>
                  </a:txBody>
                  <a:tcPr/>
                </a:tc>
                <a:extLst>
                  <a:ext uri="{0D108BD9-81ED-4DB2-BD59-A6C34878D82A}">
                    <a16:rowId xmlns:a16="http://schemas.microsoft.com/office/drawing/2014/main" val="10003"/>
                  </a:ext>
                </a:extLst>
              </a:tr>
              <a:tr h="207004">
                <a:tc>
                  <a:txBody>
                    <a:bodyPr/>
                    <a:lstStyle/>
                    <a:p>
                      <a:r>
                        <a:rPr lang="en-US" sz="1200" dirty="0"/>
                        <a:t>A</a:t>
                      </a:r>
                    </a:p>
                  </a:txBody>
                  <a:tcPr/>
                </a:tc>
                <a:tc>
                  <a:txBody>
                    <a:bodyPr/>
                    <a:lstStyle/>
                    <a:p>
                      <a:r>
                        <a:rPr lang="en-US" sz="1200" dirty="0"/>
                        <a:t>3</a:t>
                      </a:r>
                    </a:p>
                  </a:txBody>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82347281"/>
              </p:ext>
            </p:extLst>
          </p:nvPr>
        </p:nvGraphicFramePr>
        <p:xfrm>
          <a:off x="2737057" y="1890507"/>
          <a:ext cx="742312" cy="1371600"/>
        </p:xfrm>
        <a:graphic>
          <a:graphicData uri="http://schemas.openxmlformats.org/drawingml/2006/table">
            <a:tbl>
              <a:tblPr firstRow="1" bandRow="1">
                <a:tableStyleId>{5940675A-B579-460E-94D1-54222C63F5DA}</a:tableStyleId>
              </a:tblPr>
              <a:tblGrid>
                <a:gridCol w="371391">
                  <a:extLst>
                    <a:ext uri="{9D8B030D-6E8A-4147-A177-3AD203B41FA5}">
                      <a16:colId xmlns:a16="http://schemas.microsoft.com/office/drawing/2014/main" val="20000"/>
                    </a:ext>
                  </a:extLst>
                </a:gridCol>
                <a:gridCol w="370921">
                  <a:extLst>
                    <a:ext uri="{9D8B030D-6E8A-4147-A177-3AD203B41FA5}">
                      <a16:colId xmlns:a16="http://schemas.microsoft.com/office/drawing/2014/main" val="20001"/>
                    </a:ext>
                  </a:extLst>
                </a:gridCol>
              </a:tblGrid>
              <a:tr h="207004">
                <a:tc>
                  <a:txBody>
                    <a:bodyPr/>
                    <a:lstStyle/>
                    <a:p>
                      <a:r>
                        <a:rPr lang="en-US" sz="1200" dirty="0"/>
                        <a:t>n1</a:t>
                      </a:r>
                    </a:p>
                  </a:txBody>
                  <a:tcPr/>
                </a:tc>
                <a:tc>
                  <a:txBody>
                    <a:bodyPr/>
                    <a:lstStyle/>
                    <a:p>
                      <a:r>
                        <a:rPr lang="en-US" sz="1200" dirty="0"/>
                        <a:t>2</a:t>
                      </a:r>
                    </a:p>
                  </a:txBody>
                  <a:tcPr/>
                </a:tc>
                <a:extLst>
                  <a:ext uri="{0D108BD9-81ED-4DB2-BD59-A6C34878D82A}">
                    <a16:rowId xmlns:a16="http://schemas.microsoft.com/office/drawing/2014/main" val="10000"/>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1"/>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2"/>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3"/>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4"/>
                  </a:ext>
                </a:extLst>
              </a:tr>
            </a:tbl>
          </a:graphicData>
        </a:graphic>
      </p:graphicFrame>
      <p:cxnSp>
        <p:nvCxnSpPr>
          <p:cNvPr id="7" name="Straight Arrow Connector 6"/>
          <p:cNvCxnSpPr>
            <a:stCxn id="9" idx="3"/>
            <a:endCxn id="10"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9" name="Oval 8"/>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10" name="Oval 9"/>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11" name="Straight Arrow Connector 10"/>
          <p:cNvCxnSpPr>
            <a:stCxn id="9" idx="5"/>
            <a:endCxn id="8"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654D29C-C8FB-C841-AF9C-3C97C32E4E2E}"/>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1702" y="365126"/>
            <a:ext cx="11321512" cy="894180"/>
          </a:xfrm>
        </p:spPr>
        <p:txBody>
          <a:bodyPr>
            <a:normAutofit/>
          </a:bodyPr>
          <a:lstStyle/>
          <a:p>
            <a:r>
              <a:rPr lang="en-US" dirty="0"/>
              <a:t>Huffman Tree Creation</a:t>
            </a:r>
          </a:p>
        </p:txBody>
      </p:sp>
      <p:graphicFrame>
        <p:nvGraphicFramePr>
          <p:cNvPr id="5" name="Table 4"/>
          <p:cNvGraphicFramePr>
            <a:graphicFrameLocks noGrp="1"/>
          </p:cNvGraphicFramePr>
          <p:nvPr>
            <p:extLst>
              <p:ext uri="{D42A27DB-BD31-4B8C-83A1-F6EECF244321}">
                <p14:modId xmlns:p14="http://schemas.microsoft.com/office/powerpoint/2010/main" val="682347281"/>
              </p:ext>
            </p:extLst>
          </p:nvPr>
        </p:nvGraphicFramePr>
        <p:xfrm>
          <a:off x="1189813" y="1885341"/>
          <a:ext cx="514678" cy="1920240"/>
        </p:xfrm>
        <a:graphic>
          <a:graphicData uri="http://schemas.openxmlformats.org/drawingml/2006/table">
            <a:tbl>
              <a:tblPr firstRow="1" bandRow="1">
                <a:tableStyleId>{5940675A-B579-460E-94D1-54222C63F5DA}</a:tableStyleId>
              </a:tblPr>
              <a:tblGrid>
                <a:gridCol w="257502">
                  <a:extLst>
                    <a:ext uri="{9D8B030D-6E8A-4147-A177-3AD203B41FA5}">
                      <a16:colId xmlns:a16="http://schemas.microsoft.com/office/drawing/2014/main" val="20000"/>
                    </a:ext>
                  </a:extLst>
                </a:gridCol>
                <a:gridCol w="257176">
                  <a:extLst>
                    <a:ext uri="{9D8B030D-6E8A-4147-A177-3AD203B41FA5}">
                      <a16:colId xmlns:a16="http://schemas.microsoft.com/office/drawing/2014/main" val="20001"/>
                    </a:ext>
                  </a:extLst>
                </a:gridCol>
              </a:tblGrid>
              <a:tr h="207004">
                <a:tc>
                  <a:txBody>
                    <a:bodyPr/>
                    <a:lstStyle/>
                    <a:p>
                      <a:r>
                        <a:rPr lang="en-US" sz="1200" dirty="0"/>
                        <a:t>S</a:t>
                      </a:r>
                    </a:p>
                  </a:txBody>
                  <a:tcPr>
                    <a:solidFill>
                      <a:schemeClr val="bg1">
                        <a:lumMod val="65000"/>
                      </a:schemeClr>
                    </a:solidFill>
                  </a:tcPr>
                </a:tc>
                <a:tc>
                  <a:txBody>
                    <a:bodyPr/>
                    <a:lstStyle/>
                    <a:p>
                      <a:r>
                        <a:rPr lang="en-US" sz="1200" dirty="0"/>
                        <a:t>F</a:t>
                      </a:r>
                    </a:p>
                  </a:txBody>
                  <a:tcPr>
                    <a:solidFill>
                      <a:schemeClr val="bg1">
                        <a:lumMod val="65000"/>
                      </a:schemeClr>
                    </a:solidFill>
                  </a:tcPr>
                </a:tc>
                <a:extLst>
                  <a:ext uri="{0D108BD9-81ED-4DB2-BD59-A6C34878D82A}">
                    <a16:rowId xmlns:a16="http://schemas.microsoft.com/office/drawing/2014/main" val="10000"/>
                  </a:ext>
                </a:extLst>
              </a:tr>
              <a:tr h="207004">
                <a:tc>
                  <a:txBody>
                    <a:bodyPr/>
                    <a:lstStyle/>
                    <a:p>
                      <a:r>
                        <a:rPr lang="en-US" sz="1200" dirty="0">
                          <a:solidFill>
                            <a:schemeClr val="bg1"/>
                          </a:solidFill>
                        </a:rPr>
                        <a:t>F</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1"/>
                  </a:ext>
                </a:extLst>
              </a:tr>
              <a:tr h="207004">
                <a:tc>
                  <a:txBody>
                    <a:bodyPr/>
                    <a:lstStyle/>
                    <a:p>
                      <a:r>
                        <a:rPr lang="en-US" sz="1200" dirty="0">
                          <a:solidFill>
                            <a:schemeClr val="bg1"/>
                          </a:solidFill>
                        </a:rPr>
                        <a:t>B</a:t>
                      </a:r>
                    </a:p>
                  </a:txBody>
                  <a:tcPr>
                    <a:solidFill>
                      <a:srgbClr val="C00000"/>
                    </a:solidFill>
                  </a:tcPr>
                </a:tc>
                <a:tc>
                  <a:txBody>
                    <a:bodyPr/>
                    <a:lstStyle/>
                    <a:p>
                      <a:r>
                        <a:rPr lang="en-US" sz="1200" dirty="0">
                          <a:solidFill>
                            <a:schemeClr val="bg1"/>
                          </a:solidFill>
                        </a:rPr>
                        <a:t>1</a:t>
                      </a:r>
                    </a:p>
                  </a:txBody>
                  <a:tcPr>
                    <a:solidFill>
                      <a:srgbClr val="C00000"/>
                    </a:solidFill>
                  </a:tcPr>
                </a:tc>
                <a:extLst>
                  <a:ext uri="{0D108BD9-81ED-4DB2-BD59-A6C34878D82A}">
                    <a16:rowId xmlns:a16="http://schemas.microsoft.com/office/drawing/2014/main" val="10002"/>
                  </a:ext>
                </a:extLst>
              </a:tr>
              <a:tr h="207004">
                <a:tc>
                  <a:txBody>
                    <a:bodyPr/>
                    <a:lstStyle/>
                    <a:p>
                      <a:r>
                        <a:rPr lang="en-US" sz="1200" dirty="0"/>
                        <a:t>C</a:t>
                      </a:r>
                    </a:p>
                  </a:txBody>
                  <a:tcPr/>
                </a:tc>
                <a:tc>
                  <a:txBody>
                    <a:bodyPr/>
                    <a:lstStyle/>
                    <a:p>
                      <a:r>
                        <a:rPr lang="en-US" sz="1200" dirty="0"/>
                        <a:t>2</a:t>
                      </a:r>
                    </a:p>
                  </a:txBody>
                  <a:tcPr/>
                </a:tc>
                <a:extLst>
                  <a:ext uri="{0D108BD9-81ED-4DB2-BD59-A6C34878D82A}">
                    <a16:rowId xmlns:a16="http://schemas.microsoft.com/office/drawing/2014/main" val="10003"/>
                  </a:ext>
                </a:extLst>
              </a:tr>
              <a:tr h="207004">
                <a:tc>
                  <a:txBody>
                    <a:bodyPr/>
                    <a:lstStyle/>
                    <a:p>
                      <a:r>
                        <a:rPr lang="en-US" sz="1200" dirty="0"/>
                        <a:t>A</a:t>
                      </a:r>
                    </a:p>
                  </a:txBody>
                  <a:tcPr/>
                </a:tc>
                <a:tc>
                  <a:txBody>
                    <a:bodyPr/>
                    <a:lstStyle/>
                    <a:p>
                      <a:r>
                        <a:rPr lang="en-US" sz="1200" dirty="0"/>
                        <a:t>3</a:t>
                      </a:r>
                    </a:p>
                  </a:txBody>
                  <a:tcPr/>
                </a:tc>
                <a:extLst>
                  <a:ext uri="{0D108BD9-81ED-4DB2-BD59-A6C34878D82A}">
                    <a16:rowId xmlns:a16="http://schemas.microsoft.com/office/drawing/2014/main" val="10004"/>
                  </a:ext>
                </a:extLst>
              </a:tr>
              <a:tr h="207004">
                <a:tc>
                  <a:txBody>
                    <a:bodyPr/>
                    <a:lstStyle/>
                    <a:p>
                      <a:r>
                        <a:rPr lang="en-US" sz="1200" dirty="0"/>
                        <a:t>D</a:t>
                      </a:r>
                    </a:p>
                  </a:txBody>
                  <a:tcPr/>
                </a:tc>
                <a:tc>
                  <a:txBody>
                    <a:bodyPr/>
                    <a:lstStyle/>
                    <a:p>
                      <a:r>
                        <a:rPr lang="en-US" sz="1200" dirty="0"/>
                        <a:t>5</a:t>
                      </a:r>
                    </a:p>
                  </a:txBody>
                  <a:tcPr/>
                </a:tc>
                <a:extLst>
                  <a:ext uri="{0D108BD9-81ED-4DB2-BD59-A6C34878D82A}">
                    <a16:rowId xmlns:a16="http://schemas.microsoft.com/office/drawing/2014/main" val="10005"/>
                  </a:ext>
                </a:extLst>
              </a:tr>
              <a:tr h="207004">
                <a:tc>
                  <a:txBody>
                    <a:bodyPr/>
                    <a:lstStyle/>
                    <a:p>
                      <a:r>
                        <a:rPr lang="en-US" sz="1200" dirty="0"/>
                        <a:t>E</a:t>
                      </a:r>
                    </a:p>
                  </a:txBody>
                  <a:tcPr/>
                </a:tc>
                <a:tc>
                  <a:txBody>
                    <a:bodyPr/>
                    <a:lstStyle/>
                    <a:p>
                      <a:r>
                        <a:rPr lang="en-US" sz="1200" dirty="0"/>
                        <a:t>5</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82347281"/>
              </p:ext>
            </p:extLst>
          </p:nvPr>
        </p:nvGraphicFramePr>
        <p:xfrm>
          <a:off x="2737057" y="1890507"/>
          <a:ext cx="742312" cy="1371600"/>
        </p:xfrm>
        <a:graphic>
          <a:graphicData uri="http://schemas.openxmlformats.org/drawingml/2006/table">
            <a:tbl>
              <a:tblPr firstRow="1" bandRow="1">
                <a:tableStyleId>{5940675A-B579-460E-94D1-54222C63F5DA}</a:tableStyleId>
              </a:tblPr>
              <a:tblGrid>
                <a:gridCol w="371391">
                  <a:extLst>
                    <a:ext uri="{9D8B030D-6E8A-4147-A177-3AD203B41FA5}">
                      <a16:colId xmlns:a16="http://schemas.microsoft.com/office/drawing/2014/main" val="20000"/>
                    </a:ext>
                  </a:extLst>
                </a:gridCol>
                <a:gridCol w="370921">
                  <a:extLst>
                    <a:ext uri="{9D8B030D-6E8A-4147-A177-3AD203B41FA5}">
                      <a16:colId xmlns:a16="http://schemas.microsoft.com/office/drawing/2014/main" val="20001"/>
                    </a:ext>
                  </a:extLst>
                </a:gridCol>
              </a:tblGrid>
              <a:tr h="207004">
                <a:tc>
                  <a:txBody>
                    <a:bodyPr/>
                    <a:lstStyle/>
                    <a:p>
                      <a:r>
                        <a:rPr lang="en-US" sz="1200" dirty="0"/>
                        <a:t>n1</a:t>
                      </a:r>
                    </a:p>
                  </a:txBody>
                  <a:tcPr/>
                </a:tc>
                <a:tc>
                  <a:txBody>
                    <a:bodyPr/>
                    <a:lstStyle/>
                    <a:p>
                      <a:r>
                        <a:rPr lang="en-US" sz="1200" dirty="0"/>
                        <a:t>2</a:t>
                      </a:r>
                    </a:p>
                  </a:txBody>
                  <a:tcPr/>
                </a:tc>
                <a:extLst>
                  <a:ext uri="{0D108BD9-81ED-4DB2-BD59-A6C34878D82A}">
                    <a16:rowId xmlns:a16="http://schemas.microsoft.com/office/drawing/2014/main" val="10000"/>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1"/>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2"/>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3"/>
                  </a:ext>
                </a:extLst>
              </a:tr>
              <a:tr h="207004">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4"/>
                  </a:ext>
                </a:extLst>
              </a:tr>
            </a:tbl>
          </a:graphicData>
        </a:graphic>
      </p:graphicFrame>
      <p:cxnSp>
        <p:nvCxnSpPr>
          <p:cNvPr id="7" name="Straight Arrow Connector 6"/>
          <p:cNvCxnSpPr>
            <a:stCxn id="9" idx="3"/>
            <a:endCxn id="10" idx="0"/>
          </p:cNvCxnSpPr>
          <p:nvPr/>
        </p:nvCxnSpPr>
        <p:spPr>
          <a:xfrm flipH="1">
            <a:off x="7228397" y="5340994"/>
            <a:ext cx="347113"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101991"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a:p>
            <a:pPr algn="ctr"/>
            <a:r>
              <a:rPr lang="en-US" sz="1600" dirty="0"/>
              <a:t>1</a:t>
            </a:r>
          </a:p>
        </p:txBody>
      </p:sp>
      <p:sp>
        <p:nvSpPr>
          <p:cNvPr id="9" name="Oval 8"/>
          <p:cNvSpPr/>
          <p:nvPr/>
        </p:nvSpPr>
        <p:spPr>
          <a:xfrm>
            <a:off x="7485180" y="4810734"/>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n1</a:t>
            </a:r>
          </a:p>
          <a:p>
            <a:pPr algn="ctr"/>
            <a:r>
              <a:rPr lang="en-US" sz="1600" dirty="0"/>
              <a:t>2</a:t>
            </a:r>
          </a:p>
        </p:txBody>
      </p:sp>
      <p:sp>
        <p:nvSpPr>
          <p:cNvPr id="10" name="Oval 9"/>
          <p:cNvSpPr/>
          <p:nvPr/>
        </p:nvSpPr>
        <p:spPr>
          <a:xfrm>
            <a:off x="6919993" y="5856788"/>
            <a:ext cx="616812" cy="62123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a:t>
            </a:r>
          </a:p>
          <a:p>
            <a:pPr algn="ctr"/>
            <a:r>
              <a:rPr lang="en-US" sz="1600" dirty="0"/>
              <a:t>1</a:t>
            </a:r>
          </a:p>
        </p:txBody>
      </p:sp>
      <p:cxnSp>
        <p:nvCxnSpPr>
          <p:cNvPr id="11" name="Straight Arrow Connector 10"/>
          <p:cNvCxnSpPr>
            <a:stCxn id="9" idx="5"/>
            <a:endCxn id="8" idx="0"/>
          </p:cNvCxnSpPr>
          <p:nvPr/>
        </p:nvCxnSpPr>
        <p:spPr>
          <a:xfrm>
            <a:off x="8011664" y="5340994"/>
            <a:ext cx="398738" cy="515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557939" y="2781946"/>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151682" y="1957958"/>
            <a:ext cx="495946" cy="13173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BA74B5E0-DA0F-C64C-8B18-6C26869067E5}"/>
              </a:ext>
            </a:extLst>
          </p:cNvPr>
          <p:cNvSpPr>
            <a:spLocks noGrp="1"/>
          </p:cNvSpPr>
          <p:nvPr>
            <p:ph type="ftr" sz="quarter" idx="11"/>
          </p:nvPr>
        </p:nvSpPr>
        <p:spPr/>
        <p:txBody>
          <a:bodyPr/>
          <a:lstStyle/>
          <a:p>
            <a:r>
              <a:rPr lang="en-US"/>
              <a:t>CC BY-NC-ND Pat Pannuto – Many slides adapted from Janarbek Matai</a:t>
            </a:r>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alpha val="10000"/>
          </a:srgbClr>
        </a:solidFill>
      </a:spPr>
      <a:bodyPr rtlCol="0" anchor="ctr"/>
      <a:lstStyle>
        <a:defPPr>
          <a:defRPr sz="3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84798</TotalTime>
  <Words>8389</Words>
  <Application>Microsoft Macintosh PowerPoint</Application>
  <PresentationFormat>Widescreen</PresentationFormat>
  <Paragraphs>1934</Paragraphs>
  <Slides>144</Slides>
  <Notes>40</Notes>
  <HiddenSlides>2</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144</vt:i4>
      </vt:variant>
    </vt:vector>
  </HeadingPairs>
  <TitlesOfParts>
    <vt:vector size="160" baseType="lpstr">
      <vt:lpstr>DotumChe</vt:lpstr>
      <vt:lpstr>Andale Mono</vt:lpstr>
      <vt:lpstr>Arial</vt:lpstr>
      <vt:lpstr>Bangla MN</vt:lpstr>
      <vt:lpstr>Calibri</vt:lpstr>
      <vt:lpstr>Calibri Light</vt:lpstr>
      <vt:lpstr>Consolas</vt:lpstr>
      <vt:lpstr>Courier</vt:lpstr>
      <vt:lpstr>Courier New</vt:lpstr>
      <vt:lpstr>Seravek ExtraLight</vt:lpstr>
      <vt:lpstr>Seravek Light</vt:lpstr>
      <vt:lpstr>Times</vt:lpstr>
      <vt:lpstr>Times New Roman</vt:lpstr>
      <vt:lpstr>Wingdings</vt:lpstr>
      <vt:lpstr>Office Theme</vt:lpstr>
      <vt:lpstr>Equation</vt:lpstr>
      <vt:lpstr>WES 237B: Master of Advanced Study in Wireless Embedded Systems</vt:lpstr>
      <vt:lpstr>WELCOME to WES 237B!</vt:lpstr>
      <vt:lpstr>Designing and Optimizing Embedded Systems (Signal/Image/Video Processing) Applications on SoC </vt:lpstr>
      <vt:lpstr>Designing and Optimizing Embedded Systems (Signal/Image/Video Processing) Applications on SoC </vt:lpstr>
      <vt:lpstr>What is an embedded system?</vt:lpstr>
      <vt:lpstr>What is an embedded system?</vt:lpstr>
      <vt:lpstr>What is an embedded system?</vt:lpstr>
      <vt:lpstr>What is an embedded system?</vt:lpstr>
      <vt:lpstr>What is an embedded system?</vt:lpstr>
      <vt:lpstr>What is an embedded system?</vt:lpstr>
      <vt:lpstr>How to design an embedded system for this app?</vt:lpstr>
      <vt:lpstr>Embedded systems design  Trade-offs</vt:lpstr>
      <vt:lpstr>Embedded systems design  Trade-offs</vt:lpstr>
      <vt:lpstr>Embedded systems design  Trade-offs</vt:lpstr>
      <vt:lpstr>Embedded systems design  Trade-offs</vt:lpstr>
      <vt:lpstr>Embedded systems design  Trade-offs</vt:lpstr>
      <vt:lpstr>Designing and Optimizing Embedded Systems (Signal/Image/Video Processing) Applications on SoC </vt:lpstr>
      <vt:lpstr>Why study signal/image/video processing?</vt:lpstr>
      <vt:lpstr>Why study signal/image/video processing?</vt:lpstr>
      <vt:lpstr>Designing and Optimizing Embedded Systems (Signal/Image/Video Processing) Applications on SoC </vt:lpstr>
      <vt:lpstr>What is a System-on-chip (SoC)?</vt:lpstr>
      <vt:lpstr>System on a Chip (SoC)</vt:lpstr>
      <vt:lpstr>System on a Chip (SoC)</vt:lpstr>
      <vt:lpstr>SoC </vt:lpstr>
      <vt:lpstr>SoC</vt:lpstr>
      <vt:lpstr>SoC</vt:lpstr>
      <vt:lpstr>SoC</vt:lpstr>
      <vt:lpstr>SoC</vt:lpstr>
      <vt:lpstr>SoC</vt:lpstr>
      <vt:lpstr>SoC</vt:lpstr>
      <vt:lpstr>ARM</vt:lpstr>
      <vt:lpstr>Apple A8 (iPhone 6) … Apple A15 (iPhone 13)</vt:lpstr>
      <vt:lpstr>ARM Technology</vt:lpstr>
      <vt:lpstr>ARM Technology</vt:lpstr>
      <vt:lpstr>ARM Processor Families</vt:lpstr>
      <vt:lpstr>ARM Technology</vt:lpstr>
      <vt:lpstr>ARM Technology</vt:lpstr>
      <vt:lpstr>WES237B Hardware</vt:lpstr>
      <vt:lpstr>WES 237B</vt:lpstr>
      <vt:lpstr>What to expect from WES 237B?</vt:lpstr>
      <vt:lpstr>Grading and Grading Policy</vt:lpstr>
      <vt:lpstr>Group Research Presentation (~50 minutes)</vt:lpstr>
      <vt:lpstr>Student Group Presentation Topics (Tentative)</vt:lpstr>
      <vt:lpstr>WES 237B  does not teach you C!</vt:lpstr>
      <vt:lpstr>Questions ?</vt:lpstr>
      <vt:lpstr>Embedded Compute and  Text Compression</vt:lpstr>
      <vt:lpstr>Processors</vt:lpstr>
      <vt:lpstr>An Instruction Set Architecture is an abstraction of a computational machine</vt:lpstr>
      <vt:lpstr>Computers do not speak English And they do not speak C or Java or Python or Haskell (or…) either</vt:lpstr>
      <vt:lpstr>The Instruction Set Architecture</vt:lpstr>
      <vt:lpstr>Embedded Compute Units</vt:lpstr>
      <vt:lpstr>Design tradeoffs…</vt:lpstr>
      <vt:lpstr>A field-programmable gate array (FPGA)</vt:lpstr>
      <vt:lpstr>What is an FPGA? </vt:lpstr>
      <vt:lpstr>What is an FPGA? </vt:lpstr>
      <vt:lpstr>FPGA</vt:lpstr>
      <vt:lpstr>FPGA</vt:lpstr>
      <vt:lpstr>FPGA</vt:lpstr>
      <vt:lpstr>Why FPGAs?</vt:lpstr>
      <vt:lpstr>Motivation: Applications of FPGA</vt:lpstr>
      <vt:lpstr>Motivation: Applications of FPGA</vt:lpstr>
      <vt:lpstr>Motivation: Applications of FPGA</vt:lpstr>
      <vt:lpstr>Motivation: Applications of FPGA</vt:lpstr>
      <vt:lpstr>Applications</vt:lpstr>
      <vt:lpstr>Designing an FPGA? </vt:lpstr>
      <vt:lpstr>Designing an FPGA ? </vt:lpstr>
      <vt:lpstr>Designing an FPGA? </vt:lpstr>
      <vt:lpstr>VHDL???</vt:lpstr>
      <vt:lpstr>High-Level Synthesis: A way to program FPGA from C</vt:lpstr>
      <vt:lpstr>High-Level Synthesis</vt:lpstr>
      <vt:lpstr>High-Level Synthesis</vt:lpstr>
      <vt:lpstr>High-Level Synthesis</vt:lpstr>
      <vt:lpstr>High-Level Synthesis</vt:lpstr>
      <vt:lpstr>High-Level Synthesis</vt:lpstr>
      <vt:lpstr>High-Level Synthesis</vt:lpstr>
      <vt:lpstr>Summary of Embedded Systems and Trends</vt:lpstr>
      <vt:lpstr>System on a Chip (SoC): Zynq</vt:lpstr>
      <vt:lpstr>System on a Chip (SoC)</vt:lpstr>
      <vt:lpstr>System on a Chip (SoC): Zynq</vt:lpstr>
      <vt:lpstr>PL Special Resources: BRAM &amp; DSP48E1</vt:lpstr>
      <vt:lpstr>PS an PL interface</vt:lpstr>
      <vt:lpstr>SoC Design Flow</vt:lpstr>
      <vt:lpstr>Compression: Huffman Encoding</vt:lpstr>
      <vt:lpstr>Compression</vt:lpstr>
      <vt:lpstr>Huffman Encoding</vt:lpstr>
      <vt:lpstr>Data Compression: Huffman Encoding</vt:lpstr>
      <vt:lpstr>Histogram</vt:lpstr>
      <vt:lpstr>Histogram</vt:lpstr>
      <vt:lpstr>Sorting by frequencies</vt:lpstr>
      <vt:lpstr>Radix Sort</vt:lpstr>
      <vt:lpstr>Radix Sort</vt:lpstr>
      <vt:lpstr>Radix Sort</vt:lpstr>
      <vt:lpstr>Radix Sort</vt:lpstr>
      <vt:lpstr>Counting Sort</vt:lpstr>
      <vt:lpstr>Huffman Tree Creation</vt:lpstr>
      <vt:lpstr>Huffman Tree Creation</vt:lpstr>
      <vt:lpstr>Huffman Tree Creation</vt:lpstr>
      <vt:lpstr>Huffman Tree Creation</vt:lpstr>
      <vt:lpstr>Huffman Tree Creation</vt:lpstr>
      <vt:lpstr>Huffman Tree Creation</vt:lpstr>
      <vt:lpstr>Huffman Tree Creation</vt:lpstr>
      <vt:lpstr>Huffman Tree Creation</vt:lpstr>
      <vt:lpstr>Huffman Tree Creation</vt:lpstr>
      <vt:lpstr>Huffman Tree Creation</vt:lpstr>
      <vt:lpstr>Huffman Tree Creation</vt:lpstr>
      <vt:lpstr>Huffman Tree Creation</vt:lpstr>
      <vt:lpstr>Huffman Tree Creation</vt:lpstr>
      <vt:lpstr>Parallel Bit Length Calculation</vt:lpstr>
      <vt:lpstr>Text compression with Huffman Encoding</vt:lpstr>
      <vt:lpstr>Canonical Huffman Encoding</vt:lpstr>
      <vt:lpstr>Software Optimization</vt:lpstr>
      <vt:lpstr>Optimizations</vt:lpstr>
      <vt:lpstr>Optimize  Performance</vt:lpstr>
      <vt:lpstr>Measuring Performance</vt:lpstr>
      <vt:lpstr>The bottom line: Performance</vt:lpstr>
      <vt:lpstr>Measures of “Performance”</vt:lpstr>
      <vt:lpstr>Why Study Computer Performance?</vt:lpstr>
      <vt:lpstr>Performance is Affected by,…</vt:lpstr>
      <vt:lpstr>Performance is Affected by,…</vt:lpstr>
      <vt:lpstr>Performance is Affected by,…</vt:lpstr>
      <vt:lpstr>Performance is Affected by,…</vt:lpstr>
      <vt:lpstr>Principles of Measuring Performance</vt:lpstr>
      <vt:lpstr>Performance Metrics</vt:lpstr>
      <vt:lpstr>There are many ways to measure program execution time</vt:lpstr>
      <vt:lpstr>Execution Time</vt:lpstr>
      <vt:lpstr>How architects define Performance</vt:lpstr>
      <vt:lpstr>Relative Performance</vt:lpstr>
      <vt:lpstr>Relative Performance (Speedup), the Definition</vt:lpstr>
      <vt:lpstr>Example</vt:lpstr>
      <vt:lpstr>What is Time?</vt:lpstr>
      <vt:lpstr>CPU time</vt:lpstr>
      <vt:lpstr>How many clock cycles?</vt:lpstr>
      <vt:lpstr>Clock Cycles Per Instruction (CPI)</vt:lpstr>
      <vt:lpstr>Putting it all together</vt:lpstr>
      <vt:lpstr>CPU Execution Time</vt:lpstr>
      <vt:lpstr>Cycle Time/Clock Rate is no longer fixed</vt:lpstr>
      <vt:lpstr>Who Affects Performance? How?</vt:lpstr>
      <vt:lpstr>Which programs are best, are “most fair”, to run when measuring performance?</vt:lpstr>
      <vt:lpstr>Amdahl’s Law</vt:lpstr>
      <vt:lpstr>Amdahl’s Law and Massive Parallelism</vt:lpstr>
      <vt:lpstr>Amdahl’s Law and Massive Parallelism</vt:lpstr>
      <vt:lpstr>Amdahl’s Law and Massive Parallelism</vt:lpstr>
      <vt:lpstr>Amdahl’s Law and Massive Parallelism</vt:lpstr>
      <vt:lpstr>Key Points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Janarbek Matai</dc:creator>
  <cp:lastModifiedBy>Microsoft Office User</cp:lastModifiedBy>
  <cp:revision>4781</cp:revision>
  <dcterms:created xsi:type="dcterms:W3CDTF">2013-06-26T00:07:37Z</dcterms:created>
  <dcterms:modified xsi:type="dcterms:W3CDTF">2022-07-09T04:21:33Z</dcterms:modified>
</cp:coreProperties>
</file>